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168.xml"/>
  <Override ContentType="application/vnd.openxmlformats-officedocument.presentationml.notesSlide+xml" PartName="/ppt/notesSlides/notesSlide125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117.xml"/>
  <Override ContentType="application/vnd.openxmlformats-officedocument.presentationml.notesSlide+xml" PartName="/ppt/notesSlides/notesSlide206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33.xml"/>
  <Override ContentType="application/vnd.openxmlformats-officedocument.presentationml.notesSlide+xml" PartName="/ppt/notesSlides/notesSlide176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196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148.xml"/>
  <Override ContentType="application/vnd.openxmlformats-officedocument.presentationml.notesSlide+xml" PartName="/ppt/notesSlides/notesSlide202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137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41.xml"/>
  <Override ContentType="application/vnd.openxmlformats-officedocument.presentationml.notesSlide+xml" PartName="/ppt/notesSlides/notesSlide153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8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180.xml"/>
  <Override ContentType="application/vnd.openxmlformats-officedocument.presentationml.notesSlide+xml" PartName="/ppt/notesSlides/notesSlide17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210.xml"/>
  <Override ContentType="application/vnd.openxmlformats-officedocument.presentationml.notesSlide+xml" PartName="/ppt/notesSlides/notesSlide129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44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57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16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87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24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177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1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0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152.xml"/>
  <Override ContentType="application/vnd.openxmlformats-officedocument.presentationml.notesSlide+xml" PartName="/ppt/notesSlides/notesSlide195.xml"/>
  <Override ContentType="application/vnd.openxmlformats-officedocument.presentationml.notesSlide+xml" PartName="/ppt/notesSlides/notesSlide183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118.xml"/>
  <Override ContentType="application/vnd.openxmlformats-officedocument.presentationml.notesSlide+xml" PartName="/ppt/notesSlides/notesSlide167.xml"/>
  <Override ContentType="application/vnd.openxmlformats-officedocument.presentationml.notesSlide+xml" PartName="/ppt/notesSlides/notesSlide140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149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39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5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199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90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3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73.xml"/>
  <Override ContentType="application/vnd.openxmlformats-officedocument.presentationml.notesSlide+xml" PartName="/ppt/notesSlides/notesSlide128.xml"/>
  <Override ContentType="application/vnd.openxmlformats-officedocument.presentationml.notesSlide+xml" PartName="/ppt/notesSlides/notesSlide162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45.xml"/>
  <Override ContentType="application/vnd.openxmlformats-officedocument.presentationml.notesSlide+xml" PartName="/ppt/notesSlides/notesSlide207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88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86.xml"/>
  <Override ContentType="application/vnd.openxmlformats-officedocument.presentationml.notesSlide+xml" PartName="/ppt/notesSlides/notesSlide143.xml"/>
  <Override ContentType="application/vnd.openxmlformats-officedocument.presentationml.notesSlide+xml" PartName="/ppt/notesSlides/notesSlide151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94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119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166.xml"/>
  <Override ContentType="application/vnd.openxmlformats-officedocument.presentationml.notesSlide+xml" PartName="/ppt/notesSlides/notesSlide182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78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135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20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123.xml"/>
  <Override ContentType="application/vnd.openxmlformats-officedocument.presentationml.notesSlide+xml" PartName="/ppt/notesSlides/notesSlide171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138.xml"/>
  <Override ContentType="application/vnd.openxmlformats-officedocument.presentationml.notesSlide+xml" PartName="/ppt/notesSlides/notesSlide163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98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155.xml"/>
  <Override ContentType="application/vnd.openxmlformats-officedocument.presentationml.notesSlide+xml" PartName="/ppt/notesSlides/notesSlide189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46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0.xml"/>
  <Override ContentType="application/vnd.openxmlformats-officedocument.presentationml.notesSlide+xml" PartName="/ppt/notesSlides/notesSlide201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131.xml"/>
  <Override ContentType="application/vnd.openxmlformats-officedocument.presentationml.notesSlide+xml" PartName="/ppt/notesSlides/notesSlide127.xml"/>
  <Override ContentType="application/vnd.openxmlformats-officedocument.presentationml.notesSlide+xml" PartName="/ppt/notesSlides/notesSlide191.xml"/>
  <Override ContentType="application/vnd.openxmlformats-officedocument.presentationml.notesSlide+xml" PartName="/ppt/notesSlides/notesSlide20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174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193.xml"/>
  <Override ContentType="application/vnd.openxmlformats-officedocument.presentationml.notesSlide+xml" PartName="/ppt/notesSlides/notesSlide150.xml"/>
  <Override ContentType="application/vnd.openxmlformats-officedocument.presentationml.notesSlide+xml" PartName="/ppt/notesSlides/notesSlide142.xml"/>
  <Override ContentType="application/vnd.openxmlformats-officedocument.presentationml.notesSlide+xml" PartName="/ppt/notesSlides/notesSlide116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59.xml"/>
  <Override ContentType="application/vnd.openxmlformats-officedocument.presentationml.notesSlide+xml" PartName="/ppt/notesSlides/notesSlide185.xml"/>
  <Override ContentType="application/vnd.openxmlformats-officedocument.presentationml.notesSlide+xml" PartName="/ppt/notesSlides/notesSlide126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69.xml"/>
  <Override ContentType="application/vnd.openxmlformats-officedocument.presentationml.notesSlide+xml" PartName="/ppt/notesSlides/notesSlide205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60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79.xml"/>
  <Override ContentType="application/vnd.openxmlformats-officedocument.presentationml.notesSlide+xml" PartName="/ppt/notesSlides/notesSlide165.xml"/>
  <Override ContentType="application/vnd.openxmlformats-officedocument.presentationml.notesSlide+xml" PartName="/ppt/notesSlides/notesSlide122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170.xml"/>
  <Override ContentType="application/vnd.openxmlformats-officedocument.presentationml.notesSlide+xml" PartName="/ppt/notesSlides/notesSlide197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154.xml"/>
  <Override ContentType="application/vnd.openxmlformats-officedocument.presentationml.notesSlide+xml" PartName="/ppt/notesSlides/notesSlide136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200.xml"/>
  <Override ContentType="application/vnd.openxmlformats-officedocument.presentationml.notesSlide+xml" PartName="/ppt/notesSlides/notesSlide181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09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1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164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2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211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132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9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15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158.xml"/>
  <Override ContentType="application/vnd.openxmlformats-officedocument.presentationml.notesSlide+xml" PartName="/ppt/notesSlides/notesSlide175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1.xml"/>
  <Override ContentType="application/vnd.openxmlformats-officedocument.presentationml.slide+xml" PartName="/ppt/slides/slide164.xml"/>
  <Override ContentType="application/vnd.openxmlformats-officedocument.presentationml.slide+xml" PartName="/ppt/slides/slide43.xml"/>
  <Override ContentType="application/vnd.openxmlformats-officedocument.presentationml.slide+xml" PartName="/ppt/slides/slide199.xml"/>
  <Override ContentType="application/vnd.openxmlformats-officedocument.presentationml.slide+xml" PartName="/ppt/slides/slide210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202.xml"/>
  <Override ContentType="application/vnd.openxmlformats-officedocument.presentationml.slide+xml" PartName="/ppt/slides/slide105.xml"/>
  <Override ContentType="application/vnd.openxmlformats-officedocument.presentationml.slide+xml" PartName="/ppt/slides/slide148.xml"/>
  <Override ContentType="application/vnd.openxmlformats-officedocument.presentationml.slide+xml" PartName="/ppt/slides/slide172.xml"/>
  <Override ContentType="application/vnd.openxmlformats-officedocument.presentationml.slide+xml" PartName="/ppt/slides/slide19.xml"/>
  <Override ContentType="application/vnd.openxmlformats-officedocument.presentationml.slide+xml" PartName="/ppt/slides/slide5.xml"/>
  <Override ContentType="application/vnd.openxmlformats-officedocument.presentationml.slide+xml" PartName="/ppt/slides/slide51.xml"/>
  <Override ContentType="application/vnd.openxmlformats-officedocument.presentationml.slide+xml" PartName="/ppt/slides/slide113.xml"/>
  <Override ContentType="application/vnd.openxmlformats-officedocument.presentationml.slide+xml" PartName="/ppt/slides/slide94.xml"/>
  <Override ContentType="application/vnd.openxmlformats-officedocument.presentationml.slide+xml" PartName="/ppt/slides/slide156.xml"/>
  <Override ContentType="application/vnd.openxmlformats-officedocument.presentationml.slide+xml" PartName="/ppt/slides/slide71.xml"/>
  <Override ContentType="application/vnd.openxmlformats-officedocument.presentationml.slide+xml" PartName="/ppt/slides/slide179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36.xml"/>
  <Override ContentType="application/vnd.openxmlformats-officedocument.presentationml.slide+xml" PartName="/ppt/slides/slide184.xml"/>
  <Override ContentType="application/vnd.openxmlformats-officedocument.presentationml.slide+xml" PartName="/ppt/slides/slide141.xml"/>
  <Override ContentType="application/vnd.openxmlformats-officedocument.presentationml.slide+xml" PartName="/ppt/slides/slide82.xml"/>
  <Override ContentType="application/vnd.openxmlformats-officedocument.presentationml.slide+xml" PartName="/ppt/slides/slide9.xml"/>
  <Override ContentType="application/vnd.openxmlformats-officedocument.presentationml.slide+xml" PartName="/ppt/slides/slide168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187.xml"/>
  <Override ContentType="application/vnd.openxmlformats-officedocument.presentationml.slide+xml" PartName="/ppt/slides/slide98.xml"/>
  <Override ContentType="application/vnd.openxmlformats-officedocument.presentationml.slide+xml" PartName="/ppt/slides/slide152.xml"/>
  <Override ContentType="application/vnd.openxmlformats-officedocument.presentationml.slide+xml" PartName="/ppt/slides/slide125.xml"/>
  <Override ContentType="application/vnd.openxmlformats-officedocument.presentationml.slide+xml" PartName="/ppt/slides/slide20.xml"/>
  <Override ContentType="application/vnd.openxmlformats-officedocument.presentationml.slide+xml" PartName="/ppt/slides/slide16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206.xml"/>
  <Override ContentType="application/vnd.openxmlformats-officedocument.presentationml.slide+xml" PartName="/ppt/slides/slide55.xml"/>
  <Override ContentType="application/vnd.openxmlformats-officedocument.presentationml.slide+xml" PartName="/ppt/slides/slide195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129.xml"/>
  <Override ContentType="application/vnd.openxmlformats-officedocument.presentationml.slide+xml" PartName="/ppt/slides/slide63.xml"/>
  <Override ContentType="application/vnd.openxmlformats-officedocument.presentationml.slide+xml" PartName="/ppt/slides/slide159.xml"/>
  <Override ContentType="application/vnd.openxmlformats-officedocument.presentationml.slide+xml" PartName="/ppt/slides/slide101.xml"/>
  <Override ContentType="application/vnd.openxmlformats-officedocument.presentationml.slide+xml" PartName="/ppt/slides/slide116.xml"/>
  <Override ContentType="application/vnd.openxmlformats-officedocument.presentationml.slide+xml" PartName="/ppt/slides/slide144.xml"/>
  <Override ContentType="application/vnd.openxmlformats-officedocument.presentationml.slide+xml" PartName="/ppt/slides/slide133.xml"/>
  <Override ContentType="application/vnd.openxmlformats-officedocument.presentationml.slide+xml" PartName="/ppt/slides/slide9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176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180.xml"/>
  <Override ContentType="application/vnd.openxmlformats-officedocument.presentationml.slide+xml" PartName="/ppt/slides/slide18.xml"/>
  <Override ContentType="application/vnd.openxmlformats-officedocument.presentationml.slide+xml" PartName="/ppt/slides/slide201.xml"/>
  <Override ContentType="application/vnd.openxmlformats-officedocument.presentationml.slide+xml" PartName="/ppt/slides/slide52.xml"/>
  <Override ContentType="application/vnd.openxmlformats-officedocument.presentationml.slide+xml" PartName="/ppt/slides/slide95.xml"/>
  <Override ContentType="application/vnd.openxmlformats-officedocument.presentationml.slide+xml" PartName="/ppt/slides/slide181.xml"/>
  <Override ContentType="application/vnd.openxmlformats-officedocument.presentationml.slide+xml" PartName="/ppt/slides/slide157.xml"/>
  <Override ContentType="application/vnd.openxmlformats-officedocument.presentationml.slide+xml" PartName="/ppt/slides/slide211.xml"/>
  <Override ContentType="application/vnd.openxmlformats-officedocument.presentationml.slide+xml" PartName="/ppt/slides/slide77.xml"/>
  <Override ContentType="application/vnd.openxmlformats-officedocument.presentationml.slide+xml" PartName="/ppt/slides/slide165.xml"/>
  <Override ContentType="application/vnd.openxmlformats-officedocument.presentationml.slide+xml" PartName="/ppt/slides/slide34.xml"/>
  <Override ContentType="application/vnd.openxmlformats-officedocument.presentationml.slide+xml" PartName="/ppt/slides/slide122.xml"/>
  <Override ContentType="application/vnd.openxmlformats-officedocument.presentationml.slide+xml" PartName="/ppt/slides/slide147.xml"/>
  <Override ContentType="application/vnd.openxmlformats-officedocument.presentationml.slide+xml" PartName="/ppt/slides/slide191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137.xml"/>
  <Override ContentType="application/vnd.openxmlformats-officedocument.presentationml.slide+xml" PartName="/ppt/slides/slide110.xml"/>
  <Override ContentType="application/vnd.openxmlformats-officedocument.presentationml.slide+xml" PartName="/ppt/slides/slide153.xml"/>
  <Override ContentType="application/vnd.openxmlformats-officedocument.presentationml.slide+xml" PartName="/ppt/slides/slide67.xml"/>
  <Override ContentType="application/vnd.openxmlformats-officedocument.presentationml.slide+xml" PartName="/ppt/slides/slide196.xml"/>
  <Override ContentType="application/vnd.openxmlformats-officedocument.presentationml.slide+xml" PartName="/ppt/slides/slide171.xml"/>
  <Override ContentType="application/vnd.openxmlformats-officedocument.presentationml.slide+xml" PartName="/ppt/slides/slide49.xml"/>
  <Override ContentType="application/vnd.openxmlformats-officedocument.presentationml.slide+xml" PartName="/ppt/slides/slide83.xml"/>
  <Override ContentType="application/vnd.openxmlformats-officedocument.presentationml.slide+xml" PartName="/ppt/slides/slide6.xml"/>
  <Override ContentType="application/vnd.openxmlformats-officedocument.presentationml.slide+xml" PartName="/ppt/slides/slide119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169.xml"/>
  <Override ContentType="application/vnd.openxmlformats-officedocument.presentationml.slide+xml" PartName="/ppt/slides/slide30.xml"/>
  <Override ContentType="application/vnd.openxmlformats-officedocument.presentationml.slide+xml" PartName="/ppt/slides/slide126.xml"/>
  <Override ContentType="application/vnd.openxmlformats-officedocument.presentationml.slide+xml" PartName="/ppt/slides/slide186.xml"/>
  <Override ContentType="application/vnd.openxmlformats-officedocument.presentationml.slide+xml" PartName="/ppt/slides/slide109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205.xml"/>
  <Override ContentType="application/vnd.openxmlformats-officedocument.presentationml.slide+xml" PartName="/ppt/slides/slide160.xml"/>
  <Override ContentType="application/vnd.openxmlformats-officedocument.presentationml.slide+xml" PartName="/ppt/slides/slide100.xml"/>
  <Override ContentType="application/vnd.openxmlformats-officedocument.presentationml.slide+xml" PartName="/ppt/slides/slide90.xml"/>
  <Override ContentType="application/vnd.openxmlformats-officedocument.presentationml.slide+xml" PartName="/ppt/slides/slide143.xml"/>
  <Override ContentType="application/vnd.openxmlformats-officedocument.presentationml.slide+xml" PartName="/ppt/slides/slide132.xml"/>
  <Override ContentType="application/vnd.openxmlformats-officedocument.presentationml.slide+xml" PartName="/ppt/slides/slide62.xml"/>
  <Override ContentType="application/vnd.openxmlformats-officedocument.presentationml.slide+xml" PartName="/ppt/slides/slide175.xml"/>
  <Override ContentType="application/vnd.openxmlformats-officedocument.presentationml.slide+xml" PartName="/ppt/slides/slide1.xml"/>
  <Override ContentType="application/vnd.openxmlformats-officedocument.presentationml.slide+xml" PartName="/ppt/slides/slide192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209.xml"/>
  <Override ContentType="application/vnd.openxmlformats-officedocument.presentationml.slide+xml" PartName="/ppt/slides/slide200.xml"/>
  <Override ContentType="application/vnd.openxmlformats-officedocument.presentationml.slide+xml" PartName="/ppt/slides/slide88.xml"/>
  <Override ContentType="application/vnd.openxmlformats-officedocument.presentationml.slide+xml" PartName="/ppt/slides/slide158.xml"/>
  <Override ContentType="application/vnd.openxmlformats-officedocument.presentationml.slide+xml" PartName="/ppt/slides/slide115.xml"/>
  <Override ContentType="application/vnd.openxmlformats-officedocument.presentationml.slide+xml" PartName="/ppt/slides/slide3.xml"/>
  <Override ContentType="application/vnd.openxmlformats-officedocument.presentationml.slide+xml" PartName="/ppt/slides/slide182.xml"/>
  <Override ContentType="application/vnd.openxmlformats-officedocument.presentationml.slide+xml" PartName="/ppt/slides/slide17.xml"/>
  <Override ContentType="application/vnd.openxmlformats-officedocument.presentationml.slide+xml" PartName="/ppt/slides/slide138.xml"/>
  <Override ContentType="application/vnd.openxmlformats-officedocument.presentationml.slide+xml" PartName="/ppt/slides/slide25.xml"/>
  <Override ContentType="application/vnd.openxmlformats-officedocument.presentationml.slide+xml" PartName="/ppt/slides/slide174.xml"/>
  <Override ContentType="application/vnd.openxmlformats-officedocument.presentationml.slide+xml" PartName="/ppt/slides/slide190.xml"/>
  <Override ContentType="application/vnd.openxmlformats-officedocument.presentationml.slide+xml" PartName="/ppt/slides/slide33.xml"/>
  <Override ContentType="application/vnd.openxmlformats-officedocument.presentationml.slide+xml" PartName="/ppt/slides/slide68.xml"/>
  <Override ContentType="application/vnd.openxmlformats-officedocument.presentationml.slide+xml" PartName="/ppt/slides/slide170.xml"/>
  <Override ContentType="application/vnd.openxmlformats-officedocument.presentationml.slide+xml" PartName="/ppt/slides/slide204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123.xml"/>
  <Override ContentType="application/vnd.openxmlformats-officedocument.presentationml.slide+xml" PartName="/ppt/slides/slide166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4.xml"/>
  <Override ContentType="application/vnd.openxmlformats-officedocument.presentationml.slide+xml" PartName="/ppt/slides/slide197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185.xml"/>
  <Override ContentType="application/vnd.openxmlformats-officedocument.presentationml.slide+xml" PartName="/ppt/slides/slide65.xml"/>
  <Override ContentType="application/vnd.openxmlformats-officedocument.presentationml.slide+xml" PartName="/ppt/slides/slide118.xml"/>
  <Override ContentType="application/vnd.openxmlformats-officedocument.presentationml.slide+xml" PartName="/ppt/slides/slide142.xml"/>
  <Override ContentType="application/vnd.openxmlformats-officedocument.presentationml.slide+xml" PartName="/ppt/slides/slide72.xml"/>
  <Override ContentType="application/vnd.openxmlformats-officedocument.presentationml.slide+xml" PartName="/ppt/slides/slide135.xml"/>
  <Override ContentType="application/vnd.openxmlformats-officedocument.presentationml.slide+xml" PartName="/ppt/slides/slide178.xml"/>
  <Override ContentType="application/vnd.openxmlformats-officedocument.presentationml.slide+xml" PartName="/ppt/slides/slide29.xml"/>
  <Override ContentType="application/vnd.openxmlformats-officedocument.presentationml.slide+xml" PartName="/ppt/slides/slide76.xml"/>
  <Override ContentType="application/vnd.openxmlformats-officedocument.presentationml.slide+xml" PartName="/ppt/slides/slide131.xml"/>
  <Override ContentType="application/vnd.openxmlformats-officedocument.presentationml.slide+xml" PartName="/ppt/slides/slide93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114.xml"/>
  <Override ContentType="application/vnd.openxmlformats-officedocument.presentationml.slide+xml" PartName="/ppt/slides/slide163.xml"/>
  <Override ContentType="application/vnd.openxmlformats-officedocument.presentationml.slide+xml" PartName="/ppt/slides/slide127.xml"/>
  <Override ContentType="application/vnd.openxmlformats-officedocument.presentationml.slide+xml" PartName="/ppt/slides/slide146.xml"/>
  <Override ContentType="application/vnd.openxmlformats-officedocument.presentationml.slide+xml" PartName="/ppt/slides/slide150.xml"/>
  <Override ContentType="application/vnd.openxmlformats-officedocument.presentationml.slide+xml" PartName="/ppt/slides/slide189.xml"/>
  <Override ContentType="application/vnd.openxmlformats-officedocument.presentationml.slide+xml" PartName="/ppt/slides/slide120.xml"/>
  <Override ContentType="application/vnd.openxmlformats-officedocument.presentationml.slide+xml" PartName="/ppt/slides/slide87.xml"/>
  <Override ContentType="application/vnd.openxmlformats-officedocument.presentationml.slide+xml" PartName="/ppt/slides/slide57.xml"/>
  <Override ContentType="application/vnd.openxmlformats-officedocument.presentationml.slide+xml" PartName="/ppt/slides/slide44.xml"/>
  <Override ContentType="application/vnd.openxmlformats-officedocument.presentationml.slide+xml" PartName="/ppt/slides/slide193.xml"/>
  <Override ContentType="application/vnd.openxmlformats-officedocument.presentationml.slide+xml" PartName="/ppt/slides/slide208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39.xml"/>
  <Override ContentType="application/vnd.openxmlformats-officedocument.presentationml.slide+xml" PartName="/ppt/slides/slide60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198.xml"/>
  <Override ContentType="application/vnd.openxmlformats-officedocument.presentationml.slide+xml" PartName="/ppt/slides/slide15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130.xml"/>
  <Override ContentType="application/vnd.openxmlformats-officedocument.presentationml.slide+xml" PartName="/ppt/slides/slide173.xml"/>
  <Override ContentType="application/vnd.openxmlformats-officedocument.presentationml.slide+xml" PartName="/ppt/slides/slide16.xml"/>
  <Override ContentType="application/vnd.openxmlformats-officedocument.presentationml.slide+xml" PartName="/ppt/slides/slide97.xml"/>
  <Override ContentType="application/vnd.openxmlformats-officedocument.presentationml.slide+xml" PartName="/ppt/slides/slide140.xml"/>
  <Override ContentType="application/vnd.openxmlformats-officedocument.presentationml.slide+xml" PartName="/ppt/slides/slide11.xml"/>
  <Override ContentType="application/vnd.openxmlformats-officedocument.presentationml.slide+xml" PartName="/ppt/slides/slide183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149.xml"/>
  <Override ContentType="application/vnd.openxmlformats-officedocument.presentationml.slide+xml" PartName="/ppt/slides/slide203.xml"/>
  <Override ContentType="application/vnd.openxmlformats-officedocument.presentationml.slide+xml" PartName="/ppt/slides/slide124.xml"/>
  <Override ContentType="application/vnd.openxmlformats-officedocument.presentationml.slide+xml" PartName="/ppt/slides/slide106.xml"/>
  <Override ContentType="application/vnd.openxmlformats-officedocument.presentationml.slide+xml" PartName="/ppt/slides/slide167.xml"/>
  <Override ContentType="application/vnd.openxmlformats-officedocument.presentationml.slide+xml" PartName="/ppt/slides/slide70.xml"/>
  <Override ContentType="application/vnd.openxmlformats-officedocument.presentationml.slide+xml" PartName="/ppt/slides/slide194.xml"/>
  <Override ContentType="application/vnd.openxmlformats-officedocument.presentationml.slide+xml" PartName="/ppt/slides/slide151.xml"/>
  <Override ContentType="application/vnd.openxmlformats-officedocument.presentationml.slide+xml" PartName="/ppt/slides/slide177.xml"/>
  <Override ContentType="application/vnd.openxmlformats-officedocument.presentationml.slide+xml" PartName="/ppt/slides/slide134.xml"/>
  <Override ContentType="application/vnd.openxmlformats-officedocument.presentationml.slide+xml" PartName="/ppt/slides/slide207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8.xml"/>
  <Override ContentType="application/vnd.openxmlformats-officedocument.presentationml.slide+xml" PartName="/ppt/slides/slide117.xml"/>
  <Override ContentType="application/vnd.openxmlformats-officedocument.presentationml.slide+xml" PartName="/ppt/slides/slide145.xml"/>
  <Override ContentType="application/vnd.openxmlformats-officedocument.presentationml.slide+xml" PartName="/ppt/slides/slide188.xml"/>
  <Override ContentType="application/vnd.openxmlformats-officedocument.presentationml.slide+xml" PartName="/ppt/slides/slide162.xml"/>
  <Override ContentType="application/vnd.openxmlformats-officedocument.presentationml.slide+xml" PartName="/ppt/slides/slide32.xml"/>
  <Override ContentType="application/vnd.openxmlformats-officedocument.presentationml.slide+xml" PartName="/ppt/slides/slide75.xml"/>
  <Override ContentType="application/vnd.openxmlformats-officedocument.presentationml.slide+xml" PartName="/ppt/slides/slide58.xml"/>
  <Override ContentType="application/vnd.openxmlformats-officedocument.presentationml.slide+xml" PartName="/ppt/slides/slide15.xml"/>
  <Override ContentType="application/vnd.openxmlformats-officedocument.presentationml.slide+xml" PartName="/ppt/slides/slide128.xml"/>
  <Override ContentType="application/vnd.openxmlformats-officedocument.presentationml.slide+xml" PartName="/ppt/slides/slide92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5"/>
    <p:sldMasterId id="2147483671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  <p:sldId id="330" r:id="rId82"/>
    <p:sldId id="331" r:id="rId83"/>
    <p:sldId id="332" r:id="rId84"/>
    <p:sldId id="333" r:id="rId85"/>
    <p:sldId id="334" r:id="rId86"/>
    <p:sldId id="335" r:id="rId87"/>
    <p:sldId id="336" r:id="rId88"/>
    <p:sldId id="337" r:id="rId89"/>
    <p:sldId id="338" r:id="rId90"/>
    <p:sldId id="339" r:id="rId91"/>
    <p:sldId id="340" r:id="rId92"/>
    <p:sldId id="341" r:id="rId93"/>
    <p:sldId id="342" r:id="rId94"/>
    <p:sldId id="343" r:id="rId95"/>
    <p:sldId id="344" r:id="rId96"/>
    <p:sldId id="345" r:id="rId97"/>
    <p:sldId id="346" r:id="rId98"/>
    <p:sldId id="347" r:id="rId99"/>
    <p:sldId id="348" r:id="rId100"/>
    <p:sldId id="349" r:id="rId101"/>
    <p:sldId id="350" r:id="rId102"/>
    <p:sldId id="351" r:id="rId103"/>
    <p:sldId id="352" r:id="rId104"/>
    <p:sldId id="353" r:id="rId105"/>
    <p:sldId id="354" r:id="rId106"/>
    <p:sldId id="355" r:id="rId107"/>
    <p:sldId id="356" r:id="rId108"/>
    <p:sldId id="357" r:id="rId109"/>
    <p:sldId id="358" r:id="rId110"/>
    <p:sldId id="359" r:id="rId111"/>
    <p:sldId id="360" r:id="rId112"/>
    <p:sldId id="361" r:id="rId113"/>
    <p:sldId id="362" r:id="rId114"/>
    <p:sldId id="363" r:id="rId115"/>
    <p:sldId id="364" r:id="rId116"/>
    <p:sldId id="365" r:id="rId117"/>
    <p:sldId id="366" r:id="rId118"/>
    <p:sldId id="367" r:id="rId119"/>
    <p:sldId id="368" r:id="rId120"/>
    <p:sldId id="369" r:id="rId121"/>
    <p:sldId id="370" r:id="rId122"/>
    <p:sldId id="371" r:id="rId123"/>
    <p:sldId id="372" r:id="rId124"/>
    <p:sldId id="373" r:id="rId125"/>
    <p:sldId id="374" r:id="rId126"/>
    <p:sldId id="375" r:id="rId127"/>
    <p:sldId id="376" r:id="rId128"/>
    <p:sldId id="377" r:id="rId129"/>
    <p:sldId id="378" r:id="rId130"/>
    <p:sldId id="379" r:id="rId131"/>
    <p:sldId id="380" r:id="rId132"/>
    <p:sldId id="381" r:id="rId133"/>
    <p:sldId id="382" r:id="rId134"/>
    <p:sldId id="383" r:id="rId135"/>
    <p:sldId id="384" r:id="rId136"/>
    <p:sldId id="385" r:id="rId137"/>
    <p:sldId id="386" r:id="rId138"/>
    <p:sldId id="387" r:id="rId139"/>
    <p:sldId id="388" r:id="rId140"/>
    <p:sldId id="389" r:id="rId141"/>
    <p:sldId id="390" r:id="rId142"/>
    <p:sldId id="391" r:id="rId143"/>
    <p:sldId id="392" r:id="rId144"/>
    <p:sldId id="393" r:id="rId145"/>
    <p:sldId id="394" r:id="rId146"/>
    <p:sldId id="395" r:id="rId147"/>
    <p:sldId id="396" r:id="rId148"/>
    <p:sldId id="397" r:id="rId149"/>
    <p:sldId id="398" r:id="rId150"/>
    <p:sldId id="399" r:id="rId151"/>
    <p:sldId id="400" r:id="rId152"/>
    <p:sldId id="401" r:id="rId153"/>
    <p:sldId id="402" r:id="rId154"/>
    <p:sldId id="403" r:id="rId155"/>
    <p:sldId id="404" r:id="rId156"/>
    <p:sldId id="405" r:id="rId157"/>
    <p:sldId id="406" r:id="rId158"/>
    <p:sldId id="407" r:id="rId159"/>
    <p:sldId id="408" r:id="rId160"/>
    <p:sldId id="409" r:id="rId161"/>
    <p:sldId id="410" r:id="rId162"/>
    <p:sldId id="411" r:id="rId163"/>
    <p:sldId id="412" r:id="rId164"/>
    <p:sldId id="413" r:id="rId165"/>
    <p:sldId id="414" r:id="rId166"/>
    <p:sldId id="415" r:id="rId167"/>
    <p:sldId id="416" r:id="rId168"/>
    <p:sldId id="417" r:id="rId169"/>
    <p:sldId id="418" r:id="rId170"/>
    <p:sldId id="419" r:id="rId171"/>
    <p:sldId id="420" r:id="rId172"/>
    <p:sldId id="421" r:id="rId173"/>
    <p:sldId id="422" r:id="rId174"/>
    <p:sldId id="423" r:id="rId175"/>
    <p:sldId id="424" r:id="rId176"/>
    <p:sldId id="425" r:id="rId177"/>
    <p:sldId id="426" r:id="rId178"/>
    <p:sldId id="427" r:id="rId179"/>
    <p:sldId id="428" r:id="rId180"/>
    <p:sldId id="429" r:id="rId181"/>
    <p:sldId id="430" r:id="rId182"/>
    <p:sldId id="431" r:id="rId183"/>
    <p:sldId id="432" r:id="rId184"/>
    <p:sldId id="433" r:id="rId185"/>
    <p:sldId id="434" r:id="rId186"/>
    <p:sldId id="435" r:id="rId187"/>
    <p:sldId id="436" r:id="rId188"/>
    <p:sldId id="437" r:id="rId189"/>
    <p:sldId id="438" r:id="rId190"/>
    <p:sldId id="439" r:id="rId191"/>
    <p:sldId id="440" r:id="rId192"/>
    <p:sldId id="441" r:id="rId193"/>
    <p:sldId id="442" r:id="rId194"/>
    <p:sldId id="443" r:id="rId195"/>
    <p:sldId id="444" r:id="rId196"/>
    <p:sldId id="445" r:id="rId197"/>
    <p:sldId id="446" r:id="rId198"/>
    <p:sldId id="447" r:id="rId199"/>
    <p:sldId id="448" r:id="rId200"/>
    <p:sldId id="449" r:id="rId201"/>
    <p:sldId id="450" r:id="rId202"/>
    <p:sldId id="451" r:id="rId203"/>
    <p:sldId id="452" r:id="rId204"/>
    <p:sldId id="453" r:id="rId205"/>
    <p:sldId id="454" r:id="rId206"/>
    <p:sldId id="455" r:id="rId207"/>
    <p:sldId id="456" r:id="rId208"/>
    <p:sldId id="457" r:id="rId209"/>
    <p:sldId id="458" r:id="rId210"/>
    <p:sldId id="459" r:id="rId211"/>
    <p:sldId id="460" r:id="rId212"/>
    <p:sldId id="461" r:id="rId213"/>
    <p:sldId id="462" r:id="rId214"/>
    <p:sldId id="463" r:id="rId215"/>
    <p:sldId id="464" r:id="rId216"/>
    <p:sldId id="465" r:id="rId217"/>
    <p:sldId id="466" r:id="rId218"/>
  </p:sldIdLst>
  <p:sldSz cy="5143500" cx="9144000"/>
  <p:notesSz cx="6858000" cy="9144000"/>
  <p:embeddedFontLst>
    <p:embeddedFont>
      <p:font typeface="Noto Sans ExtraLight"/>
      <p:regular r:id="rId219"/>
      <p:bold r:id="rId220"/>
      <p:italic r:id="rId221"/>
      <p:boldItalic r:id="rId222"/>
    </p:embeddedFont>
    <p:embeddedFont>
      <p:font typeface="Noto Sans ExtraBold"/>
      <p:bold r:id="rId223"/>
      <p:boldItalic r:id="rId224"/>
    </p:embeddedFont>
    <p:embeddedFont>
      <p:font typeface="Poppins"/>
      <p:regular r:id="rId225"/>
      <p:bold r:id="rId226"/>
      <p:italic r:id="rId227"/>
      <p:boldItalic r:id="rId228"/>
    </p:embeddedFont>
    <p:embeddedFont>
      <p:font typeface="Noto Sans"/>
      <p:regular r:id="rId229"/>
      <p:bold r:id="rId230"/>
      <p:italic r:id="rId231"/>
      <p:boldItalic r:id="rId232"/>
    </p:embeddedFont>
    <p:embeddedFont>
      <p:font typeface="Montserrat"/>
      <p:regular r:id="rId233"/>
      <p:bold r:id="rId234"/>
      <p:italic r:id="rId235"/>
      <p:boldItalic r:id="rId236"/>
    </p:embeddedFont>
    <p:embeddedFont>
      <p:font typeface="JetBrains Mono SemiBold"/>
      <p:regular r:id="rId237"/>
      <p:bold r:id="rId238"/>
      <p:italic r:id="rId239"/>
      <p:boldItalic r:id="rId240"/>
    </p:embeddedFont>
    <p:embeddedFont>
      <p:font typeface="Noto Sans Light"/>
      <p:regular r:id="rId241"/>
      <p:bold r:id="rId242"/>
      <p:italic r:id="rId243"/>
      <p:boldItalic r:id="rId244"/>
    </p:embeddedFont>
    <p:embeddedFont>
      <p:font typeface="Poppins SemiBold"/>
      <p:regular r:id="rId245"/>
      <p:bold r:id="rId246"/>
      <p:italic r:id="rId247"/>
      <p:boldItalic r:id="rId248"/>
    </p:embeddedFont>
    <p:embeddedFont>
      <p:font typeface="Comfortaa Medium"/>
      <p:regular r:id="rId249"/>
      <p:bold r:id="rId250"/>
    </p:embeddedFont>
    <p:embeddedFont>
      <p:font typeface="Comfortaa"/>
      <p:regular r:id="rId251"/>
      <p:bold r:id="rId25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3349143E-5CC9-4F1C-B4D1-15CB5DC99557}">
  <a:tblStyle styleId="{3349143E-5CC9-4F1C-B4D1-15CB5DC9955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190" Type="http://schemas.openxmlformats.org/officeDocument/2006/relationships/slide" Target="slides/slide18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slide" Target="slides/slide37.xml"/><Relationship Id="rId194" Type="http://schemas.openxmlformats.org/officeDocument/2006/relationships/slide" Target="slides/slide187.xml"/><Relationship Id="rId43" Type="http://schemas.openxmlformats.org/officeDocument/2006/relationships/slide" Target="slides/slide36.xml"/><Relationship Id="rId193" Type="http://schemas.openxmlformats.org/officeDocument/2006/relationships/slide" Target="slides/slide186.xml"/><Relationship Id="rId46" Type="http://schemas.openxmlformats.org/officeDocument/2006/relationships/slide" Target="slides/slide39.xml"/><Relationship Id="rId192" Type="http://schemas.openxmlformats.org/officeDocument/2006/relationships/slide" Target="slides/slide185.xml"/><Relationship Id="rId45" Type="http://schemas.openxmlformats.org/officeDocument/2006/relationships/slide" Target="slides/slide38.xml"/><Relationship Id="rId191" Type="http://schemas.openxmlformats.org/officeDocument/2006/relationships/slide" Target="slides/slide184.xml"/><Relationship Id="rId48" Type="http://schemas.openxmlformats.org/officeDocument/2006/relationships/slide" Target="slides/slide41.xml"/><Relationship Id="rId187" Type="http://schemas.openxmlformats.org/officeDocument/2006/relationships/slide" Target="slides/slide180.xml"/><Relationship Id="rId47" Type="http://schemas.openxmlformats.org/officeDocument/2006/relationships/slide" Target="slides/slide40.xml"/><Relationship Id="rId186" Type="http://schemas.openxmlformats.org/officeDocument/2006/relationships/slide" Target="slides/slide179.xml"/><Relationship Id="rId185" Type="http://schemas.openxmlformats.org/officeDocument/2006/relationships/slide" Target="slides/slide178.xml"/><Relationship Id="rId49" Type="http://schemas.openxmlformats.org/officeDocument/2006/relationships/slide" Target="slides/slide42.xml"/><Relationship Id="rId184" Type="http://schemas.openxmlformats.org/officeDocument/2006/relationships/slide" Target="slides/slide177.xml"/><Relationship Id="rId189" Type="http://schemas.openxmlformats.org/officeDocument/2006/relationships/slide" Target="slides/slide182.xml"/><Relationship Id="rId188" Type="http://schemas.openxmlformats.org/officeDocument/2006/relationships/slide" Target="slides/slide18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183" Type="http://schemas.openxmlformats.org/officeDocument/2006/relationships/slide" Target="slides/slide176.xml"/><Relationship Id="rId32" Type="http://schemas.openxmlformats.org/officeDocument/2006/relationships/slide" Target="slides/slide25.xml"/><Relationship Id="rId182" Type="http://schemas.openxmlformats.org/officeDocument/2006/relationships/slide" Target="slides/slide175.xml"/><Relationship Id="rId35" Type="http://schemas.openxmlformats.org/officeDocument/2006/relationships/slide" Target="slides/slide28.xml"/><Relationship Id="rId181" Type="http://schemas.openxmlformats.org/officeDocument/2006/relationships/slide" Target="slides/slide174.xml"/><Relationship Id="rId34" Type="http://schemas.openxmlformats.org/officeDocument/2006/relationships/slide" Target="slides/slide27.xml"/><Relationship Id="rId180" Type="http://schemas.openxmlformats.org/officeDocument/2006/relationships/slide" Target="slides/slide173.xml"/><Relationship Id="rId37" Type="http://schemas.openxmlformats.org/officeDocument/2006/relationships/slide" Target="slides/slide30.xml"/><Relationship Id="rId176" Type="http://schemas.openxmlformats.org/officeDocument/2006/relationships/slide" Target="slides/slide169.xml"/><Relationship Id="rId36" Type="http://schemas.openxmlformats.org/officeDocument/2006/relationships/slide" Target="slides/slide29.xml"/><Relationship Id="rId175" Type="http://schemas.openxmlformats.org/officeDocument/2006/relationships/slide" Target="slides/slide168.xml"/><Relationship Id="rId39" Type="http://schemas.openxmlformats.org/officeDocument/2006/relationships/slide" Target="slides/slide32.xml"/><Relationship Id="rId174" Type="http://schemas.openxmlformats.org/officeDocument/2006/relationships/slide" Target="slides/slide167.xml"/><Relationship Id="rId38" Type="http://schemas.openxmlformats.org/officeDocument/2006/relationships/slide" Target="slides/slide31.xml"/><Relationship Id="rId173" Type="http://schemas.openxmlformats.org/officeDocument/2006/relationships/slide" Target="slides/slide166.xml"/><Relationship Id="rId179" Type="http://schemas.openxmlformats.org/officeDocument/2006/relationships/slide" Target="slides/slide172.xml"/><Relationship Id="rId178" Type="http://schemas.openxmlformats.org/officeDocument/2006/relationships/slide" Target="slides/slide171.xml"/><Relationship Id="rId177" Type="http://schemas.openxmlformats.org/officeDocument/2006/relationships/slide" Target="slides/slide170.xml"/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98" Type="http://schemas.openxmlformats.org/officeDocument/2006/relationships/slide" Target="slides/slide191.xml"/><Relationship Id="rId14" Type="http://schemas.openxmlformats.org/officeDocument/2006/relationships/slide" Target="slides/slide7.xml"/><Relationship Id="rId197" Type="http://schemas.openxmlformats.org/officeDocument/2006/relationships/slide" Target="slides/slide190.xml"/><Relationship Id="rId17" Type="http://schemas.openxmlformats.org/officeDocument/2006/relationships/slide" Target="slides/slide10.xml"/><Relationship Id="rId196" Type="http://schemas.openxmlformats.org/officeDocument/2006/relationships/slide" Target="slides/slide189.xml"/><Relationship Id="rId16" Type="http://schemas.openxmlformats.org/officeDocument/2006/relationships/slide" Target="slides/slide9.xml"/><Relationship Id="rId195" Type="http://schemas.openxmlformats.org/officeDocument/2006/relationships/slide" Target="slides/slide188.xml"/><Relationship Id="rId19" Type="http://schemas.openxmlformats.org/officeDocument/2006/relationships/slide" Target="slides/slide12.xml"/><Relationship Id="rId18" Type="http://schemas.openxmlformats.org/officeDocument/2006/relationships/slide" Target="slides/slide11.xml"/><Relationship Id="rId199" Type="http://schemas.openxmlformats.org/officeDocument/2006/relationships/slide" Target="slides/slide192.xml"/><Relationship Id="rId84" Type="http://schemas.openxmlformats.org/officeDocument/2006/relationships/slide" Target="slides/slide77.xml"/><Relationship Id="rId83" Type="http://schemas.openxmlformats.org/officeDocument/2006/relationships/slide" Target="slides/slide76.xml"/><Relationship Id="rId86" Type="http://schemas.openxmlformats.org/officeDocument/2006/relationships/slide" Target="slides/slide79.xml"/><Relationship Id="rId85" Type="http://schemas.openxmlformats.org/officeDocument/2006/relationships/slide" Target="slides/slide78.xml"/><Relationship Id="rId88" Type="http://schemas.openxmlformats.org/officeDocument/2006/relationships/slide" Target="slides/slide81.xml"/><Relationship Id="rId150" Type="http://schemas.openxmlformats.org/officeDocument/2006/relationships/slide" Target="slides/slide143.xml"/><Relationship Id="rId87" Type="http://schemas.openxmlformats.org/officeDocument/2006/relationships/slide" Target="slides/slide80.xml"/><Relationship Id="rId89" Type="http://schemas.openxmlformats.org/officeDocument/2006/relationships/slide" Target="slides/slide82.xml"/><Relationship Id="rId80" Type="http://schemas.openxmlformats.org/officeDocument/2006/relationships/slide" Target="slides/slide73.xml"/><Relationship Id="rId82" Type="http://schemas.openxmlformats.org/officeDocument/2006/relationships/slide" Target="slides/slide75.xml"/><Relationship Id="rId81" Type="http://schemas.openxmlformats.org/officeDocument/2006/relationships/slide" Target="slides/slide74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149" Type="http://schemas.openxmlformats.org/officeDocument/2006/relationships/slide" Target="slides/slide142.xml"/><Relationship Id="rId4" Type="http://schemas.openxmlformats.org/officeDocument/2006/relationships/tableStyles" Target="tableStyles.xml"/><Relationship Id="rId148" Type="http://schemas.openxmlformats.org/officeDocument/2006/relationships/slide" Target="slides/slide141.xml"/><Relationship Id="rId9" Type="http://schemas.openxmlformats.org/officeDocument/2006/relationships/slide" Target="slides/slide2.xml"/><Relationship Id="rId143" Type="http://schemas.openxmlformats.org/officeDocument/2006/relationships/slide" Target="slides/slide136.xml"/><Relationship Id="rId142" Type="http://schemas.openxmlformats.org/officeDocument/2006/relationships/slide" Target="slides/slide135.xml"/><Relationship Id="rId141" Type="http://schemas.openxmlformats.org/officeDocument/2006/relationships/slide" Target="slides/slide134.xml"/><Relationship Id="rId140" Type="http://schemas.openxmlformats.org/officeDocument/2006/relationships/slide" Target="slides/slide133.xml"/><Relationship Id="rId5" Type="http://schemas.openxmlformats.org/officeDocument/2006/relationships/slideMaster" Target="slideMasters/slideMaster1.xml"/><Relationship Id="rId147" Type="http://schemas.openxmlformats.org/officeDocument/2006/relationships/slide" Target="slides/slide140.xml"/><Relationship Id="rId6" Type="http://schemas.openxmlformats.org/officeDocument/2006/relationships/slideMaster" Target="slideMasters/slideMaster2.xml"/><Relationship Id="rId146" Type="http://schemas.openxmlformats.org/officeDocument/2006/relationships/slide" Target="slides/slide139.xml"/><Relationship Id="rId7" Type="http://schemas.openxmlformats.org/officeDocument/2006/relationships/notesMaster" Target="notesMasters/notesMaster1.xml"/><Relationship Id="rId145" Type="http://schemas.openxmlformats.org/officeDocument/2006/relationships/slide" Target="slides/slide138.xml"/><Relationship Id="rId8" Type="http://schemas.openxmlformats.org/officeDocument/2006/relationships/slide" Target="slides/slide1.xml"/><Relationship Id="rId144" Type="http://schemas.openxmlformats.org/officeDocument/2006/relationships/slide" Target="slides/slide137.xml"/><Relationship Id="rId73" Type="http://schemas.openxmlformats.org/officeDocument/2006/relationships/slide" Target="slides/slide66.xml"/><Relationship Id="rId72" Type="http://schemas.openxmlformats.org/officeDocument/2006/relationships/slide" Target="slides/slide65.xml"/><Relationship Id="rId75" Type="http://schemas.openxmlformats.org/officeDocument/2006/relationships/slide" Target="slides/slide68.xml"/><Relationship Id="rId74" Type="http://schemas.openxmlformats.org/officeDocument/2006/relationships/slide" Target="slides/slide67.xml"/><Relationship Id="rId77" Type="http://schemas.openxmlformats.org/officeDocument/2006/relationships/slide" Target="slides/slide70.xml"/><Relationship Id="rId76" Type="http://schemas.openxmlformats.org/officeDocument/2006/relationships/slide" Target="slides/slide69.xml"/><Relationship Id="rId79" Type="http://schemas.openxmlformats.org/officeDocument/2006/relationships/slide" Target="slides/slide72.xml"/><Relationship Id="rId78" Type="http://schemas.openxmlformats.org/officeDocument/2006/relationships/slide" Target="slides/slide71.xml"/><Relationship Id="rId71" Type="http://schemas.openxmlformats.org/officeDocument/2006/relationships/slide" Target="slides/slide64.xml"/><Relationship Id="rId70" Type="http://schemas.openxmlformats.org/officeDocument/2006/relationships/slide" Target="slides/slide63.xml"/><Relationship Id="rId139" Type="http://schemas.openxmlformats.org/officeDocument/2006/relationships/slide" Target="slides/slide132.xml"/><Relationship Id="rId138" Type="http://schemas.openxmlformats.org/officeDocument/2006/relationships/slide" Target="slides/slide131.xml"/><Relationship Id="rId137" Type="http://schemas.openxmlformats.org/officeDocument/2006/relationships/slide" Target="slides/slide130.xml"/><Relationship Id="rId132" Type="http://schemas.openxmlformats.org/officeDocument/2006/relationships/slide" Target="slides/slide125.xml"/><Relationship Id="rId131" Type="http://schemas.openxmlformats.org/officeDocument/2006/relationships/slide" Target="slides/slide124.xml"/><Relationship Id="rId252" Type="http://schemas.openxmlformats.org/officeDocument/2006/relationships/font" Target="fonts/Comfortaa-bold.fntdata"/><Relationship Id="rId130" Type="http://schemas.openxmlformats.org/officeDocument/2006/relationships/slide" Target="slides/slide123.xml"/><Relationship Id="rId251" Type="http://schemas.openxmlformats.org/officeDocument/2006/relationships/font" Target="fonts/Comfortaa-regular.fntdata"/><Relationship Id="rId250" Type="http://schemas.openxmlformats.org/officeDocument/2006/relationships/font" Target="fonts/ComfortaaMedium-bold.fntdata"/><Relationship Id="rId136" Type="http://schemas.openxmlformats.org/officeDocument/2006/relationships/slide" Target="slides/slide129.xml"/><Relationship Id="rId135" Type="http://schemas.openxmlformats.org/officeDocument/2006/relationships/slide" Target="slides/slide128.xml"/><Relationship Id="rId134" Type="http://schemas.openxmlformats.org/officeDocument/2006/relationships/slide" Target="slides/slide127.xml"/><Relationship Id="rId133" Type="http://schemas.openxmlformats.org/officeDocument/2006/relationships/slide" Target="slides/slide126.xml"/><Relationship Id="rId62" Type="http://schemas.openxmlformats.org/officeDocument/2006/relationships/slide" Target="slides/slide55.xml"/><Relationship Id="rId61" Type="http://schemas.openxmlformats.org/officeDocument/2006/relationships/slide" Target="slides/slide54.xml"/><Relationship Id="rId64" Type="http://schemas.openxmlformats.org/officeDocument/2006/relationships/slide" Target="slides/slide57.xml"/><Relationship Id="rId63" Type="http://schemas.openxmlformats.org/officeDocument/2006/relationships/slide" Target="slides/slide56.xml"/><Relationship Id="rId66" Type="http://schemas.openxmlformats.org/officeDocument/2006/relationships/slide" Target="slides/slide59.xml"/><Relationship Id="rId172" Type="http://schemas.openxmlformats.org/officeDocument/2006/relationships/slide" Target="slides/slide165.xml"/><Relationship Id="rId65" Type="http://schemas.openxmlformats.org/officeDocument/2006/relationships/slide" Target="slides/slide58.xml"/><Relationship Id="rId171" Type="http://schemas.openxmlformats.org/officeDocument/2006/relationships/slide" Target="slides/slide164.xml"/><Relationship Id="rId68" Type="http://schemas.openxmlformats.org/officeDocument/2006/relationships/slide" Target="slides/slide61.xml"/><Relationship Id="rId170" Type="http://schemas.openxmlformats.org/officeDocument/2006/relationships/slide" Target="slides/slide163.xml"/><Relationship Id="rId67" Type="http://schemas.openxmlformats.org/officeDocument/2006/relationships/slide" Target="slides/slide60.xml"/><Relationship Id="rId60" Type="http://schemas.openxmlformats.org/officeDocument/2006/relationships/slide" Target="slides/slide53.xml"/><Relationship Id="rId165" Type="http://schemas.openxmlformats.org/officeDocument/2006/relationships/slide" Target="slides/slide158.xml"/><Relationship Id="rId69" Type="http://schemas.openxmlformats.org/officeDocument/2006/relationships/slide" Target="slides/slide62.xml"/><Relationship Id="rId164" Type="http://schemas.openxmlformats.org/officeDocument/2006/relationships/slide" Target="slides/slide157.xml"/><Relationship Id="rId163" Type="http://schemas.openxmlformats.org/officeDocument/2006/relationships/slide" Target="slides/slide156.xml"/><Relationship Id="rId162" Type="http://schemas.openxmlformats.org/officeDocument/2006/relationships/slide" Target="slides/slide155.xml"/><Relationship Id="rId169" Type="http://schemas.openxmlformats.org/officeDocument/2006/relationships/slide" Target="slides/slide162.xml"/><Relationship Id="rId168" Type="http://schemas.openxmlformats.org/officeDocument/2006/relationships/slide" Target="slides/slide161.xml"/><Relationship Id="rId167" Type="http://schemas.openxmlformats.org/officeDocument/2006/relationships/slide" Target="slides/slide160.xml"/><Relationship Id="rId166" Type="http://schemas.openxmlformats.org/officeDocument/2006/relationships/slide" Target="slides/slide159.xml"/><Relationship Id="rId51" Type="http://schemas.openxmlformats.org/officeDocument/2006/relationships/slide" Target="slides/slide44.xml"/><Relationship Id="rId50" Type="http://schemas.openxmlformats.org/officeDocument/2006/relationships/slide" Target="slides/slide43.xml"/><Relationship Id="rId53" Type="http://schemas.openxmlformats.org/officeDocument/2006/relationships/slide" Target="slides/slide46.xml"/><Relationship Id="rId52" Type="http://schemas.openxmlformats.org/officeDocument/2006/relationships/slide" Target="slides/slide45.xml"/><Relationship Id="rId55" Type="http://schemas.openxmlformats.org/officeDocument/2006/relationships/slide" Target="slides/slide48.xml"/><Relationship Id="rId161" Type="http://schemas.openxmlformats.org/officeDocument/2006/relationships/slide" Target="slides/slide154.xml"/><Relationship Id="rId54" Type="http://schemas.openxmlformats.org/officeDocument/2006/relationships/slide" Target="slides/slide47.xml"/><Relationship Id="rId160" Type="http://schemas.openxmlformats.org/officeDocument/2006/relationships/slide" Target="slides/slide153.xml"/><Relationship Id="rId57" Type="http://schemas.openxmlformats.org/officeDocument/2006/relationships/slide" Target="slides/slide50.xml"/><Relationship Id="rId56" Type="http://schemas.openxmlformats.org/officeDocument/2006/relationships/slide" Target="slides/slide49.xml"/><Relationship Id="rId159" Type="http://schemas.openxmlformats.org/officeDocument/2006/relationships/slide" Target="slides/slide152.xml"/><Relationship Id="rId59" Type="http://schemas.openxmlformats.org/officeDocument/2006/relationships/slide" Target="slides/slide52.xml"/><Relationship Id="rId154" Type="http://schemas.openxmlformats.org/officeDocument/2006/relationships/slide" Target="slides/slide147.xml"/><Relationship Id="rId58" Type="http://schemas.openxmlformats.org/officeDocument/2006/relationships/slide" Target="slides/slide51.xml"/><Relationship Id="rId153" Type="http://schemas.openxmlformats.org/officeDocument/2006/relationships/slide" Target="slides/slide146.xml"/><Relationship Id="rId152" Type="http://schemas.openxmlformats.org/officeDocument/2006/relationships/slide" Target="slides/slide145.xml"/><Relationship Id="rId151" Type="http://schemas.openxmlformats.org/officeDocument/2006/relationships/slide" Target="slides/slide144.xml"/><Relationship Id="rId158" Type="http://schemas.openxmlformats.org/officeDocument/2006/relationships/slide" Target="slides/slide151.xml"/><Relationship Id="rId157" Type="http://schemas.openxmlformats.org/officeDocument/2006/relationships/slide" Target="slides/slide150.xml"/><Relationship Id="rId156" Type="http://schemas.openxmlformats.org/officeDocument/2006/relationships/slide" Target="slides/slide149.xml"/><Relationship Id="rId155" Type="http://schemas.openxmlformats.org/officeDocument/2006/relationships/slide" Target="slides/slide148.xml"/><Relationship Id="rId107" Type="http://schemas.openxmlformats.org/officeDocument/2006/relationships/slide" Target="slides/slide100.xml"/><Relationship Id="rId228" Type="http://schemas.openxmlformats.org/officeDocument/2006/relationships/font" Target="fonts/Poppins-boldItalic.fntdata"/><Relationship Id="rId106" Type="http://schemas.openxmlformats.org/officeDocument/2006/relationships/slide" Target="slides/slide99.xml"/><Relationship Id="rId227" Type="http://schemas.openxmlformats.org/officeDocument/2006/relationships/font" Target="fonts/Poppins-italic.fntdata"/><Relationship Id="rId105" Type="http://schemas.openxmlformats.org/officeDocument/2006/relationships/slide" Target="slides/slide98.xml"/><Relationship Id="rId226" Type="http://schemas.openxmlformats.org/officeDocument/2006/relationships/font" Target="fonts/Poppins-bold.fntdata"/><Relationship Id="rId104" Type="http://schemas.openxmlformats.org/officeDocument/2006/relationships/slide" Target="slides/slide97.xml"/><Relationship Id="rId225" Type="http://schemas.openxmlformats.org/officeDocument/2006/relationships/font" Target="fonts/Poppins-regular.fntdata"/><Relationship Id="rId109" Type="http://schemas.openxmlformats.org/officeDocument/2006/relationships/slide" Target="slides/slide102.xml"/><Relationship Id="rId108" Type="http://schemas.openxmlformats.org/officeDocument/2006/relationships/slide" Target="slides/slide101.xml"/><Relationship Id="rId229" Type="http://schemas.openxmlformats.org/officeDocument/2006/relationships/font" Target="fonts/NotoSans-regular.fntdata"/><Relationship Id="rId220" Type="http://schemas.openxmlformats.org/officeDocument/2006/relationships/font" Target="fonts/NotoSansExtraLight-bold.fntdata"/><Relationship Id="rId103" Type="http://schemas.openxmlformats.org/officeDocument/2006/relationships/slide" Target="slides/slide96.xml"/><Relationship Id="rId224" Type="http://schemas.openxmlformats.org/officeDocument/2006/relationships/font" Target="fonts/NotoSansExtraBold-boldItalic.fntdata"/><Relationship Id="rId102" Type="http://schemas.openxmlformats.org/officeDocument/2006/relationships/slide" Target="slides/slide95.xml"/><Relationship Id="rId223" Type="http://schemas.openxmlformats.org/officeDocument/2006/relationships/font" Target="fonts/NotoSansExtraBold-bold.fntdata"/><Relationship Id="rId101" Type="http://schemas.openxmlformats.org/officeDocument/2006/relationships/slide" Target="slides/slide94.xml"/><Relationship Id="rId222" Type="http://schemas.openxmlformats.org/officeDocument/2006/relationships/font" Target="fonts/NotoSansExtraLight-boldItalic.fntdata"/><Relationship Id="rId100" Type="http://schemas.openxmlformats.org/officeDocument/2006/relationships/slide" Target="slides/slide93.xml"/><Relationship Id="rId221" Type="http://schemas.openxmlformats.org/officeDocument/2006/relationships/font" Target="fonts/NotoSansExtraLight-italic.fntdata"/><Relationship Id="rId217" Type="http://schemas.openxmlformats.org/officeDocument/2006/relationships/slide" Target="slides/slide210.xml"/><Relationship Id="rId216" Type="http://schemas.openxmlformats.org/officeDocument/2006/relationships/slide" Target="slides/slide209.xml"/><Relationship Id="rId215" Type="http://schemas.openxmlformats.org/officeDocument/2006/relationships/slide" Target="slides/slide208.xml"/><Relationship Id="rId214" Type="http://schemas.openxmlformats.org/officeDocument/2006/relationships/slide" Target="slides/slide207.xml"/><Relationship Id="rId219" Type="http://schemas.openxmlformats.org/officeDocument/2006/relationships/font" Target="fonts/NotoSansExtraLight-regular.fntdata"/><Relationship Id="rId218" Type="http://schemas.openxmlformats.org/officeDocument/2006/relationships/slide" Target="slides/slide211.xml"/><Relationship Id="rId213" Type="http://schemas.openxmlformats.org/officeDocument/2006/relationships/slide" Target="slides/slide206.xml"/><Relationship Id="rId212" Type="http://schemas.openxmlformats.org/officeDocument/2006/relationships/slide" Target="slides/slide205.xml"/><Relationship Id="rId211" Type="http://schemas.openxmlformats.org/officeDocument/2006/relationships/slide" Target="slides/slide204.xml"/><Relationship Id="rId210" Type="http://schemas.openxmlformats.org/officeDocument/2006/relationships/slide" Target="slides/slide203.xml"/><Relationship Id="rId129" Type="http://schemas.openxmlformats.org/officeDocument/2006/relationships/slide" Target="slides/slide122.xml"/><Relationship Id="rId128" Type="http://schemas.openxmlformats.org/officeDocument/2006/relationships/slide" Target="slides/slide121.xml"/><Relationship Id="rId249" Type="http://schemas.openxmlformats.org/officeDocument/2006/relationships/font" Target="fonts/ComfortaaMedium-regular.fntdata"/><Relationship Id="rId127" Type="http://schemas.openxmlformats.org/officeDocument/2006/relationships/slide" Target="slides/slide120.xml"/><Relationship Id="rId248" Type="http://schemas.openxmlformats.org/officeDocument/2006/relationships/font" Target="fonts/PoppinsSemiBold-boldItalic.fntdata"/><Relationship Id="rId126" Type="http://schemas.openxmlformats.org/officeDocument/2006/relationships/slide" Target="slides/slide119.xml"/><Relationship Id="rId247" Type="http://schemas.openxmlformats.org/officeDocument/2006/relationships/font" Target="fonts/PoppinsSemiBold-italic.fntdata"/><Relationship Id="rId121" Type="http://schemas.openxmlformats.org/officeDocument/2006/relationships/slide" Target="slides/slide114.xml"/><Relationship Id="rId242" Type="http://schemas.openxmlformats.org/officeDocument/2006/relationships/font" Target="fonts/NotoSansLight-bold.fntdata"/><Relationship Id="rId120" Type="http://schemas.openxmlformats.org/officeDocument/2006/relationships/slide" Target="slides/slide113.xml"/><Relationship Id="rId241" Type="http://schemas.openxmlformats.org/officeDocument/2006/relationships/font" Target="fonts/NotoSansLight-regular.fntdata"/><Relationship Id="rId240" Type="http://schemas.openxmlformats.org/officeDocument/2006/relationships/font" Target="fonts/JetBrainsMonoSemiBold-boldItalic.fntdata"/><Relationship Id="rId125" Type="http://schemas.openxmlformats.org/officeDocument/2006/relationships/slide" Target="slides/slide118.xml"/><Relationship Id="rId246" Type="http://schemas.openxmlformats.org/officeDocument/2006/relationships/font" Target="fonts/PoppinsSemiBold-bold.fntdata"/><Relationship Id="rId124" Type="http://schemas.openxmlformats.org/officeDocument/2006/relationships/slide" Target="slides/slide117.xml"/><Relationship Id="rId245" Type="http://schemas.openxmlformats.org/officeDocument/2006/relationships/font" Target="fonts/PoppinsSemiBold-regular.fntdata"/><Relationship Id="rId123" Type="http://schemas.openxmlformats.org/officeDocument/2006/relationships/slide" Target="slides/slide116.xml"/><Relationship Id="rId244" Type="http://schemas.openxmlformats.org/officeDocument/2006/relationships/font" Target="fonts/NotoSansLight-boldItalic.fntdata"/><Relationship Id="rId122" Type="http://schemas.openxmlformats.org/officeDocument/2006/relationships/slide" Target="slides/slide115.xml"/><Relationship Id="rId243" Type="http://schemas.openxmlformats.org/officeDocument/2006/relationships/font" Target="fonts/NotoSansLight-italic.fntdata"/><Relationship Id="rId95" Type="http://schemas.openxmlformats.org/officeDocument/2006/relationships/slide" Target="slides/slide88.xml"/><Relationship Id="rId94" Type="http://schemas.openxmlformats.org/officeDocument/2006/relationships/slide" Target="slides/slide87.xml"/><Relationship Id="rId97" Type="http://schemas.openxmlformats.org/officeDocument/2006/relationships/slide" Target="slides/slide90.xml"/><Relationship Id="rId96" Type="http://schemas.openxmlformats.org/officeDocument/2006/relationships/slide" Target="slides/slide89.xml"/><Relationship Id="rId99" Type="http://schemas.openxmlformats.org/officeDocument/2006/relationships/slide" Target="slides/slide92.xml"/><Relationship Id="rId98" Type="http://schemas.openxmlformats.org/officeDocument/2006/relationships/slide" Target="slides/slide91.xml"/><Relationship Id="rId91" Type="http://schemas.openxmlformats.org/officeDocument/2006/relationships/slide" Target="slides/slide84.xml"/><Relationship Id="rId90" Type="http://schemas.openxmlformats.org/officeDocument/2006/relationships/slide" Target="slides/slide83.xml"/><Relationship Id="rId93" Type="http://schemas.openxmlformats.org/officeDocument/2006/relationships/slide" Target="slides/slide86.xml"/><Relationship Id="rId92" Type="http://schemas.openxmlformats.org/officeDocument/2006/relationships/slide" Target="slides/slide85.xml"/><Relationship Id="rId118" Type="http://schemas.openxmlformats.org/officeDocument/2006/relationships/slide" Target="slides/slide111.xml"/><Relationship Id="rId239" Type="http://schemas.openxmlformats.org/officeDocument/2006/relationships/font" Target="fonts/JetBrainsMonoSemiBold-italic.fntdata"/><Relationship Id="rId117" Type="http://schemas.openxmlformats.org/officeDocument/2006/relationships/slide" Target="slides/slide110.xml"/><Relationship Id="rId238" Type="http://schemas.openxmlformats.org/officeDocument/2006/relationships/font" Target="fonts/JetBrainsMonoSemiBold-bold.fntdata"/><Relationship Id="rId116" Type="http://schemas.openxmlformats.org/officeDocument/2006/relationships/slide" Target="slides/slide109.xml"/><Relationship Id="rId237" Type="http://schemas.openxmlformats.org/officeDocument/2006/relationships/font" Target="fonts/JetBrainsMonoSemiBold-regular.fntdata"/><Relationship Id="rId115" Type="http://schemas.openxmlformats.org/officeDocument/2006/relationships/slide" Target="slides/slide108.xml"/><Relationship Id="rId236" Type="http://schemas.openxmlformats.org/officeDocument/2006/relationships/font" Target="fonts/Montserrat-boldItalic.fntdata"/><Relationship Id="rId119" Type="http://schemas.openxmlformats.org/officeDocument/2006/relationships/slide" Target="slides/slide112.xml"/><Relationship Id="rId110" Type="http://schemas.openxmlformats.org/officeDocument/2006/relationships/slide" Target="slides/slide103.xml"/><Relationship Id="rId231" Type="http://schemas.openxmlformats.org/officeDocument/2006/relationships/font" Target="fonts/NotoSans-italic.fntdata"/><Relationship Id="rId230" Type="http://schemas.openxmlformats.org/officeDocument/2006/relationships/font" Target="fonts/NotoSans-bold.fntdata"/><Relationship Id="rId114" Type="http://schemas.openxmlformats.org/officeDocument/2006/relationships/slide" Target="slides/slide107.xml"/><Relationship Id="rId235" Type="http://schemas.openxmlformats.org/officeDocument/2006/relationships/font" Target="fonts/Montserrat-italic.fntdata"/><Relationship Id="rId113" Type="http://schemas.openxmlformats.org/officeDocument/2006/relationships/slide" Target="slides/slide106.xml"/><Relationship Id="rId234" Type="http://schemas.openxmlformats.org/officeDocument/2006/relationships/font" Target="fonts/Montserrat-bold.fntdata"/><Relationship Id="rId112" Type="http://schemas.openxmlformats.org/officeDocument/2006/relationships/slide" Target="slides/slide105.xml"/><Relationship Id="rId233" Type="http://schemas.openxmlformats.org/officeDocument/2006/relationships/font" Target="fonts/Montserrat-regular.fntdata"/><Relationship Id="rId111" Type="http://schemas.openxmlformats.org/officeDocument/2006/relationships/slide" Target="slides/slide104.xml"/><Relationship Id="rId232" Type="http://schemas.openxmlformats.org/officeDocument/2006/relationships/font" Target="fonts/NotoSans-boldItalic.fntdata"/><Relationship Id="rId206" Type="http://schemas.openxmlformats.org/officeDocument/2006/relationships/slide" Target="slides/slide199.xml"/><Relationship Id="rId205" Type="http://schemas.openxmlformats.org/officeDocument/2006/relationships/slide" Target="slides/slide198.xml"/><Relationship Id="rId204" Type="http://schemas.openxmlformats.org/officeDocument/2006/relationships/slide" Target="slides/slide197.xml"/><Relationship Id="rId203" Type="http://schemas.openxmlformats.org/officeDocument/2006/relationships/slide" Target="slides/slide196.xml"/><Relationship Id="rId209" Type="http://schemas.openxmlformats.org/officeDocument/2006/relationships/slide" Target="slides/slide202.xml"/><Relationship Id="rId208" Type="http://schemas.openxmlformats.org/officeDocument/2006/relationships/slide" Target="slides/slide201.xml"/><Relationship Id="rId207" Type="http://schemas.openxmlformats.org/officeDocument/2006/relationships/slide" Target="slides/slide200.xml"/><Relationship Id="rId202" Type="http://schemas.openxmlformats.org/officeDocument/2006/relationships/slide" Target="slides/slide195.xml"/><Relationship Id="rId201" Type="http://schemas.openxmlformats.org/officeDocument/2006/relationships/slide" Target="slides/slide194.xml"/><Relationship Id="rId200" Type="http://schemas.openxmlformats.org/officeDocument/2006/relationships/slide" Target="slides/slide19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5f727a404b_0_6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g35f727a404b_0_65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3676cfc845b_0_5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3676cfc845b_0_5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9" name="Shape 1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0" name="Google Shape;1570;g35f5474ad2e_0_1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1" name="Google Shape;1571;g35f5474ad2e_0_1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4" name="Shape 1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5" name="Google Shape;1575;g3619c093988_0_6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6" name="Google Shape;1576;g3619c093988_0_6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5" name="Shape 1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6" name="Google Shape;1586;g3676cfc845b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7" name="Google Shape;1587;g3676cfc845b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2" name="Shape 1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3" name="Google Shape;1603;g3676cfc845b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4" name="Google Shape;1604;g3676cfc845b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1" name="Shape 1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2" name="Google Shape;1622;g3676cfc845b_0_1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3" name="Google Shape;1623;g3676cfc845b_0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2" name="Shape 1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3" name="Google Shape;1643;g3676cfc845b_0_2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4" name="Google Shape;1644;g3676cfc845b_0_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7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8" name="Google Shape;1668;g3676cfc845b_0_2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9" name="Google Shape;1669;g3676cfc845b_0_2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5" name="Shape 1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6" name="Google Shape;1696;g3685319f8a9_0_9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7" name="Google Shape;1697;g3685319f8a9_0_9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9" name="Shape 1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" name="Google Shape;1710;g367396c6254_19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1" name="Google Shape;1711;g367396c6254_19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1" name="Shape 1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2" name="Google Shape;1732;g3685319f8a9_0_10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3" name="Google Shape;1733;g3685319f8a9_0_10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3676cfc845b_0_5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3676cfc845b_0_5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5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6" name="Google Shape;1756;g3685319f8a9_0_10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7" name="Google Shape;1757;g3685319f8a9_0_10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9" name="Shape 1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0" name="Google Shape;1780;g367396c6254_19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1" name="Google Shape;1781;g367396c6254_19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3" name="Shape 1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4" name="Google Shape;1794;g3659f7f1d2c_0_4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5" name="Google Shape;1795;g3659f7f1d2c_0_4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0" name="Shape 1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1" name="Google Shape;1811;g3685319f8a9_0_10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2" name="Google Shape;1812;g3685319f8a9_0_10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4" name="Shape 1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5" name="Google Shape;1835;g3619c093988_0_2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6" name="Google Shape;1836;g3619c093988_0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9" name="Shape 1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0" name="Google Shape;1840;g3685319f8a9_0_1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1" name="Google Shape;1841;g3685319f8a9_0_1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3" name="Shape 1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4" name="Google Shape;1854;g3685319f8a9_0_1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5" name="Google Shape;1855;g3685319f8a9_0_1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7" name="Shape 1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8" name="Google Shape;1868;g367396c6254_19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9" name="Google Shape;1869;g367396c6254_19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2" name="Shape 1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3" name="Google Shape;1883;g3619c093988_0_2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4" name="Google Shape;1884;g3619c093988_0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7" name="Shape 1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8" name="Google Shape;1888;g367396c6254_19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9" name="Google Shape;1889;g367396c6254_19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361a3bb9072_0_5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361a3bb9072_0_5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1" name="Shape 1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2" name="Google Shape;1902;g3685319f8a9_0_1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3" name="Google Shape;1903;g3685319f8a9_0_1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2" name="Shape 1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3" name="Google Shape;1923;g3685319f8a9_0_12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4" name="Google Shape;1924;g3685319f8a9_0_1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g3685319f8a9_0_12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9" name="Google Shape;1939;g3685319f8a9_0_1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9" name="Shape 1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0" name="Google Shape;1960;g3619c093988_0_2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1" name="Google Shape;1961;g3619c093988_0_2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g3685319f8a9_0_12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6" name="Google Shape;1966;g3685319f8a9_0_12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8" name="Shape 1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9" name="Google Shape;1979;g367396c6254_19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0" name="Google Shape;1980;g367396c6254_19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3" name="Shape 1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4" name="Google Shape;1994;g3685319f8a9_0_12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5" name="Google Shape;1995;g3685319f8a9_0_12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7" name="Shape 2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8" name="Google Shape;2008;g367396c6254_19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9" name="Google Shape;2009;g367396c6254_19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2" name="Shape 2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3" name="Google Shape;2023;g3685319f8a9_0_13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4" name="Google Shape;2024;g3685319f8a9_0_13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g3685319f8a9_0_13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6" name="Google Shape;2046;g3685319f8a9_0_13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5f727a404b_0_1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35f727a404b_0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9" name="Shape 2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0" name="Google Shape;2060;g3685319f8a9_0_14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1" name="Google Shape;2061;g3685319f8a9_0_14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g3676cfc845b_0_3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2" name="Google Shape;2082;g3676cfc845b_0_3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g3676cfc845b_0_6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4" name="Google Shape;2104;g3676cfc845b_0_6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2" name="Shape 2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3" name="Google Shape;2133;g3619c093988_0_2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4" name="Google Shape;2134;g3619c093988_0_2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7" name="Shape 2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8" name="Google Shape;2138;g3685319f8a9_0_13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9" name="Google Shape;2139;g3685319f8a9_0_13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4" name="Shape 2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5" name="Google Shape;2165;g3676cfc845b_0_3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6" name="Google Shape;2166;g3676cfc845b_0_3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3" name="Shape 2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4" name="Google Shape;2174;g3676cfc845b_0_3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5" name="Google Shape;2175;g3676cfc845b_0_3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2" name="Shape 2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3" name="Google Shape;2183;g3676cfc845b_0_3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4" name="Google Shape;2184;g3676cfc845b_0_3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1" name="Shape 2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2" name="Google Shape;2192;g35f727a404b_0_2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3" name="Google Shape;2193;g35f727a404b_0_2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6" name="Shape 2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7" name="Google Shape;2197;g361a3bb9072_0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8" name="Google Shape;2198;g361a3bb9072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36ab054a55f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36ab054a55f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5" name="Shape 2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6" name="Google Shape;2206;g3676cfc845b_0_4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7" name="Google Shape;2207;g3676cfc845b_0_4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5" name="Google Shape;2215;g361a3bb9072_0_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6" name="Google Shape;2216;g361a3bb9072_0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0" name="Google Shape;2220;g361a3bb9072_0_5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1" name="Google Shape;2221;g361a3bb9072_0_5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4" name="Shape 2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5" name="Google Shape;2225;g35f727a404b_0_5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6" name="Google Shape;2226;g35f727a404b_0_5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9" name="Shape 2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0" name="Google Shape;2230;g361a3bb9072_0_4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1" name="Google Shape;2231;g361a3bb9072_0_4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7" name="Shape 2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8" name="Google Shape;2238;g3676cfc845b_0_7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9" name="Google Shape;2239;g3676cfc845b_0_7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7" name="Shape 2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8" name="Google Shape;2268;g3676cfc845b_0_8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9" name="Google Shape;2269;g3676cfc845b_0_8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1" name="Shape 2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2" name="Google Shape;2282;g3676cfc845b_0_8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3" name="Google Shape;2283;g3676cfc845b_0_8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0" name="Shape 2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1" name="Google Shape;2301;g3676cfc845b_0_8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2" name="Google Shape;2302;g3676cfc845b_0_8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3" name="Shape 2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4" name="Google Shape;2324;g3676cfc845b_0_8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5" name="Google Shape;2325;g3676cfc845b_0_8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361a3bb9072_0_6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361a3bb9072_0_6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9" name="Shape 2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0" name="Google Shape;2360;g35f727a404b_0_3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1" name="Google Shape;2361;g35f727a404b_0_3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9" name="Shape 2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0" name="Google Shape;2380;g365ab0ac8b9_0_12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1" name="Google Shape;2381;g365ab0ac8b9_0_1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3" name="Shape 2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4" name="Google Shape;2404;g365ab0ac8b9_0_1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5" name="Google Shape;2405;g365ab0ac8b9_0_1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1" name="Shape 2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2" name="Google Shape;2442;g3604555c7fd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3" name="Google Shape;2443;g3604555c7fd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8" name="Shape 2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9" name="Google Shape;2449;g36af704cee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0" name="Google Shape;2450;g36af704cee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7" name="Shape 2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" name="Google Shape;2458;g35f727a404b_0_4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9" name="Google Shape;2459;g35f727a404b_0_4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5" name="Shape 2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6" name="Google Shape;2476;g361a3bb9072_0_3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7" name="Google Shape;2477;g361a3bb9072_0_3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4" name="Shape 2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5" name="Google Shape;2485;g3685319f8a9_0_4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6" name="Google Shape;2486;g3685319f8a9_0_4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2" name="Shape 2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3" name="Google Shape;2503;g3685319f8a9_0_4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4" name="Google Shape;2504;g3685319f8a9_0_4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7" name="Shape 2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8" name="Google Shape;2538;g35f727a404b_0_5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9" name="Google Shape;2539;g35f727a404b_0_5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3676cfc845b_0_4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3676cfc845b_0_4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5" name="Shape 2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6" name="Google Shape;2546;g3685319f8a9_0_2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7" name="Google Shape;2547;g3685319f8a9_0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g3685319f8a9_0_2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2" name="Google Shape;2562;g3685319f8a9_0_2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9" name="Shape 2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0" name="Google Shape;2580;g3685319f8a9_0_2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1" name="Google Shape;2581;g3685319f8a9_0_2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3" name="Shape 2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4" name="Google Shape;2604;g3685319f8a9_0_3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5" name="Google Shape;2605;g3685319f8a9_0_3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2" name="Shape 2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3" name="Google Shape;2633;g3685319f8a9_0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4" name="Google Shape;2634;g3685319f8a9_0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9" name="Shape 2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0" name="Google Shape;2670;g35f727a404b_0_3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1" name="Google Shape;2671;g35f727a404b_0_3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8" name="Shape 2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9" name="Google Shape;2679;g36770a90db8_1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0" name="Google Shape;2680;g36770a90db8_1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7" name="Shape 2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8" name="Google Shape;2688;g35f727a404b_0_3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9" name="Google Shape;2689;g35f727a404b_0_3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g36b1fa51833_2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8" name="Google Shape;2698;g36b1fa51833_2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2" name="Shape 2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3" name="Google Shape;2713;g365ab0ac8b9_0_12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4" name="Google Shape;2714;g365ab0ac8b9_0_12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3676cfc845b_0_4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3676cfc845b_0_4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3" name="Shape 2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4" name="Google Shape;2734;g35f727a404b_0_3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5" name="Google Shape;2735;g35f727a404b_0_3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3" name="Shape 2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4" name="Google Shape;2744;g36770a90db8_1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5" name="Google Shape;2745;g36770a90db8_1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4" name="Shape 2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5" name="Google Shape;2755;g36770a90db8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6" name="Google Shape;2756;g36770a90db8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5" name="Shape 2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6" name="Google Shape;2766;g36770a90db8_1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7" name="Google Shape;2767;g36770a90db8_1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6" name="Shape 2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7" name="Google Shape;2777;g35f727a404b_0_6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8" name="Google Shape;2778;g35f727a404b_0_6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1" name="Shape 2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2" name="Google Shape;2792;g36af704ceee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3" name="Google Shape;2793;g36af704ceee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7" name="Shape 2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8" name="Google Shape;2808;g36af704ceee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9" name="Google Shape;2809;g36af704ceee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2" name="Shape 2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3" name="Google Shape;2823;g35f727a404b_0_8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4" name="Google Shape;2824;g35f727a404b_0_8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7" name="Shape 2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8" name="Google Shape;2838;g36af704ceee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9" name="Google Shape;2839;g36af704ceee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2" name="Shape 2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3" name="Google Shape;2853;g35f727a404b_0_8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4" name="Google Shape;2854;g35f727a404b_0_8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3676cfc845b_0_4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3676cfc845b_0_4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7" name="Shape 2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8" name="Google Shape;2868;g35f727a404b_0_8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9" name="Google Shape;2869;g35f727a404b_0_8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1" name="Shape 2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2" name="Google Shape;2882;g35f727a404b_0_8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3" name="Google Shape;2883;g35f727a404b_0_8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g35f727a404b_0_8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8" name="Google Shape;2898;g35f727a404b_0_8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0" name="Shape 2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1" name="Google Shape;2911;g3685319f8a9_0_4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2" name="Google Shape;2912;g3685319f8a9_0_4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9" name="Shape 2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0" name="Google Shape;2920;g3685319f8a9_0_5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1" name="Google Shape;2921;g3685319f8a9_0_5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7" name="Shape 2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8" name="Google Shape;2938;g3685319f8a9_0_5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9" name="Google Shape;2939;g3685319f8a9_0_5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2" name="Shape 2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3" name="Google Shape;2973;g361a3bb9072_0_5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4" name="Google Shape;2974;g361a3bb9072_0_5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8" name="Shape 2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9" name="Google Shape;2979;g361a3bb9072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0" name="Google Shape;2980;g361a3bb9072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g365ab0ac8b9_0_6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6" name="Google Shape;3016;g365ab0ac8b9_0_6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1" name="Shape 3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2" name="Google Shape;3032;g365ab0ac8b9_0_6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3" name="Google Shape;3033;g365ab0ac8b9_0_6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5f5474ad2e_0_7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5f5474ad2e_0_7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4" name="Shape 3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5" name="Google Shape;3055;g365ab0ac8b9_0_12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6" name="Google Shape;3056;g365ab0ac8b9_0_12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8" name="Shape 3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9" name="Google Shape;3079;g365ab0ac8b9_0_3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0" name="Google Shape;3080;g365ab0ac8b9_0_3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7" name="Shape 3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8" name="Google Shape;3108;g365ab0ac8b9_0_4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9" name="Google Shape;3109;g365ab0ac8b9_0_4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5" name="Shape 3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6" name="Google Shape;3116;g36b2e98ad00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7" name="Google Shape;3117;g36b2e98ad00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g35f727a404b_0_4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5" name="Google Shape;3125;g35f727a404b_0_4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1" name="Shape 3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2" name="Google Shape;3132;g36770a90db8_1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3" name="Google Shape;3133;g36770a90db8_1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1" name="Shape 3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2" name="Google Shape;3152;g361a3bb9072_0_3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3" name="Google Shape;3153;g361a3bb9072_0_3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6" name="Shape 3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7" name="Google Shape;3187;g365ab0ac8b9_0_8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8" name="Google Shape;3188;g365ab0ac8b9_0_8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5" name="Shape 3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6" name="Google Shape;3226;g361a3bb9072_0_2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7" name="Google Shape;3227;g361a3bb9072_0_2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2" name="Shape 3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3" name="Google Shape;3263;g361a3bb9072_0_2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4" name="Google Shape;3264;g361a3bb9072_0_2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35f727a404b_0_6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g35f727a404b_0_67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35f5474ad2e_0_7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35f5474ad2e_0_7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9" name="Shape 3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0" name="Google Shape;3300;g365ab0ac8b9_0_8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1" name="Google Shape;3301;g365ab0ac8b9_0_8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6" name="Shape 3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7" name="Google Shape;3307;g36af704ceee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8" name="Google Shape;3308;g36af704ceee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4" name="Shape 3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5" name="Google Shape;3315;g36b0a9d304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6" name="Google Shape;3316;g36b0a9d304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2" name="Shape 3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3" name="Google Shape;3323;g36770a90db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4" name="Google Shape;3324;g36770a90db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4" name="Shape 3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5" name="Google Shape;3335;g3685319f8a9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6" name="Google Shape;3336;g3685319f8a9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2" name="Shape 3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3" name="Google Shape;3343;g3685319f8a9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4" name="Google Shape;3344;g3685319f8a9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0" name="Shape 3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1" name="Google Shape;3351;g3676cfc845b_0_6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2" name="Google Shape;3352;g3676cfc845b_0_6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5" name="Shape 3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6" name="Google Shape;3356;g35f727a404b_0_4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7" name="Google Shape;3357;g35f727a404b_0_4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4" name="Shape 3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5" name="Google Shape;3365;g367396c6254_2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6" name="Google Shape;3366;g367396c6254_2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7" name="Shape 3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8" name="Google Shape;3378;g36b1fa51833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9" name="Google Shape;3379;g36b1fa51833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367396c6254_14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367396c6254_14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3" name="Shape 3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4" name="Google Shape;3384;g367396c6254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5" name="Google Shape;3385;g367396c6254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8" name="Shape 3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9" name="Google Shape;3389;g35f727a404b_0_6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0" name="Google Shape;3390;g35f727a404b_0_64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367396c6254_14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367396c6254_14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367396c6254_14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367396c6254_14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366973602b0_4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366973602b0_4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36ab054a55f_0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36ab054a55f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361a3bb9072_0_5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361a3bb9072_0_5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35e8b3e089d_1_14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35e8b3e089d_1_14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365ab0ac8b9_0_3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365ab0ac8b9_0_3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3676cfc845b_0_5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3676cfc845b_0_5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5f727a404b_0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35f727a404b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367396c6254_14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367396c6254_14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36605c614c0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36605c614c0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36605c614c0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36605c614c0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36605c614c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36605c614c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36605c614c0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36605c614c0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36605c614c0_0_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36605c614c0_0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367396c6254_14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8" name="Google Shape;608;g367396c6254_14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36b1fa51833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3" name="Google Shape;613;g36b1fa51833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36605c614c0_0_3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8" name="Google Shape;618;g36605c614c0_0_3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36605c614c0_0_3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5" name="Google Shape;635;g36605c614c0_0_3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5f727a404b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5f727a404b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36724ebb742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9" name="Google Shape;659;g36724ebb742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365ab0ac8b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365ab0ac8b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g365ab0ac8b9_0_3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3" name="Google Shape;713;g365ab0ac8b9_0_3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g3685319f8a9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8" name="Google Shape;718;g3685319f8a9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g3676cfc845b_0_5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6" name="Google Shape;726;g3676cfc845b_0_5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g3676cfc845b_0_5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4" name="Google Shape;734;g3676cfc845b_0_5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g365ab0ac8b9_0_3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2" name="Google Shape;742;g365ab0ac8b9_0_3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g365ab0ac8b9_0_3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7" name="Google Shape;747;g365ab0ac8b9_0_3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g367396c6254_19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8" name="Google Shape;758;g367396c6254_19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g367396c6254_19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2" name="Google Shape;772;g367396c6254_19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35f727a404b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35f727a404b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g35f5474ad2e_0_12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1" name="Google Shape;791;g35f5474ad2e_0_1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g36b1fa51833_3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0" name="Google Shape;800;g36b1fa51833_3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7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g36b1fa51833_3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9" name="Google Shape;809;g36b1fa51833_3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g36b1fa51833_3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8" name="Google Shape;818;g36b1fa51833_3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5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g36b1fa51833_3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7" name="Google Shape;827;g36b1fa51833_3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4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g365ab0ac8b9_0_3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6" name="Google Shape;836;g365ab0ac8b9_0_3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9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g369e3d29969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1" name="Google Shape;841;g369e3d29969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4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g35f727a404b_0_4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6" name="Google Shape;846;g35f727a404b_0_4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9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g35f5474ad2e_0_1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1" name="Google Shape;851;g35f5474ad2e_0_1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4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g35f5474ad2e_0_9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6" name="Google Shape;856;g35f5474ad2e_0_9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35f5474ad2e_0_6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35f5474ad2e_0_6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6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g35f5474ad2e_0_9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8" name="Google Shape;868;g35f5474ad2e_0_9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3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g365915b4244_1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5" name="Google Shape;885;g365915b4244_1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8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g35e8b3e089d_1_12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0" name="Google Shape;890;g35e8b3e089d_1_12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3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g35f5474ad2e_0_9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5" name="Google Shape;895;g35f5474ad2e_0_9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7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g3659f7f1d2c_0_2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9" name="Google Shape;909;g3659f7f1d2c_0_2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7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g35e8b3e089d_1_3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9" name="Google Shape;929;g35e8b3e089d_1_3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7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Google Shape;948;g35e8b3e089d_1_3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9" name="Google Shape;949;g35e8b3e089d_1_3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7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Google Shape;968;g35e8b3e089d_1_3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9" name="Google Shape;969;g35e8b3e089d_1_3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8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Google Shape;989;g35e8b3e089d_1_4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0" name="Google Shape;990;g35e8b3e089d_1_4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g35e8b3e089d_1_4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0" name="Google Shape;1010;g35e8b3e089d_1_4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676cfc845b_0_5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3676cfc845b_0_5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9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Google Shape;1030;g35e8b3e089d_1_4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1" name="Google Shape;1031;g35e8b3e089d_1_4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9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Google Shape;1050;g35e8b3e089d_1_4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1" name="Google Shape;1051;g35e8b3e089d_1_4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0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Google Shape;1071;g3659f7f1d2c_0_2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2" name="Google Shape;1072;g3659f7f1d2c_0_2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0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1" name="Google Shape;1091;g3659f7f1d2c_0_3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2" name="Google Shape;1092;g3659f7f1d2c_0_3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0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Google Shape;1111;g3659f7f1d2c_0_3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2" name="Google Shape;1112;g3659f7f1d2c_0_3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0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Google Shape;1131;g35e8b3e089d_1_5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2" name="Google Shape;1132;g35e8b3e089d_1_5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5" name="Shape 1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" name="Google Shape;1136;g35e8b3e089d_1_6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7" name="Google Shape;1137;g35e8b3e089d_1_6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4" name="Shape 1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5" name="Google Shape;1155;g35e8b3e089d_1_1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6" name="Google Shape;1156;g35e8b3e089d_1_1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4" name="Shape 1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5" name="Google Shape;1175;g35e8b3e089d_1_1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6" name="Google Shape;1176;g35e8b3e089d_1_1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6" name="Shape 1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7" name="Google Shape;1197;g35e8b3e089d_1_1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8" name="Google Shape;1198;g35e8b3e089d_1_1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3676cfc845b_0_5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3676cfc845b_0_5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8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" name="Google Shape;1219;g35e8b3e089d_1_10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0" name="Google Shape;1220;g35e8b3e089d_1_10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6" name="Shape 1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7" name="Google Shape;1237;g35e8b3e089d_1_8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8" name="Google Shape;1238;g35e8b3e089d_1_8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3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" name="Google Shape;1264;g35e8b3e089d_1_9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5" name="Google Shape;1265;g35e8b3e089d_1_9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4" name="Shape 1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5" name="Google Shape;1285;g35e8b3e089d_1_12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6" name="Google Shape;1286;g35e8b3e089d_1_1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6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Google Shape;1307;g35e8b3e089d_1_12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8" name="Google Shape;1308;g35e8b3e089d_1_1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8" name="Shape 1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9" name="Google Shape;1329;g3619c093988_0_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0" name="Google Shape;1330;g3619c093988_0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2" name="Shape 1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3" name="Google Shape;1353;g35e8b3e089d_1_9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4" name="Google Shape;1354;g35e8b3e089d_1_9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8" name="Shape 1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9" name="Google Shape;1379;g35e8b3e089d_1_10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0" name="Google Shape;1380;g35e8b3e089d_1_10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3" name="Shape 1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4" name="Google Shape;1394;g35e8b3e089d_1_12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5" name="Google Shape;1395;g35e8b3e089d_1_12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6" name="Shape 1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" name="Google Shape;1417;g3676cfc845b_0_6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8" name="Google Shape;1418;g3676cfc845b_0_6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3676cfc845b_0_5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3676cfc845b_0_5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4" name="Shape 1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5" name="Google Shape;1425;g3676cfc845b_0_6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6" name="Google Shape;1426;g3676cfc845b_0_6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5" name="Shape 1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6" name="Google Shape;1436;g365915b4244_1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7" name="Google Shape;1437;g365915b4244_1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9" name="Shape 1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0" name="Google Shape;1450;g3676cfc845b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1" name="Google Shape;1451;g3676cfc845b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3" name="Shape 1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" name="Google Shape;1464;g3685319f8a9_0_8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5" name="Google Shape;1465;g3685319f8a9_0_8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g3685319f8a9_0_8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0" name="Google Shape;1480;g3685319f8a9_0_8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g3676cfc845b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1" name="Google Shape;1501;g3676cfc845b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3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4" name="Google Shape;1514;g3685319f8a9_0_9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5" name="Google Shape;1515;g3685319f8a9_0_9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9" name="Shape 1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0" name="Google Shape;1530;g3676cfc845b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1" name="Google Shape;1531;g3676cfc845b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1" name="Shape 1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2" name="Google Shape;1552;g3676cfc845b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3" name="Google Shape;1553;g3676cfc845b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0" name="Shape 1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1" name="Google Shape;1561;g3676cfc845b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2" name="Google Shape;1562;g3676cfc845b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6" name="Google Shape;56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0" name="Google Shape;60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3" name="Google Shape;63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4" name="Google Shape;64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7" name="Google Shape;67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8" name="Google Shape;68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9" name="Google Shape;69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2" name="Google Shape;72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5" name="Google Shape;75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6" name="Google Shape;76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79" name="Google Shape;79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2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3" name="Google Shape;83;p2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4" name="Google Shape;84;p2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5" name="Google Shape;85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88" name="Google Shape;88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1" name="Google Shape;91;p2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" name="Google Shape;92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0.xml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1.xml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2.xml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3.xml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4.xml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5.xml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6.xml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7.xml"/><Relationship Id="rId3" Type="http://schemas.openxmlformats.org/officeDocument/2006/relationships/image" Target="../media/image5.png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8.xml"/><Relationship Id="rId3" Type="http://schemas.openxmlformats.org/officeDocument/2006/relationships/image" Target="../media/image5.png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9.xml"/><Relationship Id="rId3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0.xml"/><Relationship Id="rId3" Type="http://schemas.openxmlformats.org/officeDocument/2006/relationships/image" Target="../media/image5.png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1.xml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2.xml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3.xml"/><Relationship Id="rId3" Type="http://schemas.openxmlformats.org/officeDocument/2006/relationships/image" Target="../media/image5.png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4.xml"/></Relationships>
</file>

<file path=ppt/slides/_rels/slide1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5.xml"/><Relationship Id="rId3" Type="http://schemas.openxmlformats.org/officeDocument/2006/relationships/image" Target="../media/image5.png"/></Relationships>
</file>

<file path=ppt/slides/_rels/slide1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6.xml"/><Relationship Id="rId3" Type="http://schemas.openxmlformats.org/officeDocument/2006/relationships/image" Target="../media/image5.png"/></Relationships>
</file>

<file path=ppt/slides/_rels/slide1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7.xml"/><Relationship Id="rId3" Type="http://schemas.openxmlformats.org/officeDocument/2006/relationships/image" Target="../media/image5.png"/></Relationships>
</file>

<file path=ppt/slides/_rels/slide1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8.xml"/></Relationships>
</file>

<file path=ppt/slides/_rels/slide1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9.xml"/><Relationship Id="rId3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0.xml"/><Relationship Id="rId3" Type="http://schemas.openxmlformats.org/officeDocument/2006/relationships/image" Target="../media/image5.png"/></Relationships>
</file>

<file path=ppt/slides/_rels/slide1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1.xml"/><Relationship Id="rId3" Type="http://schemas.openxmlformats.org/officeDocument/2006/relationships/image" Target="../media/image5.png"/></Relationships>
</file>

<file path=ppt/slides/_rels/slide1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2.xml"/><Relationship Id="rId3" Type="http://schemas.openxmlformats.org/officeDocument/2006/relationships/image" Target="../media/image5.png"/></Relationships>
</file>

<file path=ppt/slides/_rels/slide1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3.xml"/></Relationships>
</file>

<file path=ppt/slides/_rels/slide1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4.xml"/><Relationship Id="rId3" Type="http://schemas.openxmlformats.org/officeDocument/2006/relationships/image" Target="../media/image5.png"/></Relationships>
</file>

<file path=ppt/slides/_rels/slide1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5.xml"/><Relationship Id="rId3" Type="http://schemas.openxmlformats.org/officeDocument/2006/relationships/image" Target="../media/image5.png"/></Relationships>
</file>

<file path=ppt/slides/_rels/slide1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6.xml"/><Relationship Id="rId3" Type="http://schemas.openxmlformats.org/officeDocument/2006/relationships/image" Target="../media/image5.png"/></Relationships>
</file>

<file path=ppt/slides/_rels/slide1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7.xml"/><Relationship Id="rId3" Type="http://schemas.openxmlformats.org/officeDocument/2006/relationships/image" Target="../media/image5.png"/></Relationships>
</file>

<file path=ppt/slides/_rels/slide1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8.xml"/><Relationship Id="rId3" Type="http://schemas.openxmlformats.org/officeDocument/2006/relationships/image" Target="../media/image5.png"/></Relationships>
</file>

<file path=ppt/slides/_rels/slide1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9.xml"/><Relationship Id="rId3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1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0.xml"/><Relationship Id="rId3" Type="http://schemas.openxmlformats.org/officeDocument/2006/relationships/image" Target="../media/image5.png"/></Relationships>
</file>

<file path=ppt/slides/_rels/slide1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1.xml"/><Relationship Id="rId3" Type="http://schemas.openxmlformats.org/officeDocument/2006/relationships/image" Target="../media/image5.png"/></Relationships>
</file>

<file path=ppt/slides/_rels/slide1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2.xml"/><Relationship Id="rId3" Type="http://schemas.openxmlformats.org/officeDocument/2006/relationships/image" Target="../media/image5.png"/></Relationships>
</file>

<file path=ppt/slides/_rels/slide1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3.xml"/></Relationships>
</file>

<file path=ppt/slides/_rels/slide1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4.xml"/><Relationship Id="rId3" Type="http://schemas.openxmlformats.org/officeDocument/2006/relationships/image" Target="../media/image5.png"/></Relationships>
</file>

<file path=ppt/slides/_rels/slide1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5.xml"/></Relationships>
</file>

<file path=ppt/slides/_rels/slide1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6.xml"/></Relationships>
</file>

<file path=ppt/slides/_rels/slide1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7.xml"/></Relationships>
</file>

<file path=ppt/slides/_rels/slide1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8.xml"/></Relationships>
</file>

<file path=ppt/slides/_rels/slide1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9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/Relationships>
</file>

<file path=ppt/slides/_rels/slide1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0.xml"/></Relationships>
</file>

<file path=ppt/slides/_rels/slide1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1.xml"/></Relationships>
</file>

<file path=ppt/slides/_rels/slide1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2.xml"/></Relationships>
</file>

<file path=ppt/slides/_rels/slide1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3.xml"/></Relationships>
</file>

<file path=ppt/slides/_rels/slide1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4.xml"/></Relationships>
</file>

<file path=ppt/slides/_rels/slide1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5.xml"/></Relationships>
</file>

<file path=ppt/slides/_rels/slide1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6.xml"/></Relationships>
</file>

<file path=ppt/slides/_rels/slide1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7.xml"/></Relationships>
</file>

<file path=ppt/slides/_rels/slide1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8.xml"/></Relationships>
</file>

<file path=ppt/slides/_rels/slide1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9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0.xml"/></Relationships>
</file>

<file path=ppt/slides/_rels/slide1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1.xml"/></Relationships>
</file>

<file path=ppt/slides/_rels/slide1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2.xml"/></Relationships>
</file>

<file path=ppt/slides/_rels/slide1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3.xml"/></Relationships>
</file>

<file path=ppt/slides/_rels/slide1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4.xml"/></Relationships>
</file>

<file path=ppt/slides/_rels/slide1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5.xml"/></Relationships>
</file>

<file path=ppt/slides/_rels/slide1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6.xml"/></Relationships>
</file>

<file path=ppt/slides/_rels/slide1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7.xml"/></Relationships>
</file>

<file path=ppt/slides/_rels/slide1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8.xml"/></Relationships>
</file>

<file path=ppt/slides/_rels/slide1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9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0.xml"/></Relationships>
</file>

<file path=ppt/slides/_rels/slide1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1.xml"/></Relationships>
</file>

<file path=ppt/slides/_rels/slide1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2.xml"/></Relationships>
</file>

<file path=ppt/slides/_rels/slide1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3.xml"/></Relationships>
</file>

<file path=ppt/slides/_rels/slide1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4.xml"/></Relationships>
</file>

<file path=ppt/slides/_rels/slide1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5.xml"/></Relationships>
</file>

<file path=ppt/slides/_rels/slide1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6.xml"/></Relationships>
</file>

<file path=ppt/slides/_rels/slide1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7.xml"/></Relationships>
</file>

<file path=ppt/slides/_rels/slide1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8.xml"/><Relationship Id="rId3" Type="http://schemas.openxmlformats.org/officeDocument/2006/relationships/image" Target="../media/image5.png"/></Relationships>
</file>

<file path=ppt/slides/_rels/slide1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9.xml"/><Relationship Id="rId3" Type="http://schemas.openxmlformats.org/officeDocument/2006/relationships/image" Target="../media/image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0.xml"/></Relationships>
</file>

<file path=ppt/slides/_rels/slide1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1.xml"/></Relationships>
</file>

<file path=ppt/slides/_rels/slide1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2.xml"/></Relationships>
</file>

<file path=ppt/slides/_rels/slide1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3.xml"/></Relationships>
</file>

<file path=ppt/slides/_rels/slide1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4.xml"/><Relationship Id="rId3" Type="http://schemas.openxmlformats.org/officeDocument/2006/relationships/image" Target="../media/image5.png"/></Relationships>
</file>

<file path=ppt/slides/_rels/slide1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5.xml"/><Relationship Id="rId3" Type="http://schemas.openxmlformats.org/officeDocument/2006/relationships/image" Target="../media/image5.png"/></Relationships>
</file>

<file path=ppt/slides/_rels/slide1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6.xml"/><Relationship Id="rId3" Type="http://schemas.openxmlformats.org/officeDocument/2006/relationships/image" Target="../media/image5.png"/></Relationships>
</file>

<file path=ppt/slides/_rels/slide1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7.xml"/><Relationship Id="rId3" Type="http://schemas.openxmlformats.org/officeDocument/2006/relationships/image" Target="../media/image5.png"/></Relationships>
</file>

<file path=ppt/slides/_rels/slide1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8.xml"/><Relationship Id="rId3" Type="http://schemas.openxmlformats.org/officeDocument/2006/relationships/image" Target="../media/image5.png"/></Relationships>
</file>

<file path=ppt/slides/_rels/slide1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9.xml"/><Relationship Id="rId3" Type="http://schemas.openxmlformats.org/officeDocument/2006/relationships/image" Target="../media/image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0.xml"/><Relationship Id="rId3" Type="http://schemas.openxmlformats.org/officeDocument/2006/relationships/image" Target="../media/image5.png"/></Relationships>
</file>

<file path=ppt/slides/_rels/slide1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1.xml"/><Relationship Id="rId3" Type="http://schemas.openxmlformats.org/officeDocument/2006/relationships/image" Target="../media/image5.png"/></Relationships>
</file>

<file path=ppt/slides/_rels/slide1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2.xml"/><Relationship Id="rId3" Type="http://schemas.openxmlformats.org/officeDocument/2006/relationships/image" Target="../media/image5.png"/></Relationships>
</file>

<file path=ppt/slides/_rels/slide1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3.xml"/></Relationships>
</file>

<file path=ppt/slides/_rels/slide1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4.xml"/></Relationships>
</file>

<file path=ppt/slides/_rels/slide1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5.xml"/></Relationships>
</file>

<file path=ppt/slides/_rels/slide1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6.xml"/></Relationships>
</file>

<file path=ppt/slides/_rels/slide1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7.xml"/></Relationships>
</file>

<file path=ppt/slides/_rels/slide1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8.xml"/></Relationships>
</file>

<file path=ppt/slides/_rels/slide1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9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.png"/></Relationships>
</file>

<file path=ppt/slides/_rels/slide1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0.xml"/></Relationships>
</file>

<file path=ppt/slides/_rels/slide1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1.xml"/></Relationships>
</file>

<file path=ppt/slides/_rels/slide1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2.xml"/></Relationships>
</file>

<file path=ppt/slides/_rels/slide1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3.xml"/></Relationships>
</file>

<file path=ppt/slides/_rels/slide1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4.xml"/></Relationships>
</file>

<file path=ppt/slides/_rels/slide1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5.xml"/></Relationships>
</file>

<file path=ppt/slides/_rels/slide1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6.xml"/></Relationships>
</file>

<file path=ppt/slides/_rels/slide1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7.xml"/></Relationships>
</file>

<file path=ppt/slides/_rels/slide1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8.xml"/></Relationships>
</file>

<file path=ppt/slides/_rels/slide1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0.xml"/></Relationships>
</file>

<file path=ppt/slides/_rels/slide2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1.xml"/></Relationships>
</file>

<file path=ppt/slides/_rels/slide2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2.xml"/></Relationships>
</file>

<file path=ppt/slides/_rels/slide2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3.xml"/></Relationships>
</file>

<file path=ppt/slides/_rels/slide2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4.xml"/></Relationships>
</file>

<file path=ppt/slides/_rels/slide2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5.xml"/></Relationships>
</file>

<file path=ppt/slides/_rels/slide2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6.xml"/></Relationships>
</file>

<file path=ppt/slides/_rels/slide2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7.xml"/></Relationships>
</file>

<file path=ppt/slides/_rels/slide2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8.xml"/></Relationships>
</file>

<file path=ppt/slides/_rels/slide2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9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0.xml"/></Relationships>
</file>

<file path=ppt/slides/_rels/slide2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1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6.png"/><Relationship Id="rId5" Type="http://schemas.openxmlformats.org/officeDocument/2006/relationships/image" Target="../media/image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5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5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5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5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5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5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5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5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5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5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5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5.xml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5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5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5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0.xml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1.xml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2.xml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5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5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5.xml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6.xml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7.xml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5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9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0.xml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1.xml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5.png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5.png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5.png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5.png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5.png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5.png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8.xml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AEAEA"/>
        </a:solid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oogle Shape;99;p25"/>
          <p:cNvGrpSpPr/>
          <p:nvPr/>
        </p:nvGrpSpPr>
        <p:grpSpPr>
          <a:xfrm>
            <a:off x="0" y="-72333"/>
            <a:ext cx="9144300" cy="5216002"/>
            <a:chOff x="0" y="-38100"/>
            <a:chExt cx="4816592" cy="2747433"/>
          </a:xfrm>
        </p:grpSpPr>
        <p:sp>
          <p:nvSpPr>
            <p:cNvPr id="100" name="Google Shape;100;p25"/>
            <p:cNvSpPr/>
            <p:nvPr/>
          </p:nvSpPr>
          <p:spPr>
            <a:xfrm>
              <a:off x="0" y="0"/>
              <a:ext cx="4816592" cy="2709333"/>
            </a:xfrm>
            <a:custGeom>
              <a:rect b="b" l="l" r="r" t="t"/>
              <a:pathLst>
                <a:path extrusionOk="0"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gradFill>
              <a:gsLst>
                <a:gs pos="0">
                  <a:srgbClr val="15B392"/>
                </a:gs>
                <a:gs pos="100000">
                  <a:srgbClr val="203E13"/>
                </a:gs>
              </a:gsLst>
              <a:lin ang="5400700" scaled="0"/>
            </a:gradFill>
            <a:ln>
              <a:noFill/>
            </a:ln>
          </p:spPr>
        </p:sp>
        <p:sp>
          <p:nvSpPr>
            <p:cNvPr id="101" name="Google Shape;101;p25"/>
            <p:cNvSpPr txBox="1"/>
            <p:nvPr/>
          </p:nvSpPr>
          <p:spPr>
            <a:xfrm>
              <a:off x="0" y="-38100"/>
              <a:ext cx="4816500" cy="2747400"/>
            </a:xfrm>
            <a:prstGeom prst="rect">
              <a:avLst/>
            </a:prstGeom>
            <a:gradFill>
              <a:gsLst>
                <a:gs pos="0">
                  <a:srgbClr val="15B392"/>
                </a:gs>
                <a:gs pos="100000">
                  <a:srgbClr val="203E13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2" name="Google Shape;102;p25"/>
          <p:cNvSpPr txBox="1"/>
          <p:nvPr/>
        </p:nvSpPr>
        <p:spPr>
          <a:xfrm>
            <a:off x="571887" y="3721600"/>
            <a:ext cx="6276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8399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ko" sz="5000" u="none" cap="none" strike="noStrike">
                <a:solidFill>
                  <a:srgbClr val="FFFFFF"/>
                </a:solidFill>
                <a:latin typeface="Noto Sans ExtraBold"/>
                <a:ea typeface="Noto Sans ExtraBold"/>
                <a:cs typeface="Noto Sans ExtraBold"/>
                <a:sym typeface="Noto Sans ExtraBold"/>
              </a:rPr>
              <a:t>SpringCamp </a:t>
            </a:r>
            <a:r>
              <a:rPr lang="ko" sz="5000">
                <a:solidFill>
                  <a:schemeClr val="lt1"/>
                </a:solidFill>
                <a:latin typeface="Noto Sans ExtraLight"/>
                <a:ea typeface="Noto Sans ExtraLight"/>
                <a:cs typeface="Noto Sans ExtraLight"/>
                <a:sym typeface="Noto Sans ExtraLight"/>
              </a:rPr>
              <a:t>2025</a:t>
            </a:r>
            <a:r>
              <a:rPr b="1" lang="ko" sz="50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 </a:t>
            </a:r>
            <a:endParaRPr sz="5000">
              <a:latin typeface="Noto Sans ExtraBold"/>
              <a:ea typeface="Noto Sans ExtraBold"/>
              <a:cs typeface="Noto Sans ExtraBold"/>
              <a:sym typeface="Noto Sans ExtraBold"/>
            </a:endParaRPr>
          </a:p>
        </p:txBody>
      </p:sp>
      <p:sp>
        <p:nvSpPr>
          <p:cNvPr id="103" name="Google Shape;103;p25"/>
          <p:cNvSpPr txBox="1"/>
          <p:nvPr/>
        </p:nvSpPr>
        <p:spPr>
          <a:xfrm>
            <a:off x="588155" y="4447819"/>
            <a:ext cx="3947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2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ko" sz="1400" u="none" cap="none" strike="noStrike">
                <a:solidFill>
                  <a:schemeClr val="lt1"/>
                </a:solidFill>
                <a:latin typeface="Noto Sans Light"/>
                <a:ea typeface="Noto Sans Light"/>
                <a:cs typeface="Noto Sans Light"/>
                <a:sym typeface="Noto Sans Light"/>
              </a:rPr>
              <a:t>Connec</a:t>
            </a:r>
            <a:r>
              <a:rPr lang="ko" sz="1400">
                <a:solidFill>
                  <a:schemeClr val="lt1"/>
                </a:solidFill>
                <a:latin typeface="Noto Sans Light"/>
                <a:ea typeface="Noto Sans Light"/>
                <a:cs typeface="Noto Sans Light"/>
                <a:sym typeface="Noto Sans Light"/>
              </a:rPr>
              <a:t>tion</a:t>
            </a:r>
            <a:r>
              <a:rPr i="0" lang="ko" sz="1400" u="none" cap="none" strike="noStrike">
                <a:solidFill>
                  <a:schemeClr val="lt1"/>
                </a:solidFill>
                <a:latin typeface="Noto Sans Light"/>
                <a:ea typeface="Noto Sans Light"/>
                <a:cs typeface="Noto Sans Light"/>
                <a:sym typeface="Noto Sans Light"/>
              </a:rPr>
              <a:t>, Sharing, Growth, Festival</a:t>
            </a:r>
            <a:endParaRPr sz="700">
              <a:solidFill>
                <a:schemeClr val="lt1"/>
              </a:solidFill>
              <a:latin typeface="Noto Sans Light"/>
              <a:ea typeface="Noto Sans Light"/>
              <a:cs typeface="Noto Sans Light"/>
              <a:sym typeface="Noto Sans Light"/>
            </a:endParaRPr>
          </a:p>
        </p:txBody>
      </p:sp>
      <p:sp>
        <p:nvSpPr>
          <p:cNvPr id="104" name="Google Shape;104;p25"/>
          <p:cNvSpPr txBox="1"/>
          <p:nvPr/>
        </p:nvSpPr>
        <p:spPr>
          <a:xfrm>
            <a:off x="571882" y="3283038"/>
            <a:ext cx="3828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2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ko" sz="2200" u="none" cap="none" strike="noStrike">
                <a:solidFill>
                  <a:schemeClr val="lt1"/>
                </a:solidFill>
                <a:latin typeface="Noto Sans ExtraBold"/>
                <a:ea typeface="Noto Sans ExtraBold"/>
                <a:cs typeface="Noto Sans ExtraBold"/>
                <a:sym typeface="Noto Sans ExtraBold"/>
              </a:rPr>
              <a:t>10th Anniversary</a:t>
            </a:r>
            <a:endParaRPr sz="1600">
              <a:solidFill>
                <a:schemeClr val="lt1"/>
              </a:solidFill>
              <a:latin typeface="Noto Sans ExtraBold"/>
              <a:ea typeface="Noto Sans ExtraBold"/>
              <a:cs typeface="Noto Sans ExtraBold"/>
              <a:sym typeface="Noto Sans ExtraBold"/>
            </a:endParaRPr>
          </a:p>
        </p:txBody>
      </p:sp>
      <p:sp>
        <p:nvSpPr>
          <p:cNvPr id="105" name="Google Shape;105;p25"/>
          <p:cNvSpPr/>
          <p:nvPr/>
        </p:nvSpPr>
        <p:spPr>
          <a:xfrm rot="10800000">
            <a:off x="-119650" y="-63062"/>
            <a:ext cx="9275100" cy="5197500"/>
          </a:xfrm>
          <a:prstGeom prst="rtTriangle">
            <a:avLst/>
          </a:prstGeom>
          <a:solidFill>
            <a:srgbClr val="000000">
              <a:alpha val="32730"/>
            </a:srgbClr>
          </a:solidFill>
          <a:ln>
            <a:noFill/>
          </a:ln>
        </p:spPr>
        <p:txBody>
          <a:bodyPr anchorCtr="0" anchor="t" bIns="45725" lIns="45725" spcFirstLastPara="1" rIns="45725" wrap="square" tIns="457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6" name="Google Shape;106;p25"/>
          <p:cNvGrpSpPr/>
          <p:nvPr/>
        </p:nvGrpSpPr>
        <p:grpSpPr>
          <a:xfrm>
            <a:off x="3564863" y="357734"/>
            <a:ext cx="2014498" cy="337994"/>
            <a:chOff x="-2" y="0"/>
            <a:chExt cx="1061100" cy="178032"/>
          </a:xfrm>
        </p:grpSpPr>
        <p:sp>
          <p:nvSpPr>
            <p:cNvPr id="107" name="Google Shape;107;p25"/>
            <p:cNvSpPr/>
            <p:nvPr/>
          </p:nvSpPr>
          <p:spPr>
            <a:xfrm>
              <a:off x="0" y="0"/>
              <a:ext cx="1061014" cy="178032"/>
            </a:xfrm>
            <a:custGeom>
              <a:rect b="b" l="l" r="r" t="t"/>
              <a:pathLst>
                <a:path extrusionOk="0" h="178032" w="1061014">
                  <a:moveTo>
                    <a:pt x="89016" y="0"/>
                  </a:moveTo>
                  <a:lnTo>
                    <a:pt x="971998" y="0"/>
                  </a:lnTo>
                  <a:cubicBezTo>
                    <a:pt x="1021160" y="0"/>
                    <a:pt x="1061014" y="39854"/>
                    <a:pt x="1061014" y="89016"/>
                  </a:cubicBezTo>
                  <a:lnTo>
                    <a:pt x="1061014" y="89016"/>
                  </a:lnTo>
                  <a:cubicBezTo>
                    <a:pt x="1061014" y="138178"/>
                    <a:pt x="1021160" y="178032"/>
                    <a:pt x="971998" y="178032"/>
                  </a:cubicBezTo>
                  <a:lnTo>
                    <a:pt x="89016" y="178032"/>
                  </a:lnTo>
                  <a:cubicBezTo>
                    <a:pt x="39854" y="178032"/>
                    <a:pt x="0" y="138178"/>
                    <a:pt x="0" y="89016"/>
                  </a:cubicBezTo>
                  <a:lnTo>
                    <a:pt x="0" y="89016"/>
                  </a:lnTo>
                  <a:cubicBezTo>
                    <a:pt x="0" y="39854"/>
                    <a:pt x="39854" y="0"/>
                    <a:pt x="8901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25"/>
            <p:cNvSpPr txBox="1"/>
            <p:nvPr/>
          </p:nvSpPr>
          <p:spPr>
            <a:xfrm>
              <a:off x="-2" y="93"/>
              <a:ext cx="1061100" cy="17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4001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ko" sz="1100" u="none" cap="none" strike="noStrike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rPr>
                <a:t>SpringCamp 2025</a:t>
              </a:r>
              <a:endParaRPr b="1" sz="700">
                <a:solidFill>
                  <a:schemeClr val="lt1"/>
                </a:solidFill>
              </a:endParaRPr>
            </a:p>
          </p:txBody>
        </p:sp>
      </p:grpSp>
      <p:sp>
        <p:nvSpPr>
          <p:cNvPr id="109" name="Google Shape;109;p25"/>
          <p:cNvSpPr txBox="1"/>
          <p:nvPr/>
        </p:nvSpPr>
        <p:spPr>
          <a:xfrm>
            <a:off x="353450" y="-666050"/>
            <a:ext cx="939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</a:rPr>
              <a:t>표지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4"/>
          <p:cNvSpPr txBox="1"/>
          <p:nvPr/>
        </p:nvSpPr>
        <p:spPr>
          <a:xfrm>
            <a:off x="311700" y="193875"/>
            <a:ext cx="7877400" cy="7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  <a:t>목차</a:t>
            </a:r>
            <a:endParaRPr b="1" sz="3000">
              <a:solidFill>
                <a:srgbClr val="EAEAEA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93" name="Google Shape;193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194" name="Google Shape;194;p34"/>
          <p:cNvSpPr txBox="1"/>
          <p:nvPr>
            <p:ph idx="1" type="body"/>
          </p:nvPr>
        </p:nvSpPr>
        <p:spPr>
          <a:xfrm>
            <a:off x="311700" y="948418"/>
            <a:ext cx="7662300" cy="3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AEAEA"/>
              </a:buClr>
              <a:buSzPts val="2000"/>
              <a:buFont typeface="Comfortaa"/>
              <a:buAutoNum type="arabicPeriod"/>
            </a:pPr>
            <a:r>
              <a:rPr lang="ko" sz="20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  <a:t>Virtual Thread Overview </a:t>
            </a:r>
            <a:endParaRPr sz="2000">
              <a:solidFill>
                <a:srgbClr val="EAEAEA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AEAEA"/>
              </a:buClr>
              <a:buSzPts val="2000"/>
              <a:buFont typeface="Comfortaa"/>
              <a:buAutoNum type="arabicPeriod"/>
            </a:pPr>
            <a:r>
              <a:rPr lang="ko" sz="20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  <a:t>Virtual Thread Scheduling &amp; Context Switching</a:t>
            </a:r>
            <a:endParaRPr sz="2000">
              <a:solidFill>
                <a:srgbClr val="EAEAEA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AEAEA"/>
              </a:buClr>
              <a:buSzPts val="2000"/>
              <a:buFont typeface="Comfortaa"/>
              <a:buAutoNum type="arabicPeriod"/>
            </a:pPr>
            <a:r>
              <a:rPr lang="ko" sz="20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  <a:t>Continuation &amp; Virtual Thread</a:t>
            </a:r>
            <a:endParaRPr sz="2000">
              <a:solidFill>
                <a:srgbClr val="EAEAEA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AEAEA"/>
              </a:buClr>
              <a:buSzPts val="2000"/>
              <a:buFont typeface="Comfortaa"/>
              <a:buAutoNum type="arabicPeriod"/>
            </a:pPr>
            <a:r>
              <a:rPr lang="ko" sz="20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  <a:t>Socket I/O </a:t>
            </a:r>
            <a:endParaRPr sz="2000">
              <a:solidFill>
                <a:srgbClr val="EAEAEA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AEAEA"/>
              </a:buClr>
              <a:buSzPts val="2000"/>
              <a:buFont typeface="Comfortaa"/>
              <a:buAutoNum type="arabicPeriod"/>
            </a:pPr>
            <a:r>
              <a:rPr lang="ko" sz="20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  <a:t>마무리</a:t>
            </a:r>
            <a:endParaRPr sz="2000">
              <a:solidFill>
                <a:srgbClr val="EAEAEA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000">
              <a:solidFill>
                <a:srgbClr val="EAEAEA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572" name="Shape 1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3" name="Google Shape;1573;p124"/>
          <p:cNvSpPr txBox="1"/>
          <p:nvPr/>
        </p:nvSpPr>
        <p:spPr>
          <a:xfrm>
            <a:off x="325350" y="1623450"/>
            <a:ext cx="8493300" cy="18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4500">
                <a:solidFill>
                  <a:srgbClr val="EE8934"/>
                </a:solidFill>
                <a:latin typeface="Comfortaa"/>
                <a:ea typeface="Comfortaa"/>
                <a:cs typeface="Comfortaa"/>
                <a:sym typeface="Comfortaa"/>
              </a:rPr>
              <a:t>Virtual Thread</a:t>
            </a:r>
            <a:r>
              <a:rPr b="1" lang="ko" sz="45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  <a:t> </a:t>
            </a:r>
            <a:endParaRPr b="1" sz="4500">
              <a:solidFill>
                <a:srgbClr val="EAEAEA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45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  <a:t>with </a:t>
            </a:r>
            <a:endParaRPr b="1" sz="4500">
              <a:solidFill>
                <a:srgbClr val="EAEAEA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4500">
                <a:solidFill>
                  <a:srgbClr val="7E97FF"/>
                </a:solidFill>
                <a:latin typeface="Comfortaa"/>
                <a:ea typeface="Comfortaa"/>
                <a:cs typeface="Comfortaa"/>
                <a:sym typeface="Comfortaa"/>
              </a:rPr>
              <a:t>Continuation</a:t>
            </a:r>
            <a:endParaRPr b="1" sz="4500">
              <a:solidFill>
                <a:srgbClr val="7E97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577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p125"/>
          <p:cNvSpPr txBox="1"/>
          <p:nvPr/>
        </p:nvSpPr>
        <p:spPr>
          <a:xfrm>
            <a:off x="2814925" y="1507978"/>
            <a:ext cx="1099800" cy="384900"/>
          </a:xfrm>
          <a:prstGeom prst="rect">
            <a:avLst/>
          </a:prstGeom>
          <a:solidFill>
            <a:srgbClr val="7E97FF"/>
          </a:solidFill>
          <a:ln cap="flat" cmpd="sng" w="9525">
            <a:solidFill>
              <a:srgbClr val="7E97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rgbClr val="EEEEEE"/>
                </a:solidFill>
                <a:latin typeface="Comfortaa"/>
                <a:ea typeface="Comfortaa"/>
                <a:cs typeface="Comfortaa"/>
                <a:sym typeface="Comfortaa"/>
              </a:rPr>
              <a:t>STARTED</a:t>
            </a:r>
            <a:endParaRPr b="1" sz="1300">
              <a:solidFill>
                <a:srgbClr val="EEEEEE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579" name="Google Shape;1579;p125"/>
          <p:cNvSpPr txBox="1"/>
          <p:nvPr/>
        </p:nvSpPr>
        <p:spPr>
          <a:xfrm>
            <a:off x="2814925" y="2045203"/>
            <a:ext cx="1099800" cy="384900"/>
          </a:xfrm>
          <a:prstGeom prst="rect">
            <a:avLst/>
          </a:prstGeom>
          <a:solidFill>
            <a:srgbClr val="7E97FF"/>
          </a:solidFill>
          <a:ln cap="flat" cmpd="sng" w="9525">
            <a:solidFill>
              <a:srgbClr val="7E97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rgbClr val="EEEEEE"/>
                </a:solidFill>
                <a:latin typeface="Comfortaa"/>
                <a:ea typeface="Comfortaa"/>
                <a:cs typeface="Comfortaa"/>
                <a:sym typeface="Comfortaa"/>
              </a:rPr>
              <a:t>RUNNING</a:t>
            </a:r>
            <a:endParaRPr b="1" sz="1300">
              <a:solidFill>
                <a:srgbClr val="EEEEEE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580" name="Google Shape;1580;p125"/>
          <p:cNvSpPr txBox="1"/>
          <p:nvPr/>
        </p:nvSpPr>
        <p:spPr>
          <a:xfrm>
            <a:off x="5350750" y="1480490"/>
            <a:ext cx="1099800" cy="384900"/>
          </a:xfrm>
          <a:prstGeom prst="rect">
            <a:avLst/>
          </a:prstGeom>
          <a:solidFill>
            <a:srgbClr val="7E97FF"/>
          </a:solidFill>
          <a:ln cap="flat" cmpd="sng" w="9525">
            <a:solidFill>
              <a:srgbClr val="7E97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rgbClr val="EEEEEE"/>
                </a:solidFill>
                <a:latin typeface="Comfortaa"/>
                <a:ea typeface="Comfortaa"/>
                <a:cs typeface="Comfortaa"/>
                <a:sym typeface="Comfortaa"/>
              </a:rPr>
              <a:t>PARKED</a:t>
            </a:r>
            <a:endParaRPr b="1" sz="1300">
              <a:solidFill>
                <a:srgbClr val="EEEEEE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581" name="Google Shape;1581;p125"/>
          <p:cNvSpPr txBox="1"/>
          <p:nvPr/>
        </p:nvSpPr>
        <p:spPr>
          <a:xfrm>
            <a:off x="5350750" y="1966751"/>
            <a:ext cx="1099800" cy="384900"/>
          </a:xfrm>
          <a:prstGeom prst="rect">
            <a:avLst/>
          </a:prstGeom>
          <a:solidFill>
            <a:srgbClr val="7E97FF"/>
          </a:solidFill>
          <a:ln cap="flat" cmpd="sng" w="9525">
            <a:solidFill>
              <a:srgbClr val="7E97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rgbClr val="EEEEEE"/>
                </a:solidFill>
                <a:latin typeface="Comfortaa"/>
                <a:ea typeface="Comfortaa"/>
                <a:cs typeface="Comfortaa"/>
                <a:sym typeface="Comfortaa"/>
              </a:rPr>
              <a:t>YIELDED</a:t>
            </a:r>
            <a:endParaRPr b="1" sz="1300">
              <a:solidFill>
                <a:srgbClr val="EEEEEE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582" name="Google Shape;1582;p125"/>
          <p:cNvSpPr txBox="1"/>
          <p:nvPr/>
        </p:nvSpPr>
        <p:spPr>
          <a:xfrm rot="5400000">
            <a:off x="5952300" y="2519477"/>
            <a:ext cx="613800" cy="2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1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…</a:t>
            </a:r>
            <a:endParaRPr b="1" sz="31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583" name="Google Shape;1583;p125"/>
          <p:cNvSpPr txBox="1"/>
          <p:nvPr/>
        </p:nvSpPr>
        <p:spPr>
          <a:xfrm>
            <a:off x="4073350" y="3762078"/>
            <a:ext cx="1099800" cy="369300"/>
          </a:xfrm>
          <a:prstGeom prst="rect">
            <a:avLst/>
          </a:prstGeom>
          <a:solidFill>
            <a:srgbClr val="7E97FF"/>
          </a:solidFill>
          <a:ln cap="flat" cmpd="sng" w="9525">
            <a:solidFill>
              <a:srgbClr val="7E97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rgbClr val="EEEEEE"/>
                </a:solidFill>
                <a:latin typeface="Comfortaa"/>
                <a:ea typeface="Comfortaa"/>
                <a:cs typeface="Comfortaa"/>
                <a:sym typeface="Comfortaa"/>
              </a:rPr>
              <a:t>UNPARKED</a:t>
            </a:r>
            <a:endParaRPr b="1" sz="1200">
              <a:solidFill>
                <a:srgbClr val="EEEEEE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584" name="Google Shape;1584;p125"/>
          <p:cNvSpPr txBox="1"/>
          <p:nvPr/>
        </p:nvSpPr>
        <p:spPr>
          <a:xfrm>
            <a:off x="311700" y="193875"/>
            <a:ext cx="7877400" cy="7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  <a:t>Virtual Thread 상태전이 행위 </a:t>
            </a:r>
            <a:endParaRPr b="1" sz="3000">
              <a:solidFill>
                <a:srgbClr val="EAEAEA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588" name="Shape 1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9" name="Google Shape;1589;p126"/>
          <p:cNvSpPr/>
          <p:nvPr/>
        </p:nvSpPr>
        <p:spPr>
          <a:xfrm>
            <a:off x="2466250" y="1230425"/>
            <a:ext cx="1759200" cy="1525500"/>
          </a:xfrm>
          <a:prstGeom prst="roundRect">
            <a:avLst>
              <a:gd fmla="val 29502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0" name="Google Shape;1590;p126"/>
          <p:cNvSpPr/>
          <p:nvPr/>
        </p:nvSpPr>
        <p:spPr>
          <a:xfrm>
            <a:off x="5021050" y="1277175"/>
            <a:ext cx="1759200" cy="1525500"/>
          </a:xfrm>
          <a:prstGeom prst="roundRect">
            <a:avLst>
              <a:gd fmla="val 29502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1" name="Google Shape;1591;p126"/>
          <p:cNvSpPr/>
          <p:nvPr/>
        </p:nvSpPr>
        <p:spPr>
          <a:xfrm>
            <a:off x="3743650" y="3191775"/>
            <a:ext cx="1759200" cy="1525500"/>
          </a:xfrm>
          <a:prstGeom prst="roundRect">
            <a:avLst>
              <a:gd fmla="val 29502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2" name="Google Shape;1592;p126"/>
          <p:cNvSpPr txBox="1"/>
          <p:nvPr/>
        </p:nvSpPr>
        <p:spPr>
          <a:xfrm>
            <a:off x="2814925" y="1507978"/>
            <a:ext cx="1099800" cy="384900"/>
          </a:xfrm>
          <a:prstGeom prst="rect">
            <a:avLst/>
          </a:prstGeom>
          <a:solidFill>
            <a:srgbClr val="7E97FF"/>
          </a:solidFill>
          <a:ln cap="flat" cmpd="sng" w="9525">
            <a:solidFill>
              <a:srgbClr val="7E97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rgbClr val="EEEEEE"/>
                </a:solidFill>
                <a:latin typeface="Comfortaa"/>
                <a:ea typeface="Comfortaa"/>
                <a:cs typeface="Comfortaa"/>
                <a:sym typeface="Comfortaa"/>
              </a:rPr>
              <a:t>STARTED</a:t>
            </a:r>
            <a:endParaRPr b="1" sz="1300">
              <a:solidFill>
                <a:srgbClr val="EEEEEE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593" name="Google Shape;1593;p126"/>
          <p:cNvSpPr txBox="1"/>
          <p:nvPr/>
        </p:nvSpPr>
        <p:spPr>
          <a:xfrm>
            <a:off x="2814925" y="2045203"/>
            <a:ext cx="1099800" cy="384900"/>
          </a:xfrm>
          <a:prstGeom prst="rect">
            <a:avLst/>
          </a:prstGeom>
          <a:solidFill>
            <a:srgbClr val="7E97FF"/>
          </a:solidFill>
          <a:ln cap="flat" cmpd="sng" w="9525">
            <a:solidFill>
              <a:srgbClr val="7E97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rgbClr val="EEEEEE"/>
                </a:solidFill>
                <a:latin typeface="Comfortaa"/>
                <a:ea typeface="Comfortaa"/>
                <a:cs typeface="Comfortaa"/>
                <a:sym typeface="Comfortaa"/>
              </a:rPr>
              <a:t>RUNNING</a:t>
            </a:r>
            <a:endParaRPr b="1" sz="1300">
              <a:solidFill>
                <a:srgbClr val="EEEEEE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594" name="Google Shape;1594;p126"/>
          <p:cNvSpPr txBox="1"/>
          <p:nvPr/>
        </p:nvSpPr>
        <p:spPr>
          <a:xfrm>
            <a:off x="5350750" y="1480490"/>
            <a:ext cx="1099800" cy="384900"/>
          </a:xfrm>
          <a:prstGeom prst="rect">
            <a:avLst/>
          </a:prstGeom>
          <a:solidFill>
            <a:srgbClr val="7E97FF"/>
          </a:solidFill>
          <a:ln cap="flat" cmpd="sng" w="9525">
            <a:solidFill>
              <a:srgbClr val="7E97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rgbClr val="EEEEEE"/>
                </a:solidFill>
                <a:latin typeface="Comfortaa"/>
                <a:ea typeface="Comfortaa"/>
                <a:cs typeface="Comfortaa"/>
                <a:sym typeface="Comfortaa"/>
              </a:rPr>
              <a:t>PARKED</a:t>
            </a:r>
            <a:endParaRPr b="1" sz="1300">
              <a:solidFill>
                <a:srgbClr val="EEEEEE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595" name="Google Shape;1595;p126"/>
          <p:cNvSpPr txBox="1"/>
          <p:nvPr/>
        </p:nvSpPr>
        <p:spPr>
          <a:xfrm>
            <a:off x="5350750" y="1966751"/>
            <a:ext cx="1099800" cy="384900"/>
          </a:xfrm>
          <a:prstGeom prst="rect">
            <a:avLst/>
          </a:prstGeom>
          <a:solidFill>
            <a:srgbClr val="7E97FF"/>
          </a:solidFill>
          <a:ln cap="flat" cmpd="sng" w="9525">
            <a:solidFill>
              <a:srgbClr val="7E97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rgbClr val="EEEEEE"/>
                </a:solidFill>
                <a:latin typeface="Comfortaa"/>
                <a:ea typeface="Comfortaa"/>
                <a:cs typeface="Comfortaa"/>
                <a:sym typeface="Comfortaa"/>
              </a:rPr>
              <a:t>YIELDED</a:t>
            </a:r>
            <a:endParaRPr b="1" sz="1300">
              <a:solidFill>
                <a:srgbClr val="EEEEEE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596" name="Google Shape;1596;p126"/>
          <p:cNvSpPr txBox="1"/>
          <p:nvPr/>
        </p:nvSpPr>
        <p:spPr>
          <a:xfrm rot="5400000">
            <a:off x="5952300" y="2519477"/>
            <a:ext cx="613800" cy="2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1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…</a:t>
            </a:r>
            <a:endParaRPr b="1" sz="31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597" name="Google Shape;1597;p126"/>
          <p:cNvSpPr txBox="1"/>
          <p:nvPr/>
        </p:nvSpPr>
        <p:spPr>
          <a:xfrm>
            <a:off x="4073350" y="3762078"/>
            <a:ext cx="1099800" cy="369300"/>
          </a:xfrm>
          <a:prstGeom prst="rect">
            <a:avLst/>
          </a:prstGeom>
          <a:solidFill>
            <a:srgbClr val="7E97FF"/>
          </a:solidFill>
          <a:ln cap="flat" cmpd="sng" w="9525">
            <a:solidFill>
              <a:srgbClr val="7E97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rgbClr val="EEEEEE"/>
                </a:solidFill>
                <a:latin typeface="Comfortaa"/>
                <a:ea typeface="Comfortaa"/>
                <a:cs typeface="Comfortaa"/>
                <a:sym typeface="Comfortaa"/>
              </a:rPr>
              <a:t>UNPARKED</a:t>
            </a:r>
            <a:endParaRPr b="1" sz="1200">
              <a:solidFill>
                <a:srgbClr val="EEEEEE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598" name="Google Shape;1598;p126"/>
          <p:cNvSpPr txBox="1"/>
          <p:nvPr/>
        </p:nvSpPr>
        <p:spPr>
          <a:xfrm>
            <a:off x="2755025" y="818853"/>
            <a:ext cx="10998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accent2"/>
                </a:solidFill>
                <a:latin typeface="Comfortaa"/>
                <a:ea typeface="Comfortaa"/>
                <a:cs typeface="Comfortaa"/>
                <a:sym typeface="Comfortaa"/>
              </a:rPr>
              <a:t>실행</a:t>
            </a:r>
            <a:endParaRPr b="1" sz="1300">
              <a:solidFill>
                <a:schemeClr val="accent2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599" name="Google Shape;1599;p126"/>
          <p:cNvSpPr txBox="1"/>
          <p:nvPr/>
        </p:nvSpPr>
        <p:spPr>
          <a:xfrm>
            <a:off x="5423550" y="845528"/>
            <a:ext cx="10998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accent2"/>
                </a:solidFill>
                <a:latin typeface="Comfortaa"/>
                <a:ea typeface="Comfortaa"/>
                <a:cs typeface="Comfortaa"/>
                <a:sym typeface="Comfortaa"/>
              </a:rPr>
              <a:t>중단</a:t>
            </a:r>
            <a:endParaRPr b="1" sz="1300">
              <a:solidFill>
                <a:schemeClr val="accent2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600" name="Google Shape;1600;p126"/>
          <p:cNvSpPr txBox="1"/>
          <p:nvPr/>
        </p:nvSpPr>
        <p:spPr>
          <a:xfrm>
            <a:off x="4095559" y="4664674"/>
            <a:ext cx="10998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accent2"/>
                </a:solidFill>
                <a:latin typeface="Comfortaa"/>
                <a:ea typeface="Comfortaa"/>
                <a:cs typeface="Comfortaa"/>
                <a:sym typeface="Comfortaa"/>
              </a:rPr>
              <a:t>재개</a:t>
            </a:r>
            <a:endParaRPr b="1" sz="1300">
              <a:solidFill>
                <a:schemeClr val="accent2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601" name="Google Shape;1601;p126"/>
          <p:cNvSpPr txBox="1"/>
          <p:nvPr/>
        </p:nvSpPr>
        <p:spPr>
          <a:xfrm>
            <a:off x="311700" y="193875"/>
            <a:ext cx="7877400" cy="7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  <a:t>Virtual Thread 상태전이 행위 </a:t>
            </a:r>
            <a:endParaRPr b="1" sz="3000">
              <a:solidFill>
                <a:srgbClr val="EAEAEA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605" name="Shape 1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6" name="Google Shape;1606;p127"/>
          <p:cNvSpPr/>
          <p:nvPr/>
        </p:nvSpPr>
        <p:spPr>
          <a:xfrm>
            <a:off x="1559225" y="2045200"/>
            <a:ext cx="678000" cy="251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E8934"/>
          </a:solidFill>
          <a:ln cap="flat" cmpd="sng" w="9525">
            <a:solidFill>
              <a:srgbClr val="EE893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7" name="Google Shape;1607;p127"/>
          <p:cNvSpPr/>
          <p:nvPr/>
        </p:nvSpPr>
        <p:spPr>
          <a:xfrm>
            <a:off x="2466250" y="1230425"/>
            <a:ext cx="1759200" cy="1525500"/>
          </a:xfrm>
          <a:prstGeom prst="roundRect">
            <a:avLst>
              <a:gd fmla="val 29502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8" name="Google Shape;1608;p127"/>
          <p:cNvSpPr/>
          <p:nvPr/>
        </p:nvSpPr>
        <p:spPr>
          <a:xfrm>
            <a:off x="5021050" y="1277175"/>
            <a:ext cx="1759200" cy="1525500"/>
          </a:xfrm>
          <a:prstGeom prst="roundRect">
            <a:avLst>
              <a:gd fmla="val 29502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9" name="Google Shape;1609;p127"/>
          <p:cNvSpPr/>
          <p:nvPr/>
        </p:nvSpPr>
        <p:spPr>
          <a:xfrm>
            <a:off x="3743650" y="3191775"/>
            <a:ext cx="1759200" cy="1525500"/>
          </a:xfrm>
          <a:prstGeom prst="roundRect">
            <a:avLst>
              <a:gd fmla="val 29502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0" name="Google Shape;1610;p127"/>
          <p:cNvSpPr txBox="1"/>
          <p:nvPr/>
        </p:nvSpPr>
        <p:spPr>
          <a:xfrm>
            <a:off x="2814925" y="1507978"/>
            <a:ext cx="1099800" cy="384900"/>
          </a:xfrm>
          <a:prstGeom prst="rect">
            <a:avLst/>
          </a:prstGeom>
          <a:solidFill>
            <a:srgbClr val="7E97FF"/>
          </a:solidFill>
          <a:ln cap="flat" cmpd="sng" w="9525">
            <a:solidFill>
              <a:srgbClr val="7E97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rgbClr val="EEEEEE"/>
                </a:solidFill>
                <a:latin typeface="Comfortaa"/>
                <a:ea typeface="Comfortaa"/>
                <a:cs typeface="Comfortaa"/>
                <a:sym typeface="Comfortaa"/>
              </a:rPr>
              <a:t>STARTED</a:t>
            </a:r>
            <a:endParaRPr b="1" sz="1300">
              <a:solidFill>
                <a:srgbClr val="EEEEEE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611" name="Google Shape;1611;p127"/>
          <p:cNvSpPr txBox="1"/>
          <p:nvPr/>
        </p:nvSpPr>
        <p:spPr>
          <a:xfrm>
            <a:off x="2814925" y="2045203"/>
            <a:ext cx="1099800" cy="384900"/>
          </a:xfrm>
          <a:prstGeom prst="rect">
            <a:avLst/>
          </a:prstGeom>
          <a:solidFill>
            <a:srgbClr val="7E97FF"/>
          </a:solidFill>
          <a:ln cap="flat" cmpd="sng" w="9525">
            <a:solidFill>
              <a:srgbClr val="7E97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rgbClr val="EEEEEE"/>
                </a:solidFill>
                <a:latin typeface="Comfortaa"/>
                <a:ea typeface="Comfortaa"/>
                <a:cs typeface="Comfortaa"/>
                <a:sym typeface="Comfortaa"/>
              </a:rPr>
              <a:t>RUNNING</a:t>
            </a:r>
            <a:endParaRPr b="1" sz="1300">
              <a:solidFill>
                <a:srgbClr val="EEEEEE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612" name="Google Shape;1612;p127"/>
          <p:cNvSpPr txBox="1"/>
          <p:nvPr/>
        </p:nvSpPr>
        <p:spPr>
          <a:xfrm>
            <a:off x="5350750" y="1480490"/>
            <a:ext cx="1099800" cy="384900"/>
          </a:xfrm>
          <a:prstGeom prst="rect">
            <a:avLst/>
          </a:prstGeom>
          <a:solidFill>
            <a:srgbClr val="7E97FF"/>
          </a:solidFill>
          <a:ln cap="flat" cmpd="sng" w="9525">
            <a:solidFill>
              <a:srgbClr val="7E97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rgbClr val="EEEEEE"/>
                </a:solidFill>
                <a:latin typeface="Comfortaa"/>
                <a:ea typeface="Comfortaa"/>
                <a:cs typeface="Comfortaa"/>
                <a:sym typeface="Comfortaa"/>
              </a:rPr>
              <a:t>PARKED</a:t>
            </a:r>
            <a:endParaRPr b="1" sz="1300">
              <a:solidFill>
                <a:srgbClr val="EEEEEE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613" name="Google Shape;1613;p127"/>
          <p:cNvSpPr txBox="1"/>
          <p:nvPr/>
        </p:nvSpPr>
        <p:spPr>
          <a:xfrm>
            <a:off x="1296100" y="1660303"/>
            <a:ext cx="10998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rgbClr val="EE8934"/>
                </a:solidFill>
                <a:latin typeface="Comfortaa"/>
                <a:ea typeface="Comfortaa"/>
                <a:cs typeface="Comfortaa"/>
                <a:sym typeface="Comfortaa"/>
              </a:rPr>
              <a:t>start()</a:t>
            </a:r>
            <a:endParaRPr b="1" sz="1300">
              <a:solidFill>
                <a:srgbClr val="EE8934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614" name="Google Shape;1614;p127"/>
          <p:cNvSpPr txBox="1"/>
          <p:nvPr/>
        </p:nvSpPr>
        <p:spPr>
          <a:xfrm>
            <a:off x="5350750" y="1966751"/>
            <a:ext cx="1099800" cy="384900"/>
          </a:xfrm>
          <a:prstGeom prst="rect">
            <a:avLst/>
          </a:prstGeom>
          <a:solidFill>
            <a:srgbClr val="7E97FF"/>
          </a:solidFill>
          <a:ln cap="flat" cmpd="sng" w="9525">
            <a:solidFill>
              <a:srgbClr val="7E97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rgbClr val="EEEEEE"/>
                </a:solidFill>
                <a:latin typeface="Comfortaa"/>
                <a:ea typeface="Comfortaa"/>
                <a:cs typeface="Comfortaa"/>
                <a:sym typeface="Comfortaa"/>
              </a:rPr>
              <a:t>YIELDED</a:t>
            </a:r>
            <a:endParaRPr b="1" sz="1300">
              <a:solidFill>
                <a:srgbClr val="EEEEEE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615" name="Google Shape;1615;p127"/>
          <p:cNvSpPr txBox="1"/>
          <p:nvPr/>
        </p:nvSpPr>
        <p:spPr>
          <a:xfrm rot="5400000">
            <a:off x="5952300" y="2519477"/>
            <a:ext cx="613800" cy="2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1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…</a:t>
            </a:r>
            <a:endParaRPr b="1" sz="31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616" name="Google Shape;1616;p127"/>
          <p:cNvSpPr txBox="1"/>
          <p:nvPr/>
        </p:nvSpPr>
        <p:spPr>
          <a:xfrm>
            <a:off x="4073350" y="3762078"/>
            <a:ext cx="1099800" cy="369300"/>
          </a:xfrm>
          <a:prstGeom prst="rect">
            <a:avLst/>
          </a:prstGeom>
          <a:solidFill>
            <a:srgbClr val="7E97FF"/>
          </a:solidFill>
          <a:ln cap="flat" cmpd="sng" w="9525">
            <a:solidFill>
              <a:srgbClr val="7E97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rgbClr val="EEEEEE"/>
                </a:solidFill>
                <a:latin typeface="Comfortaa"/>
                <a:ea typeface="Comfortaa"/>
                <a:cs typeface="Comfortaa"/>
                <a:sym typeface="Comfortaa"/>
              </a:rPr>
              <a:t>UNPARKED</a:t>
            </a:r>
            <a:endParaRPr b="1" sz="1200">
              <a:solidFill>
                <a:srgbClr val="EEEEEE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617" name="Google Shape;1617;p127"/>
          <p:cNvSpPr txBox="1"/>
          <p:nvPr/>
        </p:nvSpPr>
        <p:spPr>
          <a:xfrm>
            <a:off x="2755025" y="818853"/>
            <a:ext cx="10998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accent2"/>
                </a:solidFill>
                <a:latin typeface="Comfortaa"/>
                <a:ea typeface="Comfortaa"/>
                <a:cs typeface="Comfortaa"/>
                <a:sym typeface="Comfortaa"/>
              </a:rPr>
              <a:t>실행</a:t>
            </a:r>
            <a:endParaRPr b="1" sz="1300">
              <a:solidFill>
                <a:schemeClr val="accent2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618" name="Google Shape;1618;p127"/>
          <p:cNvSpPr txBox="1"/>
          <p:nvPr/>
        </p:nvSpPr>
        <p:spPr>
          <a:xfrm>
            <a:off x="5423550" y="845528"/>
            <a:ext cx="10998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accent2"/>
                </a:solidFill>
                <a:latin typeface="Comfortaa"/>
                <a:ea typeface="Comfortaa"/>
                <a:cs typeface="Comfortaa"/>
                <a:sym typeface="Comfortaa"/>
              </a:rPr>
              <a:t>중단</a:t>
            </a:r>
            <a:endParaRPr b="1" sz="1300">
              <a:solidFill>
                <a:schemeClr val="accent2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619" name="Google Shape;1619;p127"/>
          <p:cNvSpPr txBox="1"/>
          <p:nvPr/>
        </p:nvSpPr>
        <p:spPr>
          <a:xfrm>
            <a:off x="4095559" y="4664674"/>
            <a:ext cx="10998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accent2"/>
                </a:solidFill>
                <a:latin typeface="Comfortaa"/>
                <a:ea typeface="Comfortaa"/>
                <a:cs typeface="Comfortaa"/>
                <a:sym typeface="Comfortaa"/>
              </a:rPr>
              <a:t>재개</a:t>
            </a:r>
            <a:endParaRPr b="1" sz="1300">
              <a:solidFill>
                <a:schemeClr val="accent2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620" name="Google Shape;1620;p127"/>
          <p:cNvSpPr txBox="1"/>
          <p:nvPr/>
        </p:nvSpPr>
        <p:spPr>
          <a:xfrm>
            <a:off x="311700" y="193875"/>
            <a:ext cx="7877400" cy="7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  <a:t>Virtual Thread 상태전이 행위 </a:t>
            </a:r>
            <a:endParaRPr b="1" sz="3000">
              <a:solidFill>
                <a:srgbClr val="EAEAEA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624" name="Shape 1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5" name="Google Shape;1625;p128"/>
          <p:cNvSpPr/>
          <p:nvPr/>
        </p:nvSpPr>
        <p:spPr>
          <a:xfrm>
            <a:off x="1559225" y="2045200"/>
            <a:ext cx="678000" cy="251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E8934"/>
          </a:solidFill>
          <a:ln cap="flat" cmpd="sng" w="9525">
            <a:solidFill>
              <a:srgbClr val="EE893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6" name="Google Shape;1626;p128"/>
          <p:cNvSpPr/>
          <p:nvPr/>
        </p:nvSpPr>
        <p:spPr>
          <a:xfrm>
            <a:off x="2466250" y="1230425"/>
            <a:ext cx="1759200" cy="1525500"/>
          </a:xfrm>
          <a:prstGeom prst="roundRect">
            <a:avLst>
              <a:gd fmla="val 29502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7" name="Google Shape;1627;p128"/>
          <p:cNvSpPr/>
          <p:nvPr/>
        </p:nvSpPr>
        <p:spPr>
          <a:xfrm>
            <a:off x="5021050" y="1277175"/>
            <a:ext cx="1759200" cy="1525500"/>
          </a:xfrm>
          <a:prstGeom prst="roundRect">
            <a:avLst>
              <a:gd fmla="val 29502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8" name="Google Shape;1628;p128"/>
          <p:cNvSpPr/>
          <p:nvPr/>
        </p:nvSpPr>
        <p:spPr>
          <a:xfrm>
            <a:off x="3743650" y="3191775"/>
            <a:ext cx="1759200" cy="1525500"/>
          </a:xfrm>
          <a:prstGeom prst="roundRect">
            <a:avLst>
              <a:gd fmla="val 29502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9" name="Google Shape;1629;p128"/>
          <p:cNvSpPr/>
          <p:nvPr/>
        </p:nvSpPr>
        <p:spPr>
          <a:xfrm rot="2701181">
            <a:off x="4351685" y="947467"/>
            <a:ext cx="617516" cy="613062"/>
          </a:xfrm>
          <a:prstGeom prst="bentArrow">
            <a:avLst>
              <a:gd fmla="val 20183" name="adj1"/>
              <a:gd fmla="val 23734" name="adj2"/>
              <a:gd fmla="val 22989" name="adj3"/>
              <a:gd fmla="val 77011" name="adj4"/>
            </a:avLst>
          </a:prstGeom>
          <a:solidFill>
            <a:srgbClr val="EE8934"/>
          </a:solidFill>
          <a:ln cap="flat" cmpd="sng" w="9525">
            <a:solidFill>
              <a:srgbClr val="EE893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0" name="Google Shape;1630;p128"/>
          <p:cNvSpPr txBox="1"/>
          <p:nvPr/>
        </p:nvSpPr>
        <p:spPr>
          <a:xfrm>
            <a:off x="2814925" y="1507978"/>
            <a:ext cx="1099800" cy="384900"/>
          </a:xfrm>
          <a:prstGeom prst="rect">
            <a:avLst/>
          </a:prstGeom>
          <a:solidFill>
            <a:srgbClr val="7E97FF"/>
          </a:solidFill>
          <a:ln cap="flat" cmpd="sng" w="9525">
            <a:solidFill>
              <a:srgbClr val="7E97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rgbClr val="EEEEEE"/>
                </a:solidFill>
                <a:latin typeface="Comfortaa"/>
                <a:ea typeface="Comfortaa"/>
                <a:cs typeface="Comfortaa"/>
                <a:sym typeface="Comfortaa"/>
              </a:rPr>
              <a:t>STARTED</a:t>
            </a:r>
            <a:endParaRPr b="1" sz="1300">
              <a:solidFill>
                <a:srgbClr val="EEEEEE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631" name="Google Shape;1631;p128"/>
          <p:cNvSpPr txBox="1"/>
          <p:nvPr/>
        </p:nvSpPr>
        <p:spPr>
          <a:xfrm>
            <a:off x="2814925" y="2045203"/>
            <a:ext cx="1099800" cy="384900"/>
          </a:xfrm>
          <a:prstGeom prst="rect">
            <a:avLst/>
          </a:prstGeom>
          <a:solidFill>
            <a:srgbClr val="7E97FF"/>
          </a:solidFill>
          <a:ln cap="flat" cmpd="sng" w="9525">
            <a:solidFill>
              <a:srgbClr val="7E97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rgbClr val="EEEEEE"/>
                </a:solidFill>
                <a:latin typeface="Comfortaa"/>
                <a:ea typeface="Comfortaa"/>
                <a:cs typeface="Comfortaa"/>
                <a:sym typeface="Comfortaa"/>
              </a:rPr>
              <a:t>RUNNING</a:t>
            </a:r>
            <a:endParaRPr b="1" sz="1300">
              <a:solidFill>
                <a:srgbClr val="EEEEEE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632" name="Google Shape;1632;p128"/>
          <p:cNvSpPr txBox="1"/>
          <p:nvPr/>
        </p:nvSpPr>
        <p:spPr>
          <a:xfrm>
            <a:off x="5350750" y="1480490"/>
            <a:ext cx="1099800" cy="384900"/>
          </a:xfrm>
          <a:prstGeom prst="rect">
            <a:avLst/>
          </a:prstGeom>
          <a:solidFill>
            <a:srgbClr val="7E97FF"/>
          </a:solidFill>
          <a:ln cap="flat" cmpd="sng" w="9525">
            <a:solidFill>
              <a:srgbClr val="7E97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rgbClr val="EEEEEE"/>
                </a:solidFill>
                <a:latin typeface="Comfortaa"/>
                <a:ea typeface="Comfortaa"/>
                <a:cs typeface="Comfortaa"/>
                <a:sym typeface="Comfortaa"/>
              </a:rPr>
              <a:t>PARKED</a:t>
            </a:r>
            <a:endParaRPr b="1" sz="1300">
              <a:solidFill>
                <a:srgbClr val="EEEEEE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633" name="Google Shape;1633;p128"/>
          <p:cNvSpPr txBox="1"/>
          <p:nvPr/>
        </p:nvSpPr>
        <p:spPr>
          <a:xfrm>
            <a:off x="1296100" y="1660303"/>
            <a:ext cx="10998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rgbClr val="EE8934"/>
                </a:solidFill>
                <a:latin typeface="Comfortaa"/>
                <a:ea typeface="Comfortaa"/>
                <a:cs typeface="Comfortaa"/>
                <a:sym typeface="Comfortaa"/>
              </a:rPr>
              <a:t>start()</a:t>
            </a:r>
            <a:endParaRPr b="1" sz="1300">
              <a:solidFill>
                <a:srgbClr val="EE8934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634" name="Google Shape;1634;p128"/>
          <p:cNvSpPr txBox="1"/>
          <p:nvPr/>
        </p:nvSpPr>
        <p:spPr>
          <a:xfrm>
            <a:off x="4048800" y="707628"/>
            <a:ext cx="10998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rgbClr val="EE8934"/>
                </a:solidFill>
                <a:latin typeface="Comfortaa"/>
                <a:ea typeface="Comfortaa"/>
                <a:cs typeface="Comfortaa"/>
                <a:sym typeface="Comfortaa"/>
              </a:rPr>
              <a:t>park()</a:t>
            </a:r>
            <a:endParaRPr b="1" sz="1300">
              <a:solidFill>
                <a:srgbClr val="EE8934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635" name="Google Shape;1635;p128"/>
          <p:cNvSpPr txBox="1"/>
          <p:nvPr/>
        </p:nvSpPr>
        <p:spPr>
          <a:xfrm>
            <a:off x="5350750" y="1966751"/>
            <a:ext cx="1099800" cy="384900"/>
          </a:xfrm>
          <a:prstGeom prst="rect">
            <a:avLst/>
          </a:prstGeom>
          <a:solidFill>
            <a:srgbClr val="7E97FF"/>
          </a:solidFill>
          <a:ln cap="flat" cmpd="sng" w="9525">
            <a:solidFill>
              <a:srgbClr val="7E97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rgbClr val="EEEEEE"/>
                </a:solidFill>
                <a:latin typeface="Comfortaa"/>
                <a:ea typeface="Comfortaa"/>
                <a:cs typeface="Comfortaa"/>
                <a:sym typeface="Comfortaa"/>
              </a:rPr>
              <a:t>YIELDED</a:t>
            </a:r>
            <a:endParaRPr b="1" sz="1300">
              <a:solidFill>
                <a:srgbClr val="EEEEEE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636" name="Google Shape;1636;p128"/>
          <p:cNvSpPr txBox="1"/>
          <p:nvPr/>
        </p:nvSpPr>
        <p:spPr>
          <a:xfrm rot="5400000">
            <a:off x="5952300" y="2519477"/>
            <a:ext cx="613800" cy="2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1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…</a:t>
            </a:r>
            <a:endParaRPr b="1" sz="31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637" name="Google Shape;1637;p128"/>
          <p:cNvSpPr txBox="1"/>
          <p:nvPr/>
        </p:nvSpPr>
        <p:spPr>
          <a:xfrm>
            <a:off x="4073350" y="3762078"/>
            <a:ext cx="1099800" cy="369300"/>
          </a:xfrm>
          <a:prstGeom prst="rect">
            <a:avLst/>
          </a:prstGeom>
          <a:solidFill>
            <a:srgbClr val="7E97FF"/>
          </a:solidFill>
          <a:ln cap="flat" cmpd="sng" w="9525">
            <a:solidFill>
              <a:srgbClr val="7E97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rgbClr val="EEEEEE"/>
                </a:solidFill>
                <a:latin typeface="Comfortaa"/>
                <a:ea typeface="Comfortaa"/>
                <a:cs typeface="Comfortaa"/>
                <a:sym typeface="Comfortaa"/>
              </a:rPr>
              <a:t>UNPARKED</a:t>
            </a:r>
            <a:endParaRPr b="1" sz="1200">
              <a:solidFill>
                <a:srgbClr val="EEEEEE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638" name="Google Shape;1638;p128"/>
          <p:cNvSpPr txBox="1"/>
          <p:nvPr/>
        </p:nvSpPr>
        <p:spPr>
          <a:xfrm>
            <a:off x="2755025" y="818853"/>
            <a:ext cx="10998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accent2"/>
                </a:solidFill>
                <a:latin typeface="Comfortaa"/>
                <a:ea typeface="Comfortaa"/>
                <a:cs typeface="Comfortaa"/>
                <a:sym typeface="Comfortaa"/>
              </a:rPr>
              <a:t>실행</a:t>
            </a:r>
            <a:endParaRPr b="1" sz="1300">
              <a:solidFill>
                <a:schemeClr val="accent2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639" name="Google Shape;1639;p128"/>
          <p:cNvSpPr txBox="1"/>
          <p:nvPr/>
        </p:nvSpPr>
        <p:spPr>
          <a:xfrm>
            <a:off x="5423550" y="845528"/>
            <a:ext cx="10998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accent2"/>
                </a:solidFill>
                <a:latin typeface="Comfortaa"/>
                <a:ea typeface="Comfortaa"/>
                <a:cs typeface="Comfortaa"/>
                <a:sym typeface="Comfortaa"/>
              </a:rPr>
              <a:t>중단</a:t>
            </a:r>
            <a:endParaRPr b="1" sz="1300">
              <a:solidFill>
                <a:schemeClr val="accent2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640" name="Google Shape;1640;p128"/>
          <p:cNvSpPr txBox="1"/>
          <p:nvPr/>
        </p:nvSpPr>
        <p:spPr>
          <a:xfrm>
            <a:off x="4095559" y="4664674"/>
            <a:ext cx="10998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accent2"/>
                </a:solidFill>
                <a:latin typeface="Comfortaa"/>
                <a:ea typeface="Comfortaa"/>
                <a:cs typeface="Comfortaa"/>
                <a:sym typeface="Comfortaa"/>
              </a:rPr>
              <a:t>재개</a:t>
            </a:r>
            <a:endParaRPr b="1" sz="1300">
              <a:solidFill>
                <a:schemeClr val="accent2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641" name="Google Shape;1641;p128"/>
          <p:cNvSpPr txBox="1"/>
          <p:nvPr/>
        </p:nvSpPr>
        <p:spPr>
          <a:xfrm>
            <a:off x="311700" y="193875"/>
            <a:ext cx="7877400" cy="7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  <a:t>Virtual Thread 상태전이 행위 </a:t>
            </a:r>
            <a:endParaRPr b="1" sz="3000">
              <a:solidFill>
                <a:srgbClr val="EAEAEA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645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p129"/>
          <p:cNvSpPr/>
          <p:nvPr/>
        </p:nvSpPr>
        <p:spPr>
          <a:xfrm>
            <a:off x="1559225" y="2045200"/>
            <a:ext cx="678000" cy="251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E8934"/>
          </a:solidFill>
          <a:ln cap="flat" cmpd="sng" w="9525">
            <a:solidFill>
              <a:srgbClr val="EE893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7" name="Google Shape;1647;p129"/>
          <p:cNvSpPr/>
          <p:nvPr/>
        </p:nvSpPr>
        <p:spPr>
          <a:xfrm>
            <a:off x="2466250" y="1230425"/>
            <a:ext cx="1759200" cy="1525500"/>
          </a:xfrm>
          <a:prstGeom prst="roundRect">
            <a:avLst>
              <a:gd fmla="val 29502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8" name="Google Shape;1648;p129"/>
          <p:cNvSpPr/>
          <p:nvPr/>
        </p:nvSpPr>
        <p:spPr>
          <a:xfrm>
            <a:off x="5021050" y="1277175"/>
            <a:ext cx="1759200" cy="1525500"/>
          </a:xfrm>
          <a:prstGeom prst="roundRect">
            <a:avLst>
              <a:gd fmla="val 29502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9" name="Google Shape;1649;p129"/>
          <p:cNvSpPr/>
          <p:nvPr/>
        </p:nvSpPr>
        <p:spPr>
          <a:xfrm>
            <a:off x="3743650" y="3191775"/>
            <a:ext cx="1759200" cy="1525500"/>
          </a:xfrm>
          <a:prstGeom prst="roundRect">
            <a:avLst>
              <a:gd fmla="val 29502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0" name="Google Shape;1650;p129"/>
          <p:cNvSpPr/>
          <p:nvPr/>
        </p:nvSpPr>
        <p:spPr>
          <a:xfrm rot="-10798330">
            <a:off x="5664747" y="2960614"/>
            <a:ext cx="617400" cy="612900"/>
          </a:xfrm>
          <a:prstGeom prst="bentArrow">
            <a:avLst>
              <a:gd fmla="val 20183" name="adj1"/>
              <a:gd fmla="val 23734" name="adj2"/>
              <a:gd fmla="val 22989" name="adj3"/>
              <a:gd fmla="val 77011" name="adj4"/>
            </a:avLst>
          </a:prstGeom>
          <a:solidFill>
            <a:srgbClr val="EE8934"/>
          </a:solidFill>
          <a:ln cap="flat" cmpd="sng" w="9525">
            <a:solidFill>
              <a:srgbClr val="EE893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1" name="Google Shape;1651;p129"/>
          <p:cNvSpPr/>
          <p:nvPr/>
        </p:nvSpPr>
        <p:spPr>
          <a:xfrm rot="2701181">
            <a:off x="4351685" y="947467"/>
            <a:ext cx="617516" cy="613062"/>
          </a:xfrm>
          <a:prstGeom prst="bentArrow">
            <a:avLst>
              <a:gd fmla="val 20183" name="adj1"/>
              <a:gd fmla="val 23734" name="adj2"/>
              <a:gd fmla="val 22989" name="adj3"/>
              <a:gd fmla="val 77011" name="adj4"/>
            </a:avLst>
          </a:prstGeom>
          <a:solidFill>
            <a:srgbClr val="EE8934"/>
          </a:solidFill>
          <a:ln cap="flat" cmpd="sng" w="9525">
            <a:solidFill>
              <a:srgbClr val="EE893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2" name="Google Shape;1652;p129"/>
          <p:cNvSpPr/>
          <p:nvPr/>
        </p:nvSpPr>
        <p:spPr>
          <a:xfrm rot="-5398330">
            <a:off x="3037147" y="2925989"/>
            <a:ext cx="617400" cy="612900"/>
          </a:xfrm>
          <a:prstGeom prst="bentArrow">
            <a:avLst>
              <a:gd fmla="val 20183" name="adj1"/>
              <a:gd fmla="val 23734" name="adj2"/>
              <a:gd fmla="val 22989" name="adj3"/>
              <a:gd fmla="val 77011" name="adj4"/>
            </a:avLst>
          </a:prstGeom>
          <a:solidFill>
            <a:srgbClr val="EE8934"/>
          </a:solidFill>
          <a:ln cap="flat" cmpd="sng" w="9525">
            <a:solidFill>
              <a:srgbClr val="EE893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3" name="Google Shape;1653;p129"/>
          <p:cNvSpPr txBox="1"/>
          <p:nvPr/>
        </p:nvSpPr>
        <p:spPr>
          <a:xfrm>
            <a:off x="2814925" y="1507978"/>
            <a:ext cx="1099800" cy="384900"/>
          </a:xfrm>
          <a:prstGeom prst="rect">
            <a:avLst/>
          </a:prstGeom>
          <a:solidFill>
            <a:srgbClr val="7E97FF"/>
          </a:solidFill>
          <a:ln cap="flat" cmpd="sng" w="9525">
            <a:solidFill>
              <a:srgbClr val="7E97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rgbClr val="EEEEEE"/>
                </a:solidFill>
                <a:latin typeface="Comfortaa"/>
                <a:ea typeface="Comfortaa"/>
                <a:cs typeface="Comfortaa"/>
                <a:sym typeface="Comfortaa"/>
              </a:rPr>
              <a:t>STARTED</a:t>
            </a:r>
            <a:endParaRPr b="1" sz="1300">
              <a:solidFill>
                <a:srgbClr val="EEEEEE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654" name="Google Shape;1654;p129"/>
          <p:cNvSpPr txBox="1"/>
          <p:nvPr/>
        </p:nvSpPr>
        <p:spPr>
          <a:xfrm>
            <a:off x="2814925" y="2045203"/>
            <a:ext cx="1099800" cy="384900"/>
          </a:xfrm>
          <a:prstGeom prst="rect">
            <a:avLst/>
          </a:prstGeom>
          <a:solidFill>
            <a:srgbClr val="7E97FF"/>
          </a:solidFill>
          <a:ln cap="flat" cmpd="sng" w="9525">
            <a:solidFill>
              <a:srgbClr val="7E97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rgbClr val="EEEEEE"/>
                </a:solidFill>
                <a:latin typeface="Comfortaa"/>
                <a:ea typeface="Comfortaa"/>
                <a:cs typeface="Comfortaa"/>
                <a:sym typeface="Comfortaa"/>
              </a:rPr>
              <a:t>RUNNING</a:t>
            </a:r>
            <a:endParaRPr b="1" sz="1300">
              <a:solidFill>
                <a:srgbClr val="EEEEEE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655" name="Google Shape;1655;p129"/>
          <p:cNvSpPr txBox="1"/>
          <p:nvPr/>
        </p:nvSpPr>
        <p:spPr>
          <a:xfrm>
            <a:off x="5350750" y="1480490"/>
            <a:ext cx="1099800" cy="384900"/>
          </a:xfrm>
          <a:prstGeom prst="rect">
            <a:avLst/>
          </a:prstGeom>
          <a:solidFill>
            <a:srgbClr val="7E97FF"/>
          </a:solidFill>
          <a:ln cap="flat" cmpd="sng" w="9525">
            <a:solidFill>
              <a:srgbClr val="7E97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rgbClr val="EEEEEE"/>
                </a:solidFill>
                <a:latin typeface="Comfortaa"/>
                <a:ea typeface="Comfortaa"/>
                <a:cs typeface="Comfortaa"/>
                <a:sym typeface="Comfortaa"/>
              </a:rPr>
              <a:t>PARKED</a:t>
            </a:r>
            <a:endParaRPr b="1" sz="1300">
              <a:solidFill>
                <a:srgbClr val="EEEEEE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656" name="Google Shape;1656;p129"/>
          <p:cNvSpPr txBox="1"/>
          <p:nvPr/>
        </p:nvSpPr>
        <p:spPr>
          <a:xfrm>
            <a:off x="1296100" y="1660303"/>
            <a:ext cx="10998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rgbClr val="EE8934"/>
                </a:solidFill>
                <a:latin typeface="Comfortaa"/>
                <a:ea typeface="Comfortaa"/>
                <a:cs typeface="Comfortaa"/>
                <a:sym typeface="Comfortaa"/>
              </a:rPr>
              <a:t>start()</a:t>
            </a:r>
            <a:endParaRPr b="1" sz="1300">
              <a:solidFill>
                <a:srgbClr val="EE8934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657" name="Google Shape;1657;p129"/>
          <p:cNvSpPr txBox="1"/>
          <p:nvPr/>
        </p:nvSpPr>
        <p:spPr>
          <a:xfrm>
            <a:off x="4048800" y="707628"/>
            <a:ext cx="10998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rgbClr val="EE8934"/>
                </a:solidFill>
                <a:latin typeface="Comfortaa"/>
                <a:ea typeface="Comfortaa"/>
                <a:cs typeface="Comfortaa"/>
                <a:sym typeface="Comfortaa"/>
              </a:rPr>
              <a:t>park()</a:t>
            </a:r>
            <a:endParaRPr b="1" sz="1300">
              <a:solidFill>
                <a:srgbClr val="EE8934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658" name="Google Shape;1658;p129"/>
          <p:cNvSpPr txBox="1"/>
          <p:nvPr/>
        </p:nvSpPr>
        <p:spPr>
          <a:xfrm>
            <a:off x="6018925" y="3191778"/>
            <a:ext cx="10998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rgbClr val="EE8934"/>
                </a:solidFill>
                <a:latin typeface="Comfortaa"/>
                <a:ea typeface="Comfortaa"/>
                <a:cs typeface="Comfortaa"/>
                <a:sym typeface="Comfortaa"/>
              </a:rPr>
              <a:t>unpark()</a:t>
            </a:r>
            <a:endParaRPr b="1" sz="1300">
              <a:solidFill>
                <a:srgbClr val="EE8934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659" name="Google Shape;1659;p129"/>
          <p:cNvSpPr txBox="1"/>
          <p:nvPr/>
        </p:nvSpPr>
        <p:spPr>
          <a:xfrm>
            <a:off x="2237225" y="3314953"/>
            <a:ext cx="10998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rgbClr val="EE8934"/>
                </a:solidFill>
                <a:latin typeface="Comfortaa"/>
                <a:ea typeface="Comfortaa"/>
                <a:cs typeface="Comfortaa"/>
                <a:sym typeface="Comfortaa"/>
              </a:rPr>
              <a:t>schedule</a:t>
            </a:r>
            <a:endParaRPr b="1" sz="1300">
              <a:solidFill>
                <a:srgbClr val="EE8934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660" name="Google Shape;1660;p129"/>
          <p:cNvSpPr txBox="1"/>
          <p:nvPr/>
        </p:nvSpPr>
        <p:spPr>
          <a:xfrm>
            <a:off x="5350750" y="1966751"/>
            <a:ext cx="1099800" cy="384900"/>
          </a:xfrm>
          <a:prstGeom prst="rect">
            <a:avLst/>
          </a:prstGeom>
          <a:solidFill>
            <a:srgbClr val="7E97FF"/>
          </a:solidFill>
          <a:ln cap="flat" cmpd="sng" w="9525">
            <a:solidFill>
              <a:srgbClr val="7E97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rgbClr val="EEEEEE"/>
                </a:solidFill>
                <a:latin typeface="Comfortaa"/>
                <a:ea typeface="Comfortaa"/>
                <a:cs typeface="Comfortaa"/>
                <a:sym typeface="Comfortaa"/>
              </a:rPr>
              <a:t>YIELDED</a:t>
            </a:r>
            <a:endParaRPr b="1" sz="1300">
              <a:solidFill>
                <a:srgbClr val="EEEEEE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661" name="Google Shape;1661;p129"/>
          <p:cNvSpPr txBox="1"/>
          <p:nvPr/>
        </p:nvSpPr>
        <p:spPr>
          <a:xfrm rot="5400000">
            <a:off x="5952300" y="2519477"/>
            <a:ext cx="613800" cy="2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1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…</a:t>
            </a:r>
            <a:endParaRPr b="1" sz="31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662" name="Google Shape;1662;p129"/>
          <p:cNvSpPr txBox="1"/>
          <p:nvPr/>
        </p:nvSpPr>
        <p:spPr>
          <a:xfrm>
            <a:off x="4073350" y="3762078"/>
            <a:ext cx="1099800" cy="369300"/>
          </a:xfrm>
          <a:prstGeom prst="rect">
            <a:avLst/>
          </a:prstGeom>
          <a:solidFill>
            <a:srgbClr val="7E97FF"/>
          </a:solidFill>
          <a:ln cap="flat" cmpd="sng" w="9525">
            <a:solidFill>
              <a:srgbClr val="7E97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rgbClr val="EEEEEE"/>
                </a:solidFill>
                <a:latin typeface="Comfortaa"/>
                <a:ea typeface="Comfortaa"/>
                <a:cs typeface="Comfortaa"/>
                <a:sym typeface="Comfortaa"/>
              </a:rPr>
              <a:t>UNPARKED</a:t>
            </a:r>
            <a:endParaRPr b="1" sz="1200">
              <a:solidFill>
                <a:srgbClr val="EEEEEE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663" name="Google Shape;1663;p129"/>
          <p:cNvSpPr txBox="1"/>
          <p:nvPr/>
        </p:nvSpPr>
        <p:spPr>
          <a:xfrm>
            <a:off x="2755025" y="818853"/>
            <a:ext cx="10998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accent2"/>
                </a:solidFill>
                <a:latin typeface="Comfortaa"/>
                <a:ea typeface="Comfortaa"/>
                <a:cs typeface="Comfortaa"/>
                <a:sym typeface="Comfortaa"/>
              </a:rPr>
              <a:t>실행</a:t>
            </a:r>
            <a:endParaRPr b="1" sz="1300">
              <a:solidFill>
                <a:schemeClr val="accent2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664" name="Google Shape;1664;p129"/>
          <p:cNvSpPr txBox="1"/>
          <p:nvPr/>
        </p:nvSpPr>
        <p:spPr>
          <a:xfrm>
            <a:off x="5423550" y="845528"/>
            <a:ext cx="10998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accent2"/>
                </a:solidFill>
                <a:latin typeface="Comfortaa"/>
                <a:ea typeface="Comfortaa"/>
                <a:cs typeface="Comfortaa"/>
                <a:sym typeface="Comfortaa"/>
              </a:rPr>
              <a:t>중단</a:t>
            </a:r>
            <a:endParaRPr b="1" sz="1300">
              <a:solidFill>
                <a:schemeClr val="accent2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665" name="Google Shape;1665;p129"/>
          <p:cNvSpPr txBox="1"/>
          <p:nvPr/>
        </p:nvSpPr>
        <p:spPr>
          <a:xfrm>
            <a:off x="4095559" y="4664674"/>
            <a:ext cx="10998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accent2"/>
                </a:solidFill>
                <a:latin typeface="Comfortaa"/>
                <a:ea typeface="Comfortaa"/>
                <a:cs typeface="Comfortaa"/>
                <a:sym typeface="Comfortaa"/>
              </a:rPr>
              <a:t>재개</a:t>
            </a:r>
            <a:endParaRPr b="1" sz="1300">
              <a:solidFill>
                <a:schemeClr val="accent2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666" name="Google Shape;1666;p129"/>
          <p:cNvSpPr txBox="1"/>
          <p:nvPr/>
        </p:nvSpPr>
        <p:spPr>
          <a:xfrm>
            <a:off x="311700" y="193875"/>
            <a:ext cx="7877400" cy="7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  <a:t>Virtual Thread 상태전이 행위 </a:t>
            </a:r>
            <a:endParaRPr b="1" sz="3000">
              <a:solidFill>
                <a:srgbClr val="EAEAEA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670" name="Shape 1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1" name="Google Shape;1671;p130"/>
          <p:cNvSpPr/>
          <p:nvPr/>
        </p:nvSpPr>
        <p:spPr>
          <a:xfrm>
            <a:off x="1559225" y="2045200"/>
            <a:ext cx="678000" cy="251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E8934"/>
          </a:solidFill>
          <a:ln cap="flat" cmpd="sng" w="9525">
            <a:solidFill>
              <a:srgbClr val="EE893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2" name="Google Shape;1672;p130"/>
          <p:cNvSpPr/>
          <p:nvPr/>
        </p:nvSpPr>
        <p:spPr>
          <a:xfrm>
            <a:off x="2466250" y="1230425"/>
            <a:ext cx="1759200" cy="1525500"/>
          </a:xfrm>
          <a:prstGeom prst="roundRect">
            <a:avLst>
              <a:gd fmla="val 29502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3" name="Google Shape;1673;p130"/>
          <p:cNvSpPr/>
          <p:nvPr/>
        </p:nvSpPr>
        <p:spPr>
          <a:xfrm>
            <a:off x="5021050" y="1277175"/>
            <a:ext cx="1759200" cy="1525500"/>
          </a:xfrm>
          <a:prstGeom prst="roundRect">
            <a:avLst>
              <a:gd fmla="val 29502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4" name="Google Shape;1674;p130"/>
          <p:cNvSpPr/>
          <p:nvPr/>
        </p:nvSpPr>
        <p:spPr>
          <a:xfrm>
            <a:off x="3743650" y="3191775"/>
            <a:ext cx="1759200" cy="1525500"/>
          </a:xfrm>
          <a:prstGeom prst="roundRect">
            <a:avLst>
              <a:gd fmla="val 29502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5" name="Google Shape;1675;p130"/>
          <p:cNvSpPr/>
          <p:nvPr/>
        </p:nvSpPr>
        <p:spPr>
          <a:xfrm rot="-10798330">
            <a:off x="5664747" y="2960614"/>
            <a:ext cx="617400" cy="612900"/>
          </a:xfrm>
          <a:prstGeom prst="bentArrow">
            <a:avLst>
              <a:gd fmla="val 20183" name="adj1"/>
              <a:gd fmla="val 23734" name="adj2"/>
              <a:gd fmla="val 22989" name="adj3"/>
              <a:gd fmla="val 77011" name="adj4"/>
            </a:avLst>
          </a:prstGeom>
          <a:solidFill>
            <a:srgbClr val="EE8934"/>
          </a:solidFill>
          <a:ln cap="flat" cmpd="sng" w="9525">
            <a:solidFill>
              <a:srgbClr val="EE893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6" name="Google Shape;1676;p130"/>
          <p:cNvSpPr/>
          <p:nvPr/>
        </p:nvSpPr>
        <p:spPr>
          <a:xfrm rot="2701181">
            <a:off x="4351685" y="947467"/>
            <a:ext cx="617516" cy="613062"/>
          </a:xfrm>
          <a:prstGeom prst="bentArrow">
            <a:avLst>
              <a:gd fmla="val 20183" name="adj1"/>
              <a:gd fmla="val 23734" name="adj2"/>
              <a:gd fmla="val 22989" name="adj3"/>
              <a:gd fmla="val 77011" name="adj4"/>
            </a:avLst>
          </a:prstGeom>
          <a:solidFill>
            <a:srgbClr val="EE8934"/>
          </a:solidFill>
          <a:ln cap="flat" cmpd="sng" w="9525">
            <a:solidFill>
              <a:srgbClr val="EE893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7" name="Google Shape;1677;p130"/>
          <p:cNvSpPr/>
          <p:nvPr/>
        </p:nvSpPr>
        <p:spPr>
          <a:xfrm rot="-5398330">
            <a:off x="3037147" y="2925989"/>
            <a:ext cx="617400" cy="612900"/>
          </a:xfrm>
          <a:prstGeom prst="bentArrow">
            <a:avLst>
              <a:gd fmla="val 20183" name="adj1"/>
              <a:gd fmla="val 23734" name="adj2"/>
              <a:gd fmla="val 22989" name="adj3"/>
              <a:gd fmla="val 77011" name="adj4"/>
            </a:avLst>
          </a:prstGeom>
          <a:solidFill>
            <a:srgbClr val="EE8934"/>
          </a:solidFill>
          <a:ln cap="flat" cmpd="sng" w="9525">
            <a:solidFill>
              <a:srgbClr val="EE893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8" name="Google Shape;1678;p130"/>
          <p:cNvSpPr txBox="1"/>
          <p:nvPr/>
        </p:nvSpPr>
        <p:spPr>
          <a:xfrm>
            <a:off x="2814925" y="1507978"/>
            <a:ext cx="1099800" cy="384900"/>
          </a:xfrm>
          <a:prstGeom prst="rect">
            <a:avLst/>
          </a:prstGeom>
          <a:solidFill>
            <a:srgbClr val="7E97FF"/>
          </a:solidFill>
          <a:ln cap="flat" cmpd="sng" w="9525">
            <a:solidFill>
              <a:srgbClr val="7E97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rgbClr val="EEEEEE"/>
                </a:solidFill>
                <a:latin typeface="Comfortaa"/>
                <a:ea typeface="Comfortaa"/>
                <a:cs typeface="Comfortaa"/>
                <a:sym typeface="Comfortaa"/>
              </a:rPr>
              <a:t>STARTED</a:t>
            </a:r>
            <a:endParaRPr b="1" sz="1300">
              <a:solidFill>
                <a:srgbClr val="EEEEEE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679" name="Google Shape;1679;p130"/>
          <p:cNvSpPr txBox="1"/>
          <p:nvPr/>
        </p:nvSpPr>
        <p:spPr>
          <a:xfrm>
            <a:off x="2814925" y="2045203"/>
            <a:ext cx="1099800" cy="384900"/>
          </a:xfrm>
          <a:prstGeom prst="rect">
            <a:avLst/>
          </a:prstGeom>
          <a:solidFill>
            <a:srgbClr val="7E97FF"/>
          </a:solidFill>
          <a:ln cap="flat" cmpd="sng" w="9525">
            <a:solidFill>
              <a:srgbClr val="7E97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rgbClr val="EEEEEE"/>
                </a:solidFill>
                <a:latin typeface="Comfortaa"/>
                <a:ea typeface="Comfortaa"/>
                <a:cs typeface="Comfortaa"/>
                <a:sym typeface="Comfortaa"/>
              </a:rPr>
              <a:t>RUNNING</a:t>
            </a:r>
            <a:endParaRPr b="1" sz="1300">
              <a:solidFill>
                <a:srgbClr val="EEEEEE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680" name="Google Shape;1680;p130"/>
          <p:cNvSpPr txBox="1"/>
          <p:nvPr/>
        </p:nvSpPr>
        <p:spPr>
          <a:xfrm>
            <a:off x="5350750" y="1480490"/>
            <a:ext cx="1099800" cy="384900"/>
          </a:xfrm>
          <a:prstGeom prst="rect">
            <a:avLst/>
          </a:prstGeom>
          <a:solidFill>
            <a:srgbClr val="7E97FF"/>
          </a:solidFill>
          <a:ln cap="flat" cmpd="sng" w="9525">
            <a:solidFill>
              <a:srgbClr val="7E97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rgbClr val="EEEEEE"/>
                </a:solidFill>
                <a:latin typeface="Comfortaa"/>
                <a:ea typeface="Comfortaa"/>
                <a:cs typeface="Comfortaa"/>
                <a:sym typeface="Comfortaa"/>
              </a:rPr>
              <a:t>PARKED</a:t>
            </a:r>
            <a:endParaRPr b="1" sz="1300">
              <a:solidFill>
                <a:srgbClr val="EEEEEE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681" name="Google Shape;1681;p130"/>
          <p:cNvSpPr txBox="1"/>
          <p:nvPr/>
        </p:nvSpPr>
        <p:spPr>
          <a:xfrm>
            <a:off x="1296100" y="1660303"/>
            <a:ext cx="10998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rgbClr val="EE8934"/>
                </a:solidFill>
                <a:latin typeface="Comfortaa"/>
                <a:ea typeface="Comfortaa"/>
                <a:cs typeface="Comfortaa"/>
                <a:sym typeface="Comfortaa"/>
              </a:rPr>
              <a:t>start()</a:t>
            </a:r>
            <a:endParaRPr b="1" sz="1300">
              <a:solidFill>
                <a:srgbClr val="EE8934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682" name="Google Shape;1682;p130"/>
          <p:cNvSpPr txBox="1"/>
          <p:nvPr/>
        </p:nvSpPr>
        <p:spPr>
          <a:xfrm>
            <a:off x="4048800" y="707628"/>
            <a:ext cx="10998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rgbClr val="EE8934"/>
                </a:solidFill>
                <a:latin typeface="Comfortaa"/>
                <a:ea typeface="Comfortaa"/>
                <a:cs typeface="Comfortaa"/>
                <a:sym typeface="Comfortaa"/>
              </a:rPr>
              <a:t>park()</a:t>
            </a:r>
            <a:endParaRPr b="1" sz="1300">
              <a:solidFill>
                <a:srgbClr val="EE8934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683" name="Google Shape;1683;p130"/>
          <p:cNvSpPr txBox="1"/>
          <p:nvPr/>
        </p:nvSpPr>
        <p:spPr>
          <a:xfrm>
            <a:off x="6018925" y="3191778"/>
            <a:ext cx="10998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rgbClr val="EE8934"/>
                </a:solidFill>
                <a:latin typeface="Comfortaa"/>
                <a:ea typeface="Comfortaa"/>
                <a:cs typeface="Comfortaa"/>
                <a:sym typeface="Comfortaa"/>
              </a:rPr>
              <a:t>unpark()</a:t>
            </a:r>
            <a:endParaRPr b="1" sz="1300">
              <a:solidFill>
                <a:srgbClr val="EE8934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684" name="Google Shape;1684;p130"/>
          <p:cNvSpPr txBox="1"/>
          <p:nvPr/>
        </p:nvSpPr>
        <p:spPr>
          <a:xfrm>
            <a:off x="2237225" y="3314953"/>
            <a:ext cx="10998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rgbClr val="EE8934"/>
                </a:solidFill>
                <a:latin typeface="Comfortaa"/>
                <a:ea typeface="Comfortaa"/>
                <a:cs typeface="Comfortaa"/>
                <a:sym typeface="Comfortaa"/>
              </a:rPr>
              <a:t>schedule</a:t>
            </a:r>
            <a:endParaRPr b="1" sz="1300">
              <a:solidFill>
                <a:srgbClr val="EE8934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685" name="Google Shape;1685;p130"/>
          <p:cNvSpPr txBox="1"/>
          <p:nvPr/>
        </p:nvSpPr>
        <p:spPr>
          <a:xfrm>
            <a:off x="5350750" y="1966751"/>
            <a:ext cx="1099800" cy="384900"/>
          </a:xfrm>
          <a:prstGeom prst="rect">
            <a:avLst/>
          </a:prstGeom>
          <a:solidFill>
            <a:srgbClr val="7E97FF"/>
          </a:solidFill>
          <a:ln cap="flat" cmpd="sng" w="9525">
            <a:solidFill>
              <a:srgbClr val="7E97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rgbClr val="EEEEEE"/>
                </a:solidFill>
                <a:latin typeface="Comfortaa"/>
                <a:ea typeface="Comfortaa"/>
                <a:cs typeface="Comfortaa"/>
                <a:sym typeface="Comfortaa"/>
              </a:rPr>
              <a:t>YIELDED</a:t>
            </a:r>
            <a:endParaRPr b="1" sz="1300">
              <a:solidFill>
                <a:srgbClr val="EEEEEE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686" name="Google Shape;1686;p130"/>
          <p:cNvSpPr txBox="1"/>
          <p:nvPr/>
        </p:nvSpPr>
        <p:spPr>
          <a:xfrm rot="5400000">
            <a:off x="5952300" y="2519477"/>
            <a:ext cx="613800" cy="2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1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…</a:t>
            </a:r>
            <a:endParaRPr b="1" sz="31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687" name="Google Shape;1687;p130"/>
          <p:cNvSpPr txBox="1"/>
          <p:nvPr/>
        </p:nvSpPr>
        <p:spPr>
          <a:xfrm>
            <a:off x="4073350" y="3762078"/>
            <a:ext cx="1099800" cy="369300"/>
          </a:xfrm>
          <a:prstGeom prst="rect">
            <a:avLst/>
          </a:prstGeom>
          <a:solidFill>
            <a:srgbClr val="7E97FF"/>
          </a:solidFill>
          <a:ln cap="flat" cmpd="sng" w="9525">
            <a:solidFill>
              <a:srgbClr val="7E97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rgbClr val="EEEEEE"/>
                </a:solidFill>
                <a:latin typeface="Comfortaa"/>
                <a:ea typeface="Comfortaa"/>
                <a:cs typeface="Comfortaa"/>
                <a:sym typeface="Comfortaa"/>
              </a:rPr>
              <a:t>UNPARKED</a:t>
            </a:r>
            <a:endParaRPr b="1" sz="1200">
              <a:solidFill>
                <a:srgbClr val="EEEEEE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688" name="Google Shape;1688;p130"/>
          <p:cNvSpPr txBox="1"/>
          <p:nvPr/>
        </p:nvSpPr>
        <p:spPr>
          <a:xfrm>
            <a:off x="2755025" y="818853"/>
            <a:ext cx="10998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accent2"/>
                </a:solidFill>
                <a:latin typeface="Comfortaa"/>
                <a:ea typeface="Comfortaa"/>
                <a:cs typeface="Comfortaa"/>
                <a:sym typeface="Comfortaa"/>
              </a:rPr>
              <a:t>실행</a:t>
            </a:r>
            <a:endParaRPr b="1" sz="1300">
              <a:solidFill>
                <a:schemeClr val="accent2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689" name="Google Shape;1689;p130"/>
          <p:cNvSpPr txBox="1"/>
          <p:nvPr/>
        </p:nvSpPr>
        <p:spPr>
          <a:xfrm>
            <a:off x="5423550" y="845528"/>
            <a:ext cx="10998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accent2"/>
                </a:solidFill>
                <a:latin typeface="Comfortaa"/>
                <a:ea typeface="Comfortaa"/>
                <a:cs typeface="Comfortaa"/>
                <a:sym typeface="Comfortaa"/>
              </a:rPr>
              <a:t>중단</a:t>
            </a:r>
            <a:endParaRPr b="1" sz="1300">
              <a:solidFill>
                <a:schemeClr val="accent2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690" name="Google Shape;1690;p130"/>
          <p:cNvSpPr txBox="1"/>
          <p:nvPr/>
        </p:nvSpPr>
        <p:spPr>
          <a:xfrm>
            <a:off x="4095559" y="4664674"/>
            <a:ext cx="10998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accent2"/>
                </a:solidFill>
                <a:latin typeface="Comfortaa"/>
                <a:ea typeface="Comfortaa"/>
                <a:cs typeface="Comfortaa"/>
                <a:sym typeface="Comfortaa"/>
              </a:rPr>
              <a:t>재개</a:t>
            </a:r>
            <a:endParaRPr b="1" sz="1300">
              <a:solidFill>
                <a:schemeClr val="accent2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691" name="Google Shape;1691;p130"/>
          <p:cNvSpPr txBox="1"/>
          <p:nvPr/>
        </p:nvSpPr>
        <p:spPr>
          <a:xfrm>
            <a:off x="311700" y="193875"/>
            <a:ext cx="7877400" cy="7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  <a:t>Virtual Thread 상태전이 행위 </a:t>
            </a:r>
            <a:endParaRPr b="1" sz="3000">
              <a:solidFill>
                <a:srgbClr val="EAEAEA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692" name="Google Shape;1692;p130"/>
          <p:cNvSpPr/>
          <p:nvPr/>
        </p:nvSpPr>
        <p:spPr>
          <a:xfrm>
            <a:off x="1431397" y="1681900"/>
            <a:ext cx="808200" cy="341700"/>
          </a:xfrm>
          <a:prstGeom prst="rect">
            <a:avLst/>
          </a:prstGeom>
          <a:noFill/>
          <a:ln cap="flat" cmpd="sng" w="28575">
            <a:solidFill>
              <a:srgbClr val="FE5F5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3" name="Google Shape;1693;p130"/>
          <p:cNvSpPr/>
          <p:nvPr/>
        </p:nvSpPr>
        <p:spPr>
          <a:xfrm>
            <a:off x="4194599" y="750825"/>
            <a:ext cx="808200" cy="341700"/>
          </a:xfrm>
          <a:prstGeom prst="rect">
            <a:avLst/>
          </a:prstGeom>
          <a:noFill/>
          <a:ln cap="flat" cmpd="sng" w="28575">
            <a:solidFill>
              <a:srgbClr val="FE5F5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4" name="Google Shape;1694;p130"/>
          <p:cNvSpPr/>
          <p:nvPr/>
        </p:nvSpPr>
        <p:spPr>
          <a:xfrm>
            <a:off x="6156064" y="3199577"/>
            <a:ext cx="870000" cy="369300"/>
          </a:xfrm>
          <a:prstGeom prst="rect">
            <a:avLst/>
          </a:prstGeom>
          <a:noFill/>
          <a:ln cap="flat" cmpd="sng" w="28575">
            <a:solidFill>
              <a:srgbClr val="FE5F5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698" name="Shape 1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" name="Google Shape;1699;p131"/>
          <p:cNvSpPr txBox="1"/>
          <p:nvPr/>
        </p:nvSpPr>
        <p:spPr>
          <a:xfrm>
            <a:off x="311700" y="193875"/>
            <a:ext cx="7877400" cy="7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  <a:t>Virtual Thread 생성자</a:t>
            </a:r>
            <a:endParaRPr b="1" sz="3000">
              <a:solidFill>
                <a:srgbClr val="EAEAEA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700" name="Google Shape;1700;p131"/>
          <p:cNvSpPr/>
          <p:nvPr/>
        </p:nvSpPr>
        <p:spPr>
          <a:xfrm>
            <a:off x="249250" y="844693"/>
            <a:ext cx="8645400" cy="3853200"/>
          </a:xfrm>
          <a:prstGeom prst="roundRect">
            <a:avLst>
              <a:gd fmla="val 5931" name="adj"/>
            </a:avLst>
          </a:prstGeom>
          <a:solidFill>
            <a:srgbClr val="2B2B2B"/>
          </a:solidFill>
          <a:ln cap="flat" cmpd="sng" w="9525">
            <a:solidFill>
              <a:srgbClr val="2B2B2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01" name="Google Shape;1701;p131"/>
          <p:cNvGrpSpPr/>
          <p:nvPr/>
        </p:nvGrpSpPr>
        <p:grpSpPr>
          <a:xfrm>
            <a:off x="355264" y="928275"/>
            <a:ext cx="8419609" cy="3686049"/>
            <a:chOff x="355264" y="928275"/>
            <a:chExt cx="8419609" cy="3686049"/>
          </a:xfrm>
        </p:grpSpPr>
        <p:pic>
          <p:nvPicPr>
            <p:cNvPr descr=" " id="1702" name="Google Shape;1702;p13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55264" y="928275"/>
              <a:ext cx="8419609" cy="36860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03" name="Google Shape;1703;p131"/>
            <p:cNvSpPr/>
            <p:nvPr/>
          </p:nvSpPr>
          <p:spPr>
            <a:xfrm>
              <a:off x="502275" y="1371501"/>
              <a:ext cx="7686900" cy="316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 sz="1200">
                  <a:solidFill>
                    <a:srgbClr val="7E97FF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VirtualThread</a:t>
              </a:r>
              <a:r>
                <a:rPr lang="ko" sz="1200">
                  <a:solidFill>
                    <a:srgbClr val="EAEAEA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(</a:t>
              </a:r>
              <a:r>
                <a:rPr lang="ko" sz="1200">
                  <a:solidFill>
                    <a:srgbClr val="59943F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Executor</a:t>
              </a:r>
              <a:r>
                <a:rPr lang="ko" sz="1200">
                  <a:solidFill>
                    <a:srgbClr val="EAEAEA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scheduler, </a:t>
              </a:r>
              <a:r>
                <a:rPr lang="ko" sz="1200">
                  <a:solidFill>
                    <a:srgbClr val="59943F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String</a:t>
              </a:r>
              <a:r>
                <a:rPr lang="ko" sz="1200">
                  <a:solidFill>
                    <a:srgbClr val="EAEAEA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name, </a:t>
              </a:r>
              <a:r>
                <a:rPr lang="ko" sz="1200">
                  <a:solidFill>
                    <a:schemeClr val="accent4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int</a:t>
              </a:r>
              <a:r>
                <a:rPr lang="ko" sz="1200">
                  <a:solidFill>
                    <a:srgbClr val="EAEAEA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characteristics, </a:t>
              </a:r>
              <a:r>
                <a:rPr lang="ko" sz="1200">
                  <a:solidFill>
                    <a:srgbClr val="59943F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Runnable</a:t>
              </a:r>
              <a:r>
                <a:rPr lang="ko" sz="1200">
                  <a:solidFill>
                    <a:srgbClr val="EAEAEA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task) {</a:t>
              </a:r>
              <a:endParaRPr sz="1200">
                <a:solidFill>
                  <a:srgbClr val="EAEAEA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 sz="1200">
                  <a:solidFill>
                    <a:srgbClr val="EAEAEA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</a:t>
              </a:r>
              <a:r>
                <a:rPr lang="ko" sz="1200">
                  <a:solidFill>
                    <a:schemeClr val="accent4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super</a:t>
              </a:r>
              <a:r>
                <a:rPr lang="ko" sz="1200">
                  <a:solidFill>
                    <a:srgbClr val="EAEAEA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(name, characteristics, </a:t>
              </a:r>
              <a:r>
                <a:rPr lang="ko" sz="1200">
                  <a:solidFill>
                    <a:schemeClr val="accent4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false</a:t>
              </a:r>
              <a:r>
                <a:rPr lang="ko" sz="1200">
                  <a:solidFill>
                    <a:srgbClr val="EAEAEA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);</a:t>
              </a:r>
              <a:endParaRPr sz="1200">
                <a:solidFill>
                  <a:srgbClr val="EAEAEA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 sz="1200">
                  <a:solidFill>
                    <a:srgbClr val="EAEAEA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Objects.requireNonNull(task);</a:t>
              </a:r>
              <a:endParaRPr sz="1200">
                <a:solidFill>
                  <a:srgbClr val="EAEAEA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t/>
              </a:r>
              <a:endParaRPr sz="1200">
                <a:solidFill>
                  <a:srgbClr val="EAEAEA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 sz="1200">
                  <a:solidFill>
                    <a:srgbClr val="EAEAEA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</a:t>
              </a:r>
              <a:r>
                <a:rPr lang="ko" sz="1200">
                  <a:solidFill>
                    <a:schemeClr val="accent4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if</a:t>
              </a:r>
              <a:r>
                <a:rPr lang="ko" sz="1200">
                  <a:solidFill>
                    <a:srgbClr val="EAEAEA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(scheduler == </a:t>
              </a:r>
              <a:r>
                <a:rPr lang="ko" sz="1200">
                  <a:solidFill>
                    <a:schemeClr val="accent4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null</a:t>
              </a:r>
              <a:r>
                <a:rPr lang="ko" sz="1200">
                  <a:solidFill>
                    <a:srgbClr val="EAEAEA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) {</a:t>
              </a:r>
              <a:endParaRPr sz="1200">
                <a:solidFill>
                  <a:srgbClr val="EAEAEA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 sz="1200">
                  <a:solidFill>
                    <a:srgbClr val="EAEAEA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  Thread parent = Thread.currentThread();</a:t>
              </a:r>
              <a:endParaRPr sz="1200">
                <a:solidFill>
                  <a:srgbClr val="EAEAEA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 sz="1200">
                  <a:solidFill>
                    <a:srgbClr val="EAEAEA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  </a:t>
              </a:r>
              <a:r>
                <a:rPr lang="ko" sz="1200">
                  <a:solidFill>
                    <a:schemeClr val="accent4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if</a:t>
              </a:r>
              <a:r>
                <a:rPr lang="ko" sz="1200">
                  <a:solidFill>
                    <a:srgbClr val="EAEAEA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(parent </a:t>
              </a:r>
              <a:r>
                <a:rPr lang="ko" sz="1200">
                  <a:solidFill>
                    <a:schemeClr val="accent4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instanceof</a:t>
              </a:r>
              <a:r>
                <a:rPr lang="ko" sz="1200">
                  <a:solidFill>
                    <a:srgbClr val="EAEAEA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VirtualThread vparent) {</a:t>
              </a:r>
              <a:endParaRPr sz="1200">
                <a:solidFill>
                  <a:srgbClr val="EAEAEA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 sz="1200">
                  <a:solidFill>
                    <a:srgbClr val="EAEAEA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    scheduler = vparent.scheduler;</a:t>
              </a:r>
              <a:endParaRPr sz="1200">
                <a:solidFill>
                  <a:srgbClr val="EAEAEA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 sz="1200">
                  <a:solidFill>
                    <a:srgbClr val="EAEAEA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  } </a:t>
              </a:r>
              <a:r>
                <a:rPr lang="ko" sz="1200">
                  <a:solidFill>
                    <a:schemeClr val="accent4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else</a:t>
              </a:r>
              <a:r>
                <a:rPr lang="ko" sz="1200">
                  <a:solidFill>
                    <a:srgbClr val="EAEAEA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{</a:t>
              </a:r>
              <a:endParaRPr sz="1200">
                <a:solidFill>
                  <a:srgbClr val="EAEAEA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 sz="1200">
                  <a:solidFill>
                    <a:srgbClr val="EAEAEA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    scheduler = DEFAULT_SCHEDULER;</a:t>
              </a:r>
              <a:endParaRPr sz="1200">
                <a:solidFill>
                  <a:srgbClr val="EAEAEA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 sz="1200">
                  <a:solidFill>
                    <a:srgbClr val="EAEAEA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  }</a:t>
              </a:r>
              <a:endParaRPr sz="1200">
                <a:solidFill>
                  <a:srgbClr val="EAEAEA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 sz="1200">
                  <a:solidFill>
                    <a:srgbClr val="EAEAEA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}</a:t>
              </a:r>
              <a:endParaRPr sz="1200">
                <a:solidFill>
                  <a:srgbClr val="EAEAEA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t/>
              </a:r>
              <a:endParaRPr sz="1200">
                <a:solidFill>
                  <a:srgbClr val="EAEAEA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 sz="1200">
                  <a:solidFill>
                    <a:srgbClr val="EAEAEA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</a:t>
              </a:r>
              <a:r>
                <a:rPr lang="ko" sz="1200">
                  <a:solidFill>
                    <a:schemeClr val="accent4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this</a:t>
              </a:r>
              <a:r>
                <a:rPr lang="ko" sz="1200">
                  <a:solidFill>
                    <a:srgbClr val="EAEAEA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.scheduler = scheduler;</a:t>
              </a:r>
              <a:endParaRPr sz="1200">
                <a:solidFill>
                  <a:srgbClr val="EAEAEA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 sz="1200">
                  <a:solidFill>
                    <a:srgbClr val="EAEAEA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</a:t>
              </a:r>
              <a:r>
                <a:rPr lang="ko" sz="1200">
                  <a:solidFill>
                    <a:schemeClr val="accent4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this</a:t>
              </a:r>
              <a:r>
                <a:rPr lang="ko" sz="1200">
                  <a:solidFill>
                    <a:srgbClr val="EAEAEA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.cont = </a:t>
              </a:r>
              <a:r>
                <a:rPr lang="ko" sz="1200">
                  <a:solidFill>
                    <a:schemeClr val="accent4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new</a:t>
              </a:r>
              <a:r>
                <a:rPr lang="ko" sz="1200">
                  <a:solidFill>
                    <a:srgbClr val="EAEAEA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VThreadContinuation(</a:t>
              </a:r>
              <a:r>
                <a:rPr lang="ko" sz="1200">
                  <a:solidFill>
                    <a:schemeClr val="accent4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this</a:t>
              </a:r>
              <a:r>
                <a:rPr lang="ko" sz="1200">
                  <a:solidFill>
                    <a:srgbClr val="EAEAEA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, task);</a:t>
              </a:r>
              <a:endParaRPr sz="1200">
                <a:solidFill>
                  <a:srgbClr val="EAEAEA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 sz="1200">
                  <a:solidFill>
                    <a:srgbClr val="EAEAEA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</a:t>
              </a:r>
              <a:r>
                <a:rPr lang="ko" sz="1200">
                  <a:solidFill>
                    <a:schemeClr val="accent4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this</a:t>
              </a:r>
              <a:r>
                <a:rPr lang="ko" sz="1200">
                  <a:solidFill>
                    <a:srgbClr val="EAEAEA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.runContinuation = </a:t>
              </a:r>
              <a:r>
                <a:rPr lang="ko" sz="1200">
                  <a:solidFill>
                    <a:schemeClr val="accent4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this</a:t>
              </a:r>
              <a:r>
                <a:rPr lang="ko" sz="1200">
                  <a:solidFill>
                    <a:srgbClr val="EAEAEA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::</a:t>
              </a:r>
              <a:r>
                <a:rPr lang="ko" sz="1200">
                  <a:solidFill>
                    <a:srgbClr val="FF0000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runContinuation</a:t>
              </a:r>
              <a:r>
                <a:rPr lang="ko" sz="1200">
                  <a:solidFill>
                    <a:srgbClr val="EAEAEA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;</a:t>
              </a:r>
              <a:endParaRPr sz="1200">
                <a:solidFill>
                  <a:srgbClr val="EAEAEA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 sz="1200">
                  <a:solidFill>
                    <a:srgbClr val="EAEAEA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}</a:t>
              </a:r>
              <a:endParaRPr sz="1200">
                <a:solidFill>
                  <a:srgbClr val="EAEAEA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</p:txBody>
        </p:sp>
        <p:grpSp>
          <p:nvGrpSpPr>
            <p:cNvPr id="1704" name="Google Shape;1704;p131"/>
            <p:cNvGrpSpPr/>
            <p:nvPr/>
          </p:nvGrpSpPr>
          <p:grpSpPr>
            <a:xfrm>
              <a:off x="502264" y="1031920"/>
              <a:ext cx="353870" cy="90097"/>
              <a:chOff x="851402" y="1731944"/>
              <a:chExt cx="368461" cy="87000"/>
            </a:xfrm>
          </p:grpSpPr>
          <p:sp>
            <p:nvSpPr>
              <p:cNvPr id="1705" name="Google Shape;1705;p131"/>
              <p:cNvSpPr/>
              <p:nvPr/>
            </p:nvSpPr>
            <p:spPr>
              <a:xfrm>
                <a:off x="851402" y="1731944"/>
                <a:ext cx="88800" cy="87000"/>
              </a:xfrm>
              <a:prstGeom prst="ellipse">
                <a:avLst/>
              </a:prstGeom>
              <a:solidFill>
                <a:srgbClr val="FE5F5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6" name="Google Shape;1706;p131"/>
              <p:cNvSpPr/>
              <p:nvPr/>
            </p:nvSpPr>
            <p:spPr>
              <a:xfrm>
                <a:off x="991232" y="1731944"/>
                <a:ext cx="88800" cy="87000"/>
              </a:xfrm>
              <a:prstGeom prst="ellipse">
                <a:avLst/>
              </a:prstGeom>
              <a:solidFill>
                <a:srgbClr val="FEBB2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7" name="Google Shape;1707;p131"/>
              <p:cNvSpPr/>
              <p:nvPr/>
            </p:nvSpPr>
            <p:spPr>
              <a:xfrm>
                <a:off x="1131062" y="1731944"/>
                <a:ext cx="88800" cy="87000"/>
              </a:xfrm>
              <a:prstGeom prst="ellipse">
                <a:avLst/>
              </a:prstGeom>
              <a:solidFill>
                <a:srgbClr val="29C74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708" name="Google Shape;1708;p131"/>
            <p:cNvSpPr/>
            <p:nvPr/>
          </p:nvSpPr>
          <p:spPr>
            <a:xfrm>
              <a:off x="935725" y="978147"/>
              <a:ext cx="3848100" cy="28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 sz="1200">
                  <a:solidFill>
                    <a:srgbClr val="EAEAEA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VirtualThread</a:t>
              </a:r>
              <a:r>
                <a:rPr lang="ko" sz="1200">
                  <a:solidFill>
                    <a:srgbClr val="EAEAEA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.java</a:t>
              </a:r>
              <a:endParaRPr sz="1200">
                <a:solidFill>
                  <a:srgbClr val="EAEAEA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</p:txBody>
        </p:sp>
      </p:grp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712" name="Shape 1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3" name="Google Shape;1713;p132"/>
          <p:cNvSpPr txBox="1"/>
          <p:nvPr/>
        </p:nvSpPr>
        <p:spPr>
          <a:xfrm>
            <a:off x="311700" y="193875"/>
            <a:ext cx="7877400" cy="7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  <a:t>Virtual Thread 생성자</a:t>
            </a:r>
            <a:endParaRPr b="1" sz="3000">
              <a:solidFill>
                <a:srgbClr val="EAEAEA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714" name="Google Shape;1714;p132"/>
          <p:cNvSpPr/>
          <p:nvPr/>
        </p:nvSpPr>
        <p:spPr>
          <a:xfrm>
            <a:off x="249250" y="844693"/>
            <a:ext cx="8645400" cy="3853200"/>
          </a:xfrm>
          <a:prstGeom prst="roundRect">
            <a:avLst>
              <a:gd fmla="val 5931" name="adj"/>
            </a:avLst>
          </a:prstGeom>
          <a:solidFill>
            <a:srgbClr val="2B2B2B"/>
          </a:solidFill>
          <a:ln cap="flat" cmpd="sng" w="9525">
            <a:solidFill>
              <a:srgbClr val="2B2B2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15" name="Google Shape;1715;p132"/>
          <p:cNvGrpSpPr/>
          <p:nvPr/>
        </p:nvGrpSpPr>
        <p:grpSpPr>
          <a:xfrm>
            <a:off x="355264" y="928275"/>
            <a:ext cx="8419609" cy="3686049"/>
            <a:chOff x="355264" y="928275"/>
            <a:chExt cx="8419609" cy="3686049"/>
          </a:xfrm>
        </p:grpSpPr>
        <p:pic>
          <p:nvPicPr>
            <p:cNvPr descr=" " id="1716" name="Google Shape;1716;p13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55264" y="928275"/>
              <a:ext cx="8419609" cy="36860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17" name="Google Shape;1717;p132"/>
            <p:cNvSpPr/>
            <p:nvPr/>
          </p:nvSpPr>
          <p:spPr>
            <a:xfrm>
              <a:off x="502275" y="1371501"/>
              <a:ext cx="7686900" cy="316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 sz="12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VirtualThread(Executor scheduler, String name, int characteristics, Runnable task) {</a:t>
              </a:r>
              <a:endParaRPr sz="12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 sz="12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super(name, characteristics, false);</a:t>
              </a:r>
              <a:endParaRPr sz="12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 sz="12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Objects.requireNonNull(task);</a:t>
              </a:r>
              <a:endParaRPr sz="12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t/>
              </a:r>
              <a:endParaRPr sz="12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 sz="12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if (scheduler == null) {</a:t>
              </a:r>
              <a:endParaRPr sz="12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 sz="12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  Thread parent = Thread.currentThread();</a:t>
              </a:r>
              <a:endParaRPr sz="12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 sz="12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  if (parent instanceof VirtualThread vparent) {</a:t>
              </a:r>
              <a:endParaRPr sz="12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 sz="12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    scheduler = vparent.scheduler;</a:t>
              </a:r>
              <a:endParaRPr sz="12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 sz="12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  } else {</a:t>
              </a:r>
              <a:endParaRPr sz="12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 sz="12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    scheduler = DEFAULT_SCHEDULER;</a:t>
              </a:r>
              <a:endParaRPr sz="12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 sz="12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  }</a:t>
              </a:r>
              <a:endParaRPr sz="12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 sz="12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}</a:t>
              </a:r>
              <a:endParaRPr sz="12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t/>
              </a:r>
              <a:endParaRPr sz="1200">
                <a:solidFill>
                  <a:srgbClr val="EAEAEA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 sz="1200">
                  <a:solidFill>
                    <a:srgbClr val="EAEAEA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</a:t>
              </a:r>
              <a:r>
                <a:rPr lang="ko" sz="1200">
                  <a:solidFill>
                    <a:schemeClr val="accent4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this</a:t>
              </a:r>
              <a:r>
                <a:rPr lang="ko" sz="1200">
                  <a:solidFill>
                    <a:srgbClr val="EAEAEA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.scheduler = scheduler;</a:t>
              </a:r>
              <a:endParaRPr sz="1200">
                <a:solidFill>
                  <a:srgbClr val="EAEAEA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 sz="1200">
                  <a:solidFill>
                    <a:srgbClr val="EAEAEA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</a:t>
              </a:r>
              <a:r>
                <a:rPr lang="ko" sz="1200">
                  <a:solidFill>
                    <a:schemeClr val="accent4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this</a:t>
              </a:r>
              <a:r>
                <a:rPr lang="ko" sz="1200">
                  <a:solidFill>
                    <a:srgbClr val="EAEAEA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.cont = </a:t>
              </a:r>
              <a:r>
                <a:rPr lang="ko" sz="1200">
                  <a:solidFill>
                    <a:schemeClr val="accent4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new</a:t>
              </a:r>
              <a:r>
                <a:rPr lang="ko" sz="1200">
                  <a:solidFill>
                    <a:srgbClr val="EAEAEA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VThreadContinuation(</a:t>
              </a:r>
              <a:r>
                <a:rPr lang="ko" sz="1200">
                  <a:solidFill>
                    <a:schemeClr val="accent4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this</a:t>
              </a:r>
              <a:r>
                <a:rPr lang="ko" sz="1200">
                  <a:solidFill>
                    <a:srgbClr val="EAEAEA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, task);</a:t>
              </a:r>
              <a:endParaRPr sz="1200">
                <a:solidFill>
                  <a:srgbClr val="EAEAEA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 sz="1200">
                  <a:solidFill>
                    <a:srgbClr val="EAEAEA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</a:t>
              </a:r>
              <a:r>
                <a:rPr lang="ko" sz="1200">
                  <a:solidFill>
                    <a:schemeClr val="accent4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this</a:t>
              </a:r>
              <a:r>
                <a:rPr lang="ko" sz="1200">
                  <a:solidFill>
                    <a:srgbClr val="EAEAEA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.runContinuation = </a:t>
              </a:r>
              <a:r>
                <a:rPr lang="ko" sz="1200">
                  <a:solidFill>
                    <a:schemeClr val="accent4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this</a:t>
              </a:r>
              <a:r>
                <a:rPr lang="ko" sz="1200">
                  <a:solidFill>
                    <a:srgbClr val="EAEAEA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::</a:t>
              </a:r>
              <a:r>
                <a:rPr lang="ko" sz="1200">
                  <a:solidFill>
                    <a:srgbClr val="FF0000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runContinuation</a:t>
              </a:r>
              <a:r>
                <a:rPr lang="ko" sz="1200">
                  <a:solidFill>
                    <a:srgbClr val="EAEAEA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;</a:t>
              </a:r>
              <a:endParaRPr sz="1200">
                <a:solidFill>
                  <a:srgbClr val="EAEAEA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 sz="1200">
                  <a:solidFill>
                    <a:srgbClr val="EAEAEA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}</a:t>
              </a:r>
              <a:endParaRPr sz="1200">
                <a:solidFill>
                  <a:srgbClr val="EAEAEA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</p:txBody>
        </p:sp>
        <p:grpSp>
          <p:nvGrpSpPr>
            <p:cNvPr id="1718" name="Google Shape;1718;p132"/>
            <p:cNvGrpSpPr/>
            <p:nvPr/>
          </p:nvGrpSpPr>
          <p:grpSpPr>
            <a:xfrm>
              <a:off x="502264" y="1031920"/>
              <a:ext cx="353870" cy="90097"/>
              <a:chOff x="851402" y="1731944"/>
              <a:chExt cx="368461" cy="87000"/>
            </a:xfrm>
          </p:grpSpPr>
          <p:sp>
            <p:nvSpPr>
              <p:cNvPr id="1719" name="Google Shape;1719;p132"/>
              <p:cNvSpPr/>
              <p:nvPr/>
            </p:nvSpPr>
            <p:spPr>
              <a:xfrm>
                <a:off x="851402" y="1731944"/>
                <a:ext cx="88800" cy="87000"/>
              </a:xfrm>
              <a:prstGeom prst="ellipse">
                <a:avLst/>
              </a:prstGeom>
              <a:solidFill>
                <a:srgbClr val="FE5F5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0" name="Google Shape;1720;p132"/>
              <p:cNvSpPr/>
              <p:nvPr/>
            </p:nvSpPr>
            <p:spPr>
              <a:xfrm>
                <a:off x="991232" y="1731944"/>
                <a:ext cx="88800" cy="87000"/>
              </a:xfrm>
              <a:prstGeom prst="ellipse">
                <a:avLst/>
              </a:prstGeom>
              <a:solidFill>
                <a:srgbClr val="FEBB2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1" name="Google Shape;1721;p132"/>
              <p:cNvSpPr/>
              <p:nvPr/>
            </p:nvSpPr>
            <p:spPr>
              <a:xfrm>
                <a:off x="1131062" y="1731944"/>
                <a:ext cx="88800" cy="87000"/>
              </a:xfrm>
              <a:prstGeom prst="ellipse">
                <a:avLst/>
              </a:prstGeom>
              <a:solidFill>
                <a:srgbClr val="29C74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722" name="Google Shape;1722;p132"/>
            <p:cNvSpPr/>
            <p:nvPr/>
          </p:nvSpPr>
          <p:spPr>
            <a:xfrm>
              <a:off x="935725" y="978147"/>
              <a:ext cx="3848100" cy="28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 sz="1200">
                  <a:solidFill>
                    <a:srgbClr val="EAEAEA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VirtualThread.java</a:t>
              </a:r>
              <a:endParaRPr sz="1200">
                <a:solidFill>
                  <a:srgbClr val="EAEAEA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</p:txBody>
        </p:sp>
      </p:grpSp>
      <p:sp>
        <p:nvSpPr>
          <p:cNvPr id="1723" name="Google Shape;1723;p132"/>
          <p:cNvSpPr/>
          <p:nvPr/>
        </p:nvSpPr>
        <p:spPr>
          <a:xfrm>
            <a:off x="460675" y="3660600"/>
            <a:ext cx="4688700" cy="902100"/>
          </a:xfrm>
          <a:prstGeom prst="rect">
            <a:avLst/>
          </a:prstGeom>
          <a:noFill/>
          <a:ln cap="flat" cmpd="sng" w="19050">
            <a:solidFill>
              <a:srgbClr val="EAEAE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24" name="Google Shape;1724;p132"/>
          <p:cNvGrpSpPr/>
          <p:nvPr/>
        </p:nvGrpSpPr>
        <p:grpSpPr>
          <a:xfrm>
            <a:off x="4658125" y="2343475"/>
            <a:ext cx="3837600" cy="843950"/>
            <a:chOff x="4658125" y="2343475"/>
            <a:chExt cx="3837600" cy="843950"/>
          </a:xfrm>
        </p:grpSpPr>
        <p:pic>
          <p:nvPicPr>
            <p:cNvPr descr=" " id="1725" name="Google Shape;1725;p13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658125" y="2343475"/>
              <a:ext cx="3728650" cy="843950"/>
            </a:xfrm>
            <a:prstGeom prst="rect">
              <a:avLst/>
            </a:prstGeom>
            <a:noFill/>
            <a:ln cap="flat" cmpd="sng" w="28575">
              <a:solidFill>
                <a:srgbClr val="EAEAEA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1726" name="Google Shape;1726;p132"/>
            <p:cNvSpPr/>
            <p:nvPr/>
          </p:nvSpPr>
          <p:spPr>
            <a:xfrm>
              <a:off x="4728925" y="2634275"/>
              <a:ext cx="3766800" cy="500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 sz="1200">
                  <a:solidFill>
                    <a:srgbClr val="FEC260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private final </a:t>
              </a:r>
              <a:r>
                <a:rPr lang="ko" sz="1200">
                  <a:solidFill>
                    <a:srgbClr val="59943F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Executor</a:t>
              </a:r>
              <a:r>
                <a:rPr lang="ko" sz="1200">
                  <a:solidFill>
                    <a:srgbClr val="FEC260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</a:t>
              </a:r>
              <a:r>
                <a:rPr lang="ko" sz="1200">
                  <a:solidFill>
                    <a:srgbClr val="EAEAEA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scheduler;</a:t>
              </a:r>
              <a:endParaRPr sz="1200">
                <a:solidFill>
                  <a:srgbClr val="EAEAEA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 sz="1200">
                  <a:solidFill>
                    <a:srgbClr val="FEC260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private final </a:t>
              </a:r>
              <a:r>
                <a:rPr lang="ko" sz="1200">
                  <a:solidFill>
                    <a:srgbClr val="59943F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Continuation</a:t>
              </a:r>
              <a:r>
                <a:rPr lang="ko" sz="1200">
                  <a:solidFill>
                    <a:srgbClr val="FEC260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</a:t>
              </a:r>
              <a:r>
                <a:rPr lang="ko" sz="1200">
                  <a:solidFill>
                    <a:srgbClr val="EAEAEA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cont;</a:t>
              </a:r>
              <a:endParaRPr sz="1200">
                <a:solidFill>
                  <a:srgbClr val="EAEAEA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 sz="1200">
                  <a:solidFill>
                    <a:srgbClr val="FEC260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private final </a:t>
              </a:r>
              <a:r>
                <a:rPr lang="ko" sz="1200">
                  <a:solidFill>
                    <a:srgbClr val="59943F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Runnable</a:t>
              </a:r>
              <a:r>
                <a:rPr lang="ko" sz="1200">
                  <a:solidFill>
                    <a:srgbClr val="FEC260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</a:t>
              </a:r>
              <a:r>
                <a:rPr lang="ko" sz="1200">
                  <a:solidFill>
                    <a:srgbClr val="EAEAEA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runContinuation;</a:t>
              </a:r>
              <a:endParaRPr sz="1200">
                <a:solidFill>
                  <a:srgbClr val="EAEAEA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</p:txBody>
        </p:sp>
        <p:grpSp>
          <p:nvGrpSpPr>
            <p:cNvPr id="1727" name="Google Shape;1727;p132"/>
            <p:cNvGrpSpPr/>
            <p:nvPr/>
          </p:nvGrpSpPr>
          <p:grpSpPr>
            <a:xfrm>
              <a:off x="4728919" y="2447110"/>
              <a:ext cx="353870" cy="90097"/>
              <a:chOff x="4748637" y="797089"/>
              <a:chExt cx="368461" cy="87000"/>
            </a:xfrm>
          </p:grpSpPr>
          <p:sp>
            <p:nvSpPr>
              <p:cNvPr id="1728" name="Google Shape;1728;p132"/>
              <p:cNvSpPr/>
              <p:nvPr/>
            </p:nvSpPr>
            <p:spPr>
              <a:xfrm>
                <a:off x="4748637" y="797089"/>
                <a:ext cx="88800" cy="87000"/>
              </a:xfrm>
              <a:prstGeom prst="ellipse">
                <a:avLst/>
              </a:prstGeom>
              <a:solidFill>
                <a:srgbClr val="FE5F5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9" name="Google Shape;1729;p132"/>
              <p:cNvSpPr/>
              <p:nvPr/>
            </p:nvSpPr>
            <p:spPr>
              <a:xfrm>
                <a:off x="4888468" y="797089"/>
                <a:ext cx="88800" cy="87000"/>
              </a:xfrm>
              <a:prstGeom prst="ellipse">
                <a:avLst/>
              </a:prstGeom>
              <a:solidFill>
                <a:srgbClr val="FEBB2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0" name="Google Shape;1730;p132"/>
              <p:cNvSpPr/>
              <p:nvPr/>
            </p:nvSpPr>
            <p:spPr>
              <a:xfrm>
                <a:off x="5028298" y="797089"/>
                <a:ext cx="88800" cy="87000"/>
              </a:xfrm>
              <a:prstGeom prst="ellipse">
                <a:avLst/>
              </a:prstGeom>
              <a:solidFill>
                <a:srgbClr val="29C74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734" name="Shape 1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5" name="Google Shape;1735;p133"/>
          <p:cNvSpPr txBox="1"/>
          <p:nvPr/>
        </p:nvSpPr>
        <p:spPr>
          <a:xfrm>
            <a:off x="311700" y="193875"/>
            <a:ext cx="7877400" cy="7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  <a:t>Virtual Thread 생성자</a:t>
            </a:r>
            <a:endParaRPr b="1" sz="3000">
              <a:solidFill>
                <a:srgbClr val="EAEAEA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736" name="Google Shape;1736;p133"/>
          <p:cNvSpPr/>
          <p:nvPr/>
        </p:nvSpPr>
        <p:spPr>
          <a:xfrm>
            <a:off x="249250" y="844693"/>
            <a:ext cx="8645400" cy="3853200"/>
          </a:xfrm>
          <a:prstGeom prst="roundRect">
            <a:avLst>
              <a:gd fmla="val 5931" name="adj"/>
            </a:avLst>
          </a:prstGeom>
          <a:solidFill>
            <a:srgbClr val="2B2B2B"/>
          </a:solidFill>
          <a:ln cap="flat" cmpd="sng" w="9525">
            <a:solidFill>
              <a:srgbClr val="2B2B2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37" name="Google Shape;1737;p133"/>
          <p:cNvGrpSpPr/>
          <p:nvPr/>
        </p:nvGrpSpPr>
        <p:grpSpPr>
          <a:xfrm>
            <a:off x="355264" y="928275"/>
            <a:ext cx="8419609" cy="3686049"/>
            <a:chOff x="355264" y="928275"/>
            <a:chExt cx="8419609" cy="3686049"/>
          </a:xfrm>
        </p:grpSpPr>
        <p:pic>
          <p:nvPicPr>
            <p:cNvPr descr=" " id="1738" name="Google Shape;1738;p13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55264" y="928275"/>
              <a:ext cx="8419609" cy="36860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39" name="Google Shape;1739;p133"/>
            <p:cNvSpPr/>
            <p:nvPr/>
          </p:nvSpPr>
          <p:spPr>
            <a:xfrm>
              <a:off x="502275" y="1371501"/>
              <a:ext cx="7686900" cy="316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 sz="12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VirtualThread(Executor scheduler, String name, int characteristics, Runnable task) {</a:t>
              </a:r>
              <a:endParaRPr sz="12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 sz="12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super(name, characteristics, false);</a:t>
              </a:r>
              <a:endParaRPr sz="12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 sz="12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Objects.requireNonNull(task);</a:t>
              </a:r>
              <a:endParaRPr sz="12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t/>
              </a:r>
              <a:endParaRPr sz="12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 sz="12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if (scheduler == null) {</a:t>
              </a:r>
              <a:endParaRPr sz="12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 sz="12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  Thread parent = Thread.currentThread();</a:t>
              </a:r>
              <a:endParaRPr sz="12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 sz="12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  if (parent instanceof VirtualThread vparent) {</a:t>
              </a:r>
              <a:endParaRPr sz="12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 sz="12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    scheduler = vparent.scheduler;</a:t>
              </a:r>
              <a:endParaRPr sz="12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 sz="12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  } else {</a:t>
              </a:r>
              <a:endParaRPr sz="12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 sz="12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    scheduler = DEFAULT_SCHEDULER;</a:t>
              </a:r>
              <a:endParaRPr sz="12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 sz="12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  }</a:t>
              </a:r>
              <a:endParaRPr sz="12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 sz="12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}</a:t>
              </a:r>
              <a:endParaRPr sz="12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t/>
              </a:r>
              <a:endParaRPr sz="1200">
                <a:solidFill>
                  <a:srgbClr val="EAEAEA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 sz="1200">
                  <a:solidFill>
                    <a:srgbClr val="EAEAEA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</a:t>
              </a:r>
              <a:r>
                <a:rPr lang="ko" sz="1200">
                  <a:solidFill>
                    <a:schemeClr val="accent4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this</a:t>
              </a:r>
              <a:r>
                <a:rPr lang="ko" sz="1200">
                  <a:solidFill>
                    <a:srgbClr val="EAEAEA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.scheduler = scheduler;</a:t>
              </a:r>
              <a:endParaRPr sz="1200">
                <a:solidFill>
                  <a:srgbClr val="EAEAEA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 sz="12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this.cont = new VThreadContinuation(this, task);</a:t>
              </a:r>
              <a:endParaRPr sz="12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 sz="12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this.runContinuation = this::runContinuation;</a:t>
              </a:r>
              <a:endParaRPr sz="12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 sz="1200">
                  <a:solidFill>
                    <a:srgbClr val="EAEAEA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}</a:t>
              </a:r>
              <a:endParaRPr sz="1200">
                <a:solidFill>
                  <a:srgbClr val="EAEAEA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</p:txBody>
        </p:sp>
        <p:grpSp>
          <p:nvGrpSpPr>
            <p:cNvPr id="1740" name="Google Shape;1740;p133"/>
            <p:cNvGrpSpPr/>
            <p:nvPr/>
          </p:nvGrpSpPr>
          <p:grpSpPr>
            <a:xfrm>
              <a:off x="502264" y="1031920"/>
              <a:ext cx="353870" cy="90097"/>
              <a:chOff x="851402" y="1731944"/>
              <a:chExt cx="368461" cy="87000"/>
            </a:xfrm>
          </p:grpSpPr>
          <p:sp>
            <p:nvSpPr>
              <p:cNvPr id="1741" name="Google Shape;1741;p133"/>
              <p:cNvSpPr/>
              <p:nvPr/>
            </p:nvSpPr>
            <p:spPr>
              <a:xfrm>
                <a:off x="851402" y="1731944"/>
                <a:ext cx="88800" cy="87000"/>
              </a:xfrm>
              <a:prstGeom prst="ellipse">
                <a:avLst/>
              </a:prstGeom>
              <a:solidFill>
                <a:srgbClr val="FE5F5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2" name="Google Shape;1742;p133"/>
              <p:cNvSpPr/>
              <p:nvPr/>
            </p:nvSpPr>
            <p:spPr>
              <a:xfrm>
                <a:off x="991232" y="1731944"/>
                <a:ext cx="88800" cy="87000"/>
              </a:xfrm>
              <a:prstGeom prst="ellipse">
                <a:avLst/>
              </a:prstGeom>
              <a:solidFill>
                <a:srgbClr val="FEBB2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3" name="Google Shape;1743;p133"/>
              <p:cNvSpPr/>
              <p:nvPr/>
            </p:nvSpPr>
            <p:spPr>
              <a:xfrm>
                <a:off x="1131062" y="1731944"/>
                <a:ext cx="88800" cy="87000"/>
              </a:xfrm>
              <a:prstGeom prst="ellipse">
                <a:avLst/>
              </a:prstGeom>
              <a:solidFill>
                <a:srgbClr val="29C74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744" name="Google Shape;1744;p133"/>
            <p:cNvSpPr/>
            <p:nvPr/>
          </p:nvSpPr>
          <p:spPr>
            <a:xfrm>
              <a:off x="935725" y="978147"/>
              <a:ext cx="3848100" cy="28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 sz="1200">
                  <a:solidFill>
                    <a:srgbClr val="EAEAEA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VirtualThread.java</a:t>
              </a:r>
              <a:endParaRPr sz="1200">
                <a:solidFill>
                  <a:srgbClr val="EAEAEA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</p:txBody>
        </p:sp>
      </p:grpSp>
      <p:grpSp>
        <p:nvGrpSpPr>
          <p:cNvPr id="1745" name="Google Shape;1745;p133"/>
          <p:cNvGrpSpPr/>
          <p:nvPr/>
        </p:nvGrpSpPr>
        <p:grpSpPr>
          <a:xfrm>
            <a:off x="4658125" y="2343475"/>
            <a:ext cx="3772500" cy="843950"/>
            <a:chOff x="4658125" y="2343475"/>
            <a:chExt cx="3772500" cy="843950"/>
          </a:xfrm>
        </p:grpSpPr>
        <p:pic>
          <p:nvPicPr>
            <p:cNvPr descr=" " id="1746" name="Google Shape;1746;p13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658125" y="2343475"/>
              <a:ext cx="3728650" cy="843950"/>
            </a:xfrm>
            <a:prstGeom prst="rect">
              <a:avLst/>
            </a:prstGeom>
            <a:noFill/>
            <a:ln cap="flat" cmpd="sng" w="28575">
              <a:solidFill>
                <a:srgbClr val="EAEAEA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1747" name="Google Shape;1747;p133"/>
            <p:cNvSpPr/>
            <p:nvPr/>
          </p:nvSpPr>
          <p:spPr>
            <a:xfrm>
              <a:off x="4728925" y="2634275"/>
              <a:ext cx="3701700" cy="500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 sz="1200">
                  <a:solidFill>
                    <a:srgbClr val="FEC260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private final </a:t>
              </a:r>
              <a:r>
                <a:rPr lang="ko" sz="1200">
                  <a:solidFill>
                    <a:srgbClr val="59943F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Executor</a:t>
              </a:r>
              <a:r>
                <a:rPr lang="ko" sz="1200">
                  <a:solidFill>
                    <a:srgbClr val="FEC260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</a:t>
              </a:r>
              <a:r>
                <a:rPr lang="ko" sz="1200">
                  <a:solidFill>
                    <a:srgbClr val="EAEAEA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scheduler;</a:t>
              </a:r>
              <a:endParaRPr sz="1200">
                <a:solidFill>
                  <a:srgbClr val="EAEAEA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 sz="12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private final Continuation cont;</a:t>
              </a:r>
              <a:endParaRPr sz="12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 sz="12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private final Runnable runContinuation;</a:t>
              </a:r>
              <a:endParaRPr sz="12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</p:txBody>
        </p:sp>
        <p:grpSp>
          <p:nvGrpSpPr>
            <p:cNvPr id="1748" name="Google Shape;1748;p133"/>
            <p:cNvGrpSpPr/>
            <p:nvPr/>
          </p:nvGrpSpPr>
          <p:grpSpPr>
            <a:xfrm>
              <a:off x="4728919" y="2447110"/>
              <a:ext cx="353870" cy="90097"/>
              <a:chOff x="4748637" y="797089"/>
              <a:chExt cx="368461" cy="87000"/>
            </a:xfrm>
          </p:grpSpPr>
          <p:sp>
            <p:nvSpPr>
              <p:cNvPr id="1749" name="Google Shape;1749;p133"/>
              <p:cNvSpPr/>
              <p:nvPr/>
            </p:nvSpPr>
            <p:spPr>
              <a:xfrm>
                <a:off x="4748637" y="797089"/>
                <a:ext cx="88800" cy="87000"/>
              </a:xfrm>
              <a:prstGeom prst="ellipse">
                <a:avLst/>
              </a:prstGeom>
              <a:solidFill>
                <a:srgbClr val="FE5F5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0" name="Google Shape;1750;p133"/>
              <p:cNvSpPr/>
              <p:nvPr/>
            </p:nvSpPr>
            <p:spPr>
              <a:xfrm>
                <a:off x="4888468" y="797089"/>
                <a:ext cx="88800" cy="87000"/>
              </a:xfrm>
              <a:prstGeom prst="ellipse">
                <a:avLst/>
              </a:prstGeom>
              <a:solidFill>
                <a:srgbClr val="FEBB2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1" name="Google Shape;1751;p133"/>
              <p:cNvSpPr/>
              <p:nvPr/>
            </p:nvSpPr>
            <p:spPr>
              <a:xfrm>
                <a:off x="5028298" y="797089"/>
                <a:ext cx="88800" cy="87000"/>
              </a:xfrm>
              <a:prstGeom prst="ellipse">
                <a:avLst/>
              </a:prstGeom>
              <a:solidFill>
                <a:srgbClr val="29C74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752" name="Google Shape;1752;p133"/>
          <p:cNvSpPr/>
          <p:nvPr/>
        </p:nvSpPr>
        <p:spPr>
          <a:xfrm>
            <a:off x="4675861" y="2614250"/>
            <a:ext cx="3086700" cy="220500"/>
          </a:xfrm>
          <a:prstGeom prst="rect">
            <a:avLst/>
          </a:prstGeom>
          <a:noFill/>
          <a:ln cap="flat" cmpd="sng" w="19050">
            <a:solidFill>
              <a:srgbClr val="FE5F5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3" name="Google Shape;1753;p133"/>
          <p:cNvSpPr/>
          <p:nvPr/>
        </p:nvSpPr>
        <p:spPr>
          <a:xfrm>
            <a:off x="578925" y="3724925"/>
            <a:ext cx="2766300" cy="220500"/>
          </a:xfrm>
          <a:prstGeom prst="rect">
            <a:avLst/>
          </a:prstGeom>
          <a:noFill/>
          <a:ln cap="flat" cmpd="sng" w="19050">
            <a:solidFill>
              <a:srgbClr val="FE5F5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4" name="Google Shape;1754;p133"/>
          <p:cNvSpPr/>
          <p:nvPr/>
        </p:nvSpPr>
        <p:spPr>
          <a:xfrm>
            <a:off x="460675" y="3660600"/>
            <a:ext cx="4688700" cy="902100"/>
          </a:xfrm>
          <a:prstGeom prst="rect">
            <a:avLst/>
          </a:prstGeom>
          <a:noFill/>
          <a:ln cap="flat" cmpd="sng" w="19050">
            <a:solidFill>
              <a:srgbClr val="EAEAE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5"/>
          <p:cNvSpPr txBox="1"/>
          <p:nvPr/>
        </p:nvSpPr>
        <p:spPr>
          <a:xfrm>
            <a:off x="311700" y="193875"/>
            <a:ext cx="7877400" cy="7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  <a:t>목차</a:t>
            </a:r>
            <a:endParaRPr b="1" sz="3000">
              <a:solidFill>
                <a:srgbClr val="EAEAEA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00" name="Google Shape;200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201" name="Google Shape;201;p35"/>
          <p:cNvSpPr txBox="1"/>
          <p:nvPr>
            <p:ph idx="1" type="body"/>
          </p:nvPr>
        </p:nvSpPr>
        <p:spPr>
          <a:xfrm>
            <a:off x="311700" y="948418"/>
            <a:ext cx="7662300" cy="3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AEAEA"/>
              </a:buClr>
              <a:buSzPts val="2000"/>
              <a:buFont typeface="Comfortaa"/>
              <a:buAutoNum type="arabicPeriod"/>
            </a:pPr>
            <a:r>
              <a:rPr lang="ko" sz="20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  <a:t>Virtual Thread Overview </a:t>
            </a:r>
            <a:endParaRPr sz="2000">
              <a:solidFill>
                <a:srgbClr val="EAEAEA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AEAEA"/>
              </a:buClr>
              <a:buSzPts val="2000"/>
              <a:buFont typeface="Comfortaa"/>
              <a:buAutoNum type="arabicPeriod"/>
            </a:pPr>
            <a:r>
              <a:rPr lang="ko" sz="20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  <a:t>Virtual Thread Scheduling &amp; Context Switching</a:t>
            </a:r>
            <a:endParaRPr sz="2000">
              <a:solidFill>
                <a:srgbClr val="EAEAEA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AEAEA"/>
              </a:buClr>
              <a:buSzPts val="2000"/>
              <a:buFont typeface="Comfortaa"/>
              <a:buAutoNum type="arabicPeriod"/>
            </a:pPr>
            <a:r>
              <a:rPr lang="ko" sz="20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  <a:t>Continuation &amp; Virtual Thread</a:t>
            </a:r>
            <a:endParaRPr sz="2000">
              <a:solidFill>
                <a:srgbClr val="EAEAEA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AEAEA"/>
              </a:buClr>
              <a:buSzPts val="2000"/>
              <a:buFont typeface="Comfortaa"/>
              <a:buAutoNum type="arabicPeriod"/>
            </a:pPr>
            <a:r>
              <a:rPr lang="ko" sz="20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  <a:t>Socket I/O </a:t>
            </a:r>
            <a:endParaRPr sz="2000">
              <a:solidFill>
                <a:srgbClr val="EAEAEA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AEAEA"/>
              </a:buClr>
              <a:buSzPts val="2000"/>
              <a:buFont typeface="Comfortaa"/>
              <a:buAutoNum type="arabicPeriod"/>
            </a:pPr>
            <a:r>
              <a:rPr lang="ko" sz="20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  <a:t>마무리</a:t>
            </a:r>
            <a:endParaRPr sz="2000">
              <a:solidFill>
                <a:srgbClr val="EAEAEA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AEAEA"/>
              </a:buClr>
              <a:buSzPts val="2000"/>
              <a:buFont typeface="Comfortaa"/>
              <a:buAutoNum type="arabicPeriod"/>
            </a:pPr>
            <a:r>
              <a:rPr lang="ko" sz="20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  <a:t>Q&amp;A</a:t>
            </a:r>
            <a:endParaRPr sz="2000">
              <a:solidFill>
                <a:srgbClr val="EAEAEA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758" name="Shape 1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9" name="Google Shape;1759;p134"/>
          <p:cNvSpPr txBox="1"/>
          <p:nvPr/>
        </p:nvSpPr>
        <p:spPr>
          <a:xfrm>
            <a:off x="311700" y="193875"/>
            <a:ext cx="7877400" cy="7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  <a:t>Virtual Thread 생성자</a:t>
            </a:r>
            <a:endParaRPr b="1" sz="3000">
              <a:solidFill>
                <a:srgbClr val="EAEAEA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760" name="Google Shape;1760;p134"/>
          <p:cNvSpPr/>
          <p:nvPr/>
        </p:nvSpPr>
        <p:spPr>
          <a:xfrm>
            <a:off x="249250" y="844693"/>
            <a:ext cx="8645400" cy="3853200"/>
          </a:xfrm>
          <a:prstGeom prst="roundRect">
            <a:avLst>
              <a:gd fmla="val 5931" name="adj"/>
            </a:avLst>
          </a:prstGeom>
          <a:solidFill>
            <a:srgbClr val="2B2B2B"/>
          </a:solidFill>
          <a:ln cap="flat" cmpd="sng" w="9525">
            <a:solidFill>
              <a:srgbClr val="2B2B2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61" name="Google Shape;1761;p134"/>
          <p:cNvGrpSpPr/>
          <p:nvPr/>
        </p:nvGrpSpPr>
        <p:grpSpPr>
          <a:xfrm>
            <a:off x="355264" y="928275"/>
            <a:ext cx="8419609" cy="3686049"/>
            <a:chOff x="355264" y="928275"/>
            <a:chExt cx="8419609" cy="3686049"/>
          </a:xfrm>
        </p:grpSpPr>
        <p:pic>
          <p:nvPicPr>
            <p:cNvPr descr=" " id="1762" name="Google Shape;1762;p13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55264" y="928275"/>
              <a:ext cx="8419609" cy="36860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63" name="Google Shape;1763;p134"/>
            <p:cNvSpPr/>
            <p:nvPr/>
          </p:nvSpPr>
          <p:spPr>
            <a:xfrm>
              <a:off x="502275" y="1371501"/>
              <a:ext cx="7686900" cy="316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 sz="12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VirtualThread(Executor scheduler, String name, int characteristics, Runnable task) {</a:t>
              </a:r>
              <a:endParaRPr sz="12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 sz="12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super(name, characteristics, false);</a:t>
              </a:r>
              <a:endParaRPr sz="12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 sz="12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Objects.requireNonNull(task);</a:t>
              </a:r>
              <a:endParaRPr sz="12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t/>
              </a:r>
              <a:endParaRPr sz="12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 sz="12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if (scheduler == null) {</a:t>
              </a:r>
              <a:endParaRPr sz="12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 sz="12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  Thread parent = Thread.currentThread();</a:t>
              </a:r>
              <a:endParaRPr sz="12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 sz="12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  if (parent instanceof VirtualThread vparent) {</a:t>
              </a:r>
              <a:endParaRPr sz="12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 sz="12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    scheduler = vparent.scheduler;</a:t>
              </a:r>
              <a:endParaRPr sz="12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 sz="12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  } else {</a:t>
              </a:r>
              <a:endParaRPr sz="12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 sz="12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    scheduler = DEFAULT_SCHEDULER;</a:t>
              </a:r>
              <a:endParaRPr sz="12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 sz="12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  }</a:t>
              </a:r>
              <a:endParaRPr sz="12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 sz="12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}</a:t>
              </a:r>
              <a:endParaRPr sz="12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t/>
              </a:r>
              <a:endParaRPr sz="1200">
                <a:solidFill>
                  <a:srgbClr val="EAEAEA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 sz="12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this.scheduler = scheduler;</a:t>
              </a:r>
              <a:endParaRPr sz="12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 sz="1200">
                  <a:solidFill>
                    <a:srgbClr val="EAEAEA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</a:t>
              </a:r>
              <a:r>
                <a:rPr lang="ko" sz="1200">
                  <a:solidFill>
                    <a:schemeClr val="accent4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this</a:t>
              </a:r>
              <a:r>
                <a:rPr lang="ko" sz="1200">
                  <a:solidFill>
                    <a:srgbClr val="EAEAEA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.cont = </a:t>
              </a:r>
              <a:r>
                <a:rPr lang="ko" sz="1200">
                  <a:solidFill>
                    <a:schemeClr val="accent4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new</a:t>
              </a:r>
              <a:r>
                <a:rPr lang="ko" sz="1200">
                  <a:solidFill>
                    <a:srgbClr val="EAEAEA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VThreadContinuation(</a:t>
              </a:r>
              <a:r>
                <a:rPr lang="ko" sz="1200">
                  <a:solidFill>
                    <a:schemeClr val="accent4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this</a:t>
              </a:r>
              <a:r>
                <a:rPr lang="ko" sz="1200">
                  <a:solidFill>
                    <a:srgbClr val="EAEAEA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, task);</a:t>
              </a:r>
              <a:endParaRPr sz="1200">
                <a:solidFill>
                  <a:srgbClr val="EAEAEA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 sz="12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this.runContinuation = this::runContinuation;</a:t>
              </a:r>
              <a:endParaRPr sz="12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 sz="1200">
                  <a:solidFill>
                    <a:srgbClr val="EAEAEA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}</a:t>
              </a:r>
              <a:endParaRPr sz="1200">
                <a:solidFill>
                  <a:srgbClr val="EAEAEA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</p:txBody>
        </p:sp>
        <p:grpSp>
          <p:nvGrpSpPr>
            <p:cNvPr id="1764" name="Google Shape;1764;p134"/>
            <p:cNvGrpSpPr/>
            <p:nvPr/>
          </p:nvGrpSpPr>
          <p:grpSpPr>
            <a:xfrm>
              <a:off x="502264" y="1031920"/>
              <a:ext cx="353870" cy="90097"/>
              <a:chOff x="851402" y="1731944"/>
              <a:chExt cx="368461" cy="87000"/>
            </a:xfrm>
          </p:grpSpPr>
          <p:sp>
            <p:nvSpPr>
              <p:cNvPr id="1765" name="Google Shape;1765;p134"/>
              <p:cNvSpPr/>
              <p:nvPr/>
            </p:nvSpPr>
            <p:spPr>
              <a:xfrm>
                <a:off x="851402" y="1731944"/>
                <a:ext cx="88800" cy="87000"/>
              </a:xfrm>
              <a:prstGeom prst="ellipse">
                <a:avLst/>
              </a:prstGeom>
              <a:solidFill>
                <a:srgbClr val="FE5F5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6" name="Google Shape;1766;p134"/>
              <p:cNvSpPr/>
              <p:nvPr/>
            </p:nvSpPr>
            <p:spPr>
              <a:xfrm>
                <a:off x="991232" y="1731944"/>
                <a:ext cx="88800" cy="87000"/>
              </a:xfrm>
              <a:prstGeom prst="ellipse">
                <a:avLst/>
              </a:prstGeom>
              <a:solidFill>
                <a:srgbClr val="FEBB2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7" name="Google Shape;1767;p134"/>
              <p:cNvSpPr/>
              <p:nvPr/>
            </p:nvSpPr>
            <p:spPr>
              <a:xfrm>
                <a:off x="1131062" y="1731944"/>
                <a:ext cx="88800" cy="87000"/>
              </a:xfrm>
              <a:prstGeom prst="ellipse">
                <a:avLst/>
              </a:prstGeom>
              <a:solidFill>
                <a:srgbClr val="29C74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768" name="Google Shape;1768;p134"/>
            <p:cNvSpPr/>
            <p:nvPr/>
          </p:nvSpPr>
          <p:spPr>
            <a:xfrm>
              <a:off x="935725" y="978147"/>
              <a:ext cx="3848100" cy="28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b="1" lang="ko" sz="1200">
                  <a:solidFill>
                    <a:srgbClr val="EAEAEA"/>
                  </a:solidFill>
                  <a:latin typeface="Comfortaa"/>
                  <a:ea typeface="Comfortaa"/>
                  <a:cs typeface="Comfortaa"/>
                  <a:sym typeface="Comfortaa"/>
                </a:rPr>
                <a:t>VirtualThread.java</a:t>
              </a:r>
              <a:endParaRPr b="1" sz="12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endParaRPr>
            </a:p>
          </p:txBody>
        </p:sp>
      </p:grpSp>
      <p:grpSp>
        <p:nvGrpSpPr>
          <p:cNvPr id="1769" name="Google Shape;1769;p134"/>
          <p:cNvGrpSpPr/>
          <p:nvPr/>
        </p:nvGrpSpPr>
        <p:grpSpPr>
          <a:xfrm>
            <a:off x="4658125" y="2343475"/>
            <a:ext cx="3849300" cy="843950"/>
            <a:chOff x="4658125" y="2343475"/>
            <a:chExt cx="3849300" cy="843950"/>
          </a:xfrm>
        </p:grpSpPr>
        <p:pic>
          <p:nvPicPr>
            <p:cNvPr descr=" " id="1770" name="Google Shape;1770;p13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658125" y="2343475"/>
              <a:ext cx="3728650" cy="843950"/>
            </a:xfrm>
            <a:prstGeom prst="rect">
              <a:avLst/>
            </a:prstGeom>
            <a:noFill/>
            <a:ln cap="flat" cmpd="sng" w="28575">
              <a:solidFill>
                <a:srgbClr val="EAEAEA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1771" name="Google Shape;1771;p134"/>
            <p:cNvSpPr/>
            <p:nvPr/>
          </p:nvSpPr>
          <p:spPr>
            <a:xfrm>
              <a:off x="4728925" y="2634275"/>
              <a:ext cx="3778500" cy="500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 sz="12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private final Executor scheduler;</a:t>
              </a:r>
              <a:endParaRPr sz="12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 sz="1200">
                  <a:solidFill>
                    <a:srgbClr val="FEC260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private final </a:t>
              </a:r>
              <a:r>
                <a:rPr lang="ko" sz="1200">
                  <a:solidFill>
                    <a:srgbClr val="59943F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Continuation</a:t>
              </a:r>
              <a:r>
                <a:rPr lang="ko" sz="1200">
                  <a:solidFill>
                    <a:srgbClr val="FEC260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</a:t>
              </a:r>
              <a:r>
                <a:rPr lang="ko" sz="1200">
                  <a:solidFill>
                    <a:srgbClr val="EAEAEA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cont;</a:t>
              </a:r>
              <a:endParaRPr sz="1200">
                <a:solidFill>
                  <a:srgbClr val="EAEAEA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 sz="12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private final Runnable runContinuation;</a:t>
              </a:r>
              <a:endParaRPr sz="12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</p:txBody>
        </p:sp>
        <p:grpSp>
          <p:nvGrpSpPr>
            <p:cNvPr id="1772" name="Google Shape;1772;p134"/>
            <p:cNvGrpSpPr/>
            <p:nvPr/>
          </p:nvGrpSpPr>
          <p:grpSpPr>
            <a:xfrm>
              <a:off x="4728919" y="2447110"/>
              <a:ext cx="353870" cy="90097"/>
              <a:chOff x="4748637" y="797089"/>
              <a:chExt cx="368461" cy="87000"/>
            </a:xfrm>
          </p:grpSpPr>
          <p:sp>
            <p:nvSpPr>
              <p:cNvPr id="1773" name="Google Shape;1773;p134"/>
              <p:cNvSpPr/>
              <p:nvPr/>
            </p:nvSpPr>
            <p:spPr>
              <a:xfrm>
                <a:off x="4748637" y="797089"/>
                <a:ext cx="88800" cy="87000"/>
              </a:xfrm>
              <a:prstGeom prst="ellipse">
                <a:avLst/>
              </a:prstGeom>
              <a:solidFill>
                <a:srgbClr val="FE5F5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4" name="Google Shape;1774;p134"/>
              <p:cNvSpPr/>
              <p:nvPr/>
            </p:nvSpPr>
            <p:spPr>
              <a:xfrm>
                <a:off x="4888468" y="797089"/>
                <a:ext cx="88800" cy="87000"/>
              </a:xfrm>
              <a:prstGeom prst="ellipse">
                <a:avLst/>
              </a:prstGeom>
              <a:solidFill>
                <a:srgbClr val="FEBB2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5" name="Google Shape;1775;p134"/>
              <p:cNvSpPr/>
              <p:nvPr/>
            </p:nvSpPr>
            <p:spPr>
              <a:xfrm>
                <a:off x="5028298" y="797089"/>
                <a:ext cx="88800" cy="87000"/>
              </a:xfrm>
              <a:prstGeom prst="ellipse">
                <a:avLst/>
              </a:prstGeom>
              <a:solidFill>
                <a:srgbClr val="29C74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776" name="Google Shape;1776;p134"/>
          <p:cNvSpPr/>
          <p:nvPr/>
        </p:nvSpPr>
        <p:spPr>
          <a:xfrm>
            <a:off x="4711326" y="2790650"/>
            <a:ext cx="3039300" cy="220500"/>
          </a:xfrm>
          <a:prstGeom prst="rect">
            <a:avLst/>
          </a:prstGeom>
          <a:noFill/>
          <a:ln cap="flat" cmpd="sng" w="19050">
            <a:solidFill>
              <a:srgbClr val="FE5F5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7" name="Google Shape;1777;p134"/>
          <p:cNvSpPr/>
          <p:nvPr/>
        </p:nvSpPr>
        <p:spPr>
          <a:xfrm>
            <a:off x="579582" y="3913125"/>
            <a:ext cx="4587600" cy="220500"/>
          </a:xfrm>
          <a:prstGeom prst="rect">
            <a:avLst/>
          </a:prstGeom>
          <a:noFill/>
          <a:ln cap="flat" cmpd="sng" w="19050">
            <a:solidFill>
              <a:srgbClr val="FE5F5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8" name="Google Shape;1778;p134"/>
          <p:cNvSpPr/>
          <p:nvPr/>
        </p:nvSpPr>
        <p:spPr>
          <a:xfrm>
            <a:off x="460675" y="3660600"/>
            <a:ext cx="4688700" cy="902100"/>
          </a:xfrm>
          <a:prstGeom prst="rect">
            <a:avLst/>
          </a:prstGeom>
          <a:noFill/>
          <a:ln cap="flat" cmpd="sng" w="19050">
            <a:solidFill>
              <a:srgbClr val="EAEAE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782" name="Shape 1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3" name="Google Shape;1783;p135"/>
          <p:cNvSpPr txBox="1"/>
          <p:nvPr/>
        </p:nvSpPr>
        <p:spPr>
          <a:xfrm>
            <a:off x="311700" y="193875"/>
            <a:ext cx="7877400" cy="7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  <a:t>Virtual Thread &amp; Continuation </a:t>
            </a:r>
            <a:endParaRPr b="1" sz="3000">
              <a:solidFill>
                <a:srgbClr val="EAEAEA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rgbClr val="EAEAEA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784" name="Google Shape;1784;p1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1785" name="Google Shape;1785;p135"/>
          <p:cNvSpPr/>
          <p:nvPr/>
        </p:nvSpPr>
        <p:spPr>
          <a:xfrm>
            <a:off x="2039025" y="1262725"/>
            <a:ext cx="2180100" cy="11781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786" name="Google Shape;1786;p135"/>
          <p:cNvSpPr/>
          <p:nvPr/>
        </p:nvSpPr>
        <p:spPr>
          <a:xfrm>
            <a:off x="4844950" y="2920475"/>
            <a:ext cx="1776900" cy="9603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787" name="Google Shape;1787;p135"/>
          <p:cNvSpPr/>
          <p:nvPr/>
        </p:nvSpPr>
        <p:spPr>
          <a:xfrm>
            <a:off x="4844950" y="1808900"/>
            <a:ext cx="1776900" cy="9603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788" name="Google Shape;1788;p135"/>
          <p:cNvSpPr txBox="1"/>
          <p:nvPr/>
        </p:nvSpPr>
        <p:spPr>
          <a:xfrm>
            <a:off x="2262063" y="1620025"/>
            <a:ext cx="2407500" cy="7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chemeClr val="accent2"/>
                </a:solidFill>
                <a:latin typeface="Comfortaa"/>
                <a:ea typeface="Comfortaa"/>
                <a:cs typeface="Comfortaa"/>
                <a:sym typeface="Comfortaa"/>
              </a:rPr>
              <a:t>Continuation</a:t>
            </a:r>
            <a:endParaRPr b="1" sz="1800">
              <a:solidFill>
                <a:schemeClr val="accent2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789" name="Google Shape;1789;p135"/>
          <p:cNvSpPr txBox="1"/>
          <p:nvPr/>
        </p:nvSpPr>
        <p:spPr>
          <a:xfrm>
            <a:off x="5061200" y="2065175"/>
            <a:ext cx="1431300" cy="5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chemeClr val="accent2"/>
                </a:solidFill>
                <a:latin typeface="Comfortaa"/>
                <a:ea typeface="Comfortaa"/>
                <a:cs typeface="Comfortaa"/>
                <a:sym typeface="Comfortaa"/>
              </a:rPr>
              <a:t>Runnable</a:t>
            </a:r>
            <a:endParaRPr b="1" sz="1800">
              <a:solidFill>
                <a:schemeClr val="accent2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790" name="Google Shape;1790;p135"/>
          <p:cNvSpPr txBox="1"/>
          <p:nvPr/>
        </p:nvSpPr>
        <p:spPr>
          <a:xfrm>
            <a:off x="4924875" y="3132275"/>
            <a:ext cx="2180100" cy="5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chemeClr val="accent2"/>
                </a:solidFill>
                <a:latin typeface="Comfortaa"/>
                <a:ea typeface="Comfortaa"/>
                <a:cs typeface="Comfortaa"/>
                <a:sym typeface="Comfortaa"/>
              </a:rPr>
              <a:t>StackChunk</a:t>
            </a:r>
            <a:endParaRPr b="1" sz="1800">
              <a:solidFill>
                <a:schemeClr val="accent2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1791" name="Google Shape;1791;p135"/>
          <p:cNvCxnSpPr>
            <a:stCxn id="1785" idx="3"/>
            <a:endCxn id="1787" idx="1"/>
          </p:cNvCxnSpPr>
          <p:nvPr/>
        </p:nvCxnSpPr>
        <p:spPr>
          <a:xfrm>
            <a:off x="4219125" y="1851775"/>
            <a:ext cx="625800" cy="437400"/>
          </a:xfrm>
          <a:prstGeom prst="bentConnector3">
            <a:avLst>
              <a:gd fmla="val 50002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792" name="Google Shape;1792;p135"/>
          <p:cNvCxnSpPr>
            <a:stCxn id="1785" idx="3"/>
            <a:endCxn id="1786" idx="1"/>
          </p:cNvCxnSpPr>
          <p:nvPr/>
        </p:nvCxnSpPr>
        <p:spPr>
          <a:xfrm>
            <a:off x="4219125" y="1851775"/>
            <a:ext cx="625800" cy="1548900"/>
          </a:xfrm>
          <a:prstGeom prst="bentConnector3">
            <a:avLst>
              <a:gd fmla="val 50002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7" name="Google Shape;1797;p136"/>
          <p:cNvSpPr txBox="1"/>
          <p:nvPr/>
        </p:nvSpPr>
        <p:spPr>
          <a:xfrm>
            <a:off x="311700" y="193875"/>
            <a:ext cx="7877400" cy="7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  <a:t>Virtual Thread &amp; </a:t>
            </a:r>
            <a:r>
              <a:rPr b="1" lang="ko" sz="30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  <a:t>Continuation </a:t>
            </a:r>
            <a:endParaRPr b="1" sz="3000">
              <a:solidFill>
                <a:srgbClr val="EAEAEA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798" name="Google Shape;1798;p1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1799" name="Google Shape;1799;p136"/>
          <p:cNvSpPr/>
          <p:nvPr/>
        </p:nvSpPr>
        <p:spPr>
          <a:xfrm>
            <a:off x="698925" y="1149650"/>
            <a:ext cx="2180100" cy="1178100"/>
          </a:xfrm>
          <a:prstGeom prst="rect">
            <a:avLst/>
          </a:prstGeom>
          <a:solidFill>
            <a:srgbClr val="7E97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800" name="Google Shape;1800;p136"/>
          <p:cNvSpPr/>
          <p:nvPr/>
        </p:nvSpPr>
        <p:spPr>
          <a:xfrm>
            <a:off x="3504825" y="1830300"/>
            <a:ext cx="2180100" cy="11781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801" name="Google Shape;1801;p136"/>
          <p:cNvSpPr/>
          <p:nvPr/>
        </p:nvSpPr>
        <p:spPr>
          <a:xfrm>
            <a:off x="6310750" y="3488050"/>
            <a:ext cx="1776900" cy="9603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802" name="Google Shape;1802;p136"/>
          <p:cNvSpPr/>
          <p:nvPr/>
        </p:nvSpPr>
        <p:spPr>
          <a:xfrm>
            <a:off x="6310750" y="2376475"/>
            <a:ext cx="1776900" cy="9603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803" name="Google Shape;1803;p136"/>
          <p:cNvSpPr txBox="1"/>
          <p:nvPr/>
        </p:nvSpPr>
        <p:spPr>
          <a:xfrm>
            <a:off x="817975" y="1495500"/>
            <a:ext cx="2180100" cy="7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chemeClr val="accent2"/>
                </a:solidFill>
                <a:latin typeface="Comfortaa"/>
                <a:ea typeface="Comfortaa"/>
                <a:cs typeface="Comfortaa"/>
                <a:sym typeface="Comfortaa"/>
              </a:rPr>
              <a:t>Virtual Thread</a:t>
            </a:r>
            <a:endParaRPr b="1" sz="1800">
              <a:solidFill>
                <a:schemeClr val="accent2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804" name="Google Shape;1804;p136"/>
          <p:cNvSpPr txBox="1"/>
          <p:nvPr/>
        </p:nvSpPr>
        <p:spPr>
          <a:xfrm>
            <a:off x="3727863" y="2187600"/>
            <a:ext cx="2407500" cy="7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chemeClr val="accent2"/>
                </a:solidFill>
                <a:latin typeface="Comfortaa"/>
                <a:ea typeface="Comfortaa"/>
                <a:cs typeface="Comfortaa"/>
                <a:sym typeface="Comfortaa"/>
              </a:rPr>
              <a:t>Continuation</a:t>
            </a:r>
            <a:endParaRPr b="1" sz="1800">
              <a:solidFill>
                <a:schemeClr val="accent2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805" name="Google Shape;1805;p136"/>
          <p:cNvSpPr txBox="1"/>
          <p:nvPr/>
        </p:nvSpPr>
        <p:spPr>
          <a:xfrm>
            <a:off x="6527000" y="2632750"/>
            <a:ext cx="1431300" cy="5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chemeClr val="accent2"/>
                </a:solidFill>
                <a:latin typeface="Comfortaa"/>
                <a:ea typeface="Comfortaa"/>
                <a:cs typeface="Comfortaa"/>
                <a:sym typeface="Comfortaa"/>
              </a:rPr>
              <a:t>Runnable</a:t>
            </a:r>
            <a:endParaRPr b="1" sz="1800">
              <a:solidFill>
                <a:schemeClr val="accent2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806" name="Google Shape;1806;p136"/>
          <p:cNvSpPr txBox="1"/>
          <p:nvPr/>
        </p:nvSpPr>
        <p:spPr>
          <a:xfrm>
            <a:off x="6390675" y="3699850"/>
            <a:ext cx="2180100" cy="5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chemeClr val="accent2"/>
                </a:solidFill>
                <a:latin typeface="Comfortaa"/>
                <a:ea typeface="Comfortaa"/>
                <a:cs typeface="Comfortaa"/>
                <a:sym typeface="Comfortaa"/>
              </a:rPr>
              <a:t>StackChunk</a:t>
            </a:r>
            <a:endParaRPr b="1" sz="1800">
              <a:solidFill>
                <a:schemeClr val="accent2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1807" name="Google Shape;1807;p136"/>
          <p:cNvCxnSpPr>
            <a:stCxn id="1799" idx="3"/>
            <a:endCxn id="1800" idx="1"/>
          </p:cNvCxnSpPr>
          <p:nvPr/>
        </p:nvCxnSpPr>
        <p:spPr>
          <a:xfrm>
            <a:off x="2879025" y="1738700"/>
            <a:ext cx="625800" cy="6807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808" name="Google Shape;1808;p136"/>
          <p:cNvCxnSpPr>
            <a:stCxn id="1800" idx="3"/>
            <a:endCxn id="1802" idx="1"/>
          </p:cNvCxnSpPr>
          <p:nvPr/>
        </p:nvCxnSpPr>
        <p:spPr>
          <a:xfrm>
            <a:off x="5684925" y="2419350"/>
            <a:ext cx="625800" cy="437400"/>
          </a:xfrm>
          <a:prstGeom prst="bentConnector3">
            <a:avLst>
              <a:gd fmla="val 50002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809" name="Google Shape;1809;p136"/>
          <p:cNvCxnSpPr>
            <a:stCxn id="1800" idx="3"/>
            <a:endCxn id="1801" idx="1"/>
          </p:cNvCxnSpPr>
          <p:nvPr/>
        </p:nvCxnSpPr>
        <p:spPr>
          <a:xfrm>
            <a:off x="5684925" y="2419350"/>
            <a:ext cx="625800" cy="1548900"/>
          </a:xfrm>
          <a:prstGeom prst="bentConnector3">
            <a:avLst>
              <a:gd fmla="val 50002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813" name="Shape 1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4" name="Google Shape;1814;p137"/>
          <p:cNvSpPr txBox="1"/>
          <p:nvPr/>
        </p:nvSpPr>
        <p:spPr>
          <a:xfrm>
            <a:off x="311700" y="193875"/>
            <a:ext cx="7877400" cy="7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  <a:t>Virtual Thread 생성자</a:t>
            </a:r>
            <a:endParaRPr b="1" sz="3000">
              <a:solidFill>
                <a:srgbClr val="EAEAEA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815" name="Google Shape;1815;p137"/>
          <p:cNvSpPr/>
          <p:nvPr/>
        </p:nvSpPr>
        <p:spPr>
          <a:xfrm>
            <a:off x="249250" y="844693"/>
            <a:ext cx="8645400" cy="3853200"/>
          </a:xfrm>
          <a:prstGeom prst="roundRect">
            <a:avLst>
              <a:gd fmla="val 5931" name="adj"/>
            </a:avLst>
          </a:prstGeom>
          <a:solidFill>
            <a:srgbClr val="2B2B2B"/>
          </a:solidFill>
          <a:ln cap="flat" cmpd="sng" w="9525">
            <a:solidFill>
              <a:srgbClr val="2B2B2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16" name="Google Shape;1816;p137"/>
          <p:cNvGrpSpPr/>
          <p:nvPr/>
        </p:nvGrpSpPr>
        <p:grpSpPr>
          <a:xfrm>
            <a:off x="355264" y="928275"/>
            <a:ext cx="8419609" cy="3686049"/>
            <a:chOff x="355264" y="928275"/>
            <a:chExt cx="8419609" cy="3686049"/>
          </a:xfrm>
        </p:grpSpPr>
        <p:pic>
          <p:nvPicPr>
            <p:cNvPr descr=" " id="1817" name="Google Shape;1817;p13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55264" y="928275"/>
              <a:ext cx="8419609" cy="36860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18" name="Google Shape;1818;p137"/>
            <p:cNvSpPr/>
            <p:nvPr/>
          </p:nvSpPr>
          <p:spPr>
            <a:xfrm>
              <a:off x="502275" y="1371501"/>
              <a:ext cx="7686900" cy="316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 sz="12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VirtualThread(Executor scheduler, String name, int characteristics, Runnable task) {</a:t>
              </a:r>
              <a:endParaRPr sz="12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 sz="12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super(name, characteristics, false);</a:t>
              </a:r>
              <a:endParaRPr sz="12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 sz="12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Objects.requireNonNull(task);</a:t>
              </a:r>
              <a:endParaRPr sz="12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t/>
              </a:r>
              <a:endParaRPr sz="12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 sz="12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if (scheduler == null) {</a:t>
              </a:r>
              <a:endParaRPr sz="12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 sz="12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  Thread parent = Thread.currentThread();</a:t>
              </a:r>
              <a:endParaRPr sz="12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 sz="12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  if (parent instanceof VirtualThread vparent) {</a:t>
              </a:r>
              <a:endParaRPr sz="12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 sz="12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    scheduler = vparent.scheduler;</a:t>
              </a:r>
              <a:endParaRPr sz="12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 sz="12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  } else {</a:t>
              </a:r>
              <a:endParaRPr sz="12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 sz="12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    scheduler = DEFAULT_SCHEDULER;</a:t>
              </a:r>
              <a:endParaRPr sz="12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 sz="12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  }</a:t>
              </a:r>
              <a:endParaRPr sz="12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 sz="12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}</a:t>
              </a:r>
              <a:endParaRPr sz="12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t/>
              </a:r>
              <a:endParaRPr sz="1200">
                <a:solidFill>
                  <a:srgbClr val="EAEAEA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 sz="12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this.scheduler = scheduler;</a:t>
              </a:r>
              <a:endParaRPr sz="12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 sz="12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this.cont = new VThreadContinuation(this, task);</a:t>
              </a:r>
              <a:endParaRPr sz="12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 sz="1200">
                  <a:solidFill>
                    <a:srgbClr val="EAEAEA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</a:t>
              </a:r>
              <a:r>
                <a:rPr lang="ko" sz="1200">
                  <a:solidFill>
                    <a:schemeClr val="accent4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this</a:t>
              </a:r>
              <a:r>
                <a:rPr lang="ko" sz="1200">
                  <a:solidFill>
                    <a:srgbClr val="EAEAEA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.runContinuation = </a:t>
              </a:r>
              <a:r>
                <a:rPr lang="ko" sz="1200">
                  <a:solidFill>
                    <a:schemeClr val="accent4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this</a:t>
              </a:r>
              <a:r>
                <a:rPr lang="ko" sz="1200">
                  <a:solidFill>
                    <a:srgbClr val="EAEAEA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::</a:t>
              </a:r>
              <a:r>
                <a:rPr lang="ko" sz="1200">
                  <a:solidFill>
                    <a:srgbClr val="FF0000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runContinuation</a:t>
              </a:r>
              <a:r>
                <a:rPr lang="ko" sz="1200">
                  <a:solidFill>
                    <a:srgbClr val="EAEAEA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;</a:t>
              </a:r>
              <a:endParaRPr sz="1200">
                <a:solidFill>
                  <a:srgbClr val="EAEAEA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 sz="1200">
                  <a:solidFill>
                    <a:srgbClr val="EAEAEA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}</a:t>
              </a:r>
              <a:endParaRPr sz="1200">
                <a:solidFill>
                  <a:srgbClr val="EAEAEA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</p:txBody>
        </p:sp>
        <p:grpSp>
          <p:nvGrpSpPr>
            <p:cNvPr id="1819" name="Google Shape;1819;p137"/>
            <p:cNvGrpSpPr/>
            <p:nvPr/>
          </p:nvGrpSpPr>
          <p:grpSpPr>
            <a:xfrm>
              <a:off x="502264" y="1031920"/>
              <a:ext cx="353870" cy="90097"/>
              <a:chOff x="851402" y="1731944"/>
              <a:chExt cx="368461" cy="87000"/>
            </a:xfrm>
          </p:grpSpPr>
          <p:sp>
            <p:nvSpPr>
              <p:cNvPr id="1820" name="Google Shape;1820;p137"/>
              <p:cNvSpPr/>
              <p:nvPr/>
            </p:nvSpPr>
            <p:spPr>
              <a:xfrm>
                <a:off x="851402" y="1731944"/>
                <a:ext cx="88800" cy="87000"/>
              </a:xfrm>
              <a:prstGeom prst="ellipse">
                <a:avLst/>
              </a:prstGeom>
              <a:solidFill>
                <a:srgbClr val="FE5F5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1" name="Google Shape;1821;p137"/>
              <p:cNvSpPr/>
              <p:nvPr/>
            </p:nvSpPr>
            <p:spPr>
              <a:xfrm>
                <a:off x="991232" y="1731944"/>
                <a:ext cx="88800" cy="87000"/>
              </a:xfrm>
              <a:prstGeom prst="ellipse">
                <a:avLst/>
              </a:prstGeom>
              <a:solidFill>
                <a:srgbClr val="FEBB2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2" name="Google Shape;1822;p137"/>
              <p:cNvSpPr/>
              <p:nvPr/>
            </p:nvSpPr>
            <p:spPr>
              <a:xfrm>
                <a:off x="1131062" y="1731944"/>
                <a:ext cx="88800" cy="87000"/>
              </a:xfrm>
              <a:prstGeom prst="ellipse">
                <a:avLst/>
              </a:prstGeom>
              <a:solidFill>
                <a:srgbClr val="29C74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823" name="Google Shape;1823;p137"/>
            <p:cNvSpPr/>
            <p:nvPr/>
          </p:nvSpPr>
          <p:spPr>
            <a:xfrm>
              <a:off x="935725" y="978147"/>
              <a:ext cx="3848100" cy="28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 sz="1200">
                  <a:solidFill>
                    <a:srgbClr val="EAEAEA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VirtualThread.java</a:t>
              </a:r>
              <a:endParaRPr sz="1200">
                <a:solidFill>
                  <a:srgbClr val="EAEAEA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</p:txBody>
        </p:sp>
      </p:grpSp>
      <p:grpSp>
        <p:nvGrpSpPr>
          <p:cNvPr id="1824" name="Google Shape;1824;p137"/>
          <p:cNvGrpSpPr/>
          <p:nvPr/>
        </p:nvGrpSpPr>
        <p:grpSpPr>
          <a:xfrm>
            <a:off x="4658125" y="2343475"/>
            <a:ext cx="4236601" cy="843950"/>
            <a:chOff x="4658125" y="2343475"/>
            <a:chExt cx="4236601" cy="843950"/>
          </a:xfrm>
        </p:grpSpPr>
        <p:pic>
          <p:nvPicPr>
            <p:cNvPr descr=" " id="1825" name="Google Shape;1825;p13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658125" y="2343475"/>
              <a:ext cx="3728650" cy="843950"/>
            </a:xfrm>
            <a:prstGeom prst="rect">
              <a:avLst/>
            </a:prstGeom>
            <a:noFill/>
            <a:ln cap="flat" cmpd="sng" w="28575">
              <a:solidFill>
                <a:srgbClr val="EAEAEA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1826" name="Google Shape;1826;p137"/>
            <p:cNvSpPr/>
            <p:nvPr/>
          </p:nvSpPr>
          <p:spPr>
            <a:xfrm>
              <a:off x="4728925" y="2634275"/>
              <a:ext cx="4165800" cy="500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 sz="12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private final Executor scheduler;</a:t>
              </a:r>
              <a:endParaRPr sz="12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 sz="12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private final Continuation cont;</a:t>
              </a:r>
              <a:endParaRPr sz="12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 sz="1200">
                  <a:solidFill>
                    <a:srgbClr val="FEC260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private final </a:t>
              </a:r>
              <a:r>
                <a:rPr lang="ko" sz="1200">
                  <a:solidFill>
                    <a:srgbClr val="59943F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Runnable</a:t>
              </a:r>
              <a:r>
                <a:rPr lang="ko" sz="1200">
                  <a:solidFill>
                    <a:srgbClr val="FEC260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</a:t>
              </a:r>
              <a:r>
                <a:rPr lang="ko" sz="1200">
                  <a:solidFill>
                    <a:srgbClr val="EAEAEA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runContinuation;</a:t>
              </a:r>
              <a:endParaRPr sz="1200">
                <a:solidFill>
                  <a:srgbClr val="EAEAEA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</p:txBody>
        </p:sp>
        <p:grpSp>
          <p:nvGrpSpPr>
            <p:cNvPr id="1827" name="Google Shape;1827;p137"/>
            <p:cNvGrpSpPr/>
            <p:nvPr/>
          </p:nvGrpSpPr>
          <p:grpSpPr>
            <a:xfrm>
              <a:off x="4728919" y="2447110"/>
              <a:ext cx="353870" cy="90097"/>
              <a:chOff x="4748637" y="797089"/>
              <a:chExt cx="368461" cy="87000"/>
            </a:xfrm>
          </p:grpSpPr>
          <p:sp>
            <p:nvSpPr>
              <p:cNvPr id="1828" name="Google Shape;1828;p137"/>
              <p:cNvSpPr/>
              <p:nvPr/>
            </p:nvSpPr>
            <p:spPr>
              <a:xfrm>
                <a:off x="4748637" y="797089"/>
                <a:ext cx="88800" cy="87000"/>
              </a:xfrm>
              <a:prstGeom prst="ellipse">
                <a:avLst/>
              </a:prstGeom>
              <a:solidFill>
                <a:srgbClr val="FE5F5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9" name="Google Shape;1829;p137"/>
              <p:cNvSpPr/>
              <p:nvPr/>
            </p:nvSpPr>
            <p:spPr>
              <a:xfrm>
                <a:off x="4888468" y="797089"/>
                <a:ext cx="88800" cy="87000"/>
              </a:xfrm>
              <a:prstGeom prst="ellipse">
                <a:avLst/>
              </a:prstGeom>
              <a:solidFill>
                <a:srgbClr val="FEBB2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0" name="Google Shape;1830;p137"/>
              <p:cNvSpPr/>
              <p:nvPr/>
            </p:nvSpPr>
            <p:spPr>
              <a:xfrm>
                <a:off x="5028298" y="797089"/>
                <a:ext cx="88800" cy="87000"/>
              </a:xfrm>
              <a:prstGeom prst="ellipse">
                <a:avLst/>
              </a:prstGeom>
              <a:solidFill>
                <a:srgbClr val="29C74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831" name="Google Shape;1831;p137"/>
          <p:cNvSpPr/>
          <p:nvPr/>
        </p:nvSpPr>
        <p:spPr>
          <a:xfrm>
            <a:off x="4658125" y="2966925"/>
            <a:ext cx="3660300" cy="220500"/>
          </a:xfrm>
          <a:prstGeom prst="rect">
            <a:avLst/>
          </a:prstGeom>
          <a:noFill/>
          <a:ln cap="flat" cmpd="sng" w="19050">
            <a:solidFill>
              <a:srgbClr val="FE5F5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2" name="Google Shape;1832;p137"/>
          <p:cNvSpPr/>
          <p:nvPr/>
        </p:nvSpPr>
        <p:spPr>
          <a:xfrm>
            <a:off x="655125" y="4110325"/>
            <a:ext cx="4169100" cy="220500"/>
          </a:xfrm>
          <a:prstGeom prst="rect">
            <a:avLst/>
          </a:prstGeom>
          <a:noFill/>
          <a:ln cap="flat" cmpd="sng" w="19050">
            <a:solidFill>
              <a:srgbClr val="FE5F5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3" name="Google Shape;1833;p137"/>
          <p:cNvSpPr/>
          <p:nvPr/>
        </p:nvSpPr>
        <p:spPr>
          <a:xfrm>
            <a:off x="460675" y="3660600"/>
            <a:ext cx="4688700" cy="902100"/>
          </a:xfrm>
          <a:prstGeom prst="rect">
            <a:avLst/>
          </a:prstGeom>
          <a:noFill/>
          <a:ln cap="flat" cmpd="sng" w="19050">
            <a:solidFill>
              <a:srgbClr val="EAEAE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837" name="Shape 1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8" name="Google Shape;1838;p138"/>
          <p:cNvSpPr txBox="1"/>
          <p:nvPr/>
        </p:nvSpPr>
        <p:spPr>
          <a:xfrm>
            <a:off x="325350" y="1623450"/>
            <a:ext cx="8493300" cy="18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4500">
                <a:solidFill>
                  <a:schemeClr val="accent2"/>
                </a:solidFill>
                <a:latin typeface="Comfortaa"/>
                <a:ea typeface="Comfortaa"/>
                <a:cs typeface="Comfortaa"/>
                <a:sym typeface="Comfortaa"/>
              </a:rPr>
              <a:t>start()</a:t>
            </a:r>
            <a:endParaRPr b="1" sz="4500">
              <a:solidFill>
                <a:schemeClr val="accent2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842" name="Shape 1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" name="Google Shape;1843;p139"/>
          <p:cNvSpPr txBox="1"/>
          <p:nvPr/>
        </p:nvSpPr>
        <p:spPr>
          <a:xfrm>
            <a:off x="311700" y="193875"/>
            <a:ext cx="7877400" cy="7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  <a:t>VirtualThread.start()</a:t>
            </a:r>
            <a:endParaRPr b="1" sz="3000">
              <a:solidFill>
                <a:srgbClr val="EAEAEA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844" name="Google Shape;1844;p139"/>
          <p:cNvSpPr/>
          <p:nvPr/>
        </p:nvSpPr>
        <p:spPr>
          <a:xfrm>
            <a:off x="249250" y="844693"/>
            <a:ext cx="8645400" cy="3853200"/>
          </a:xfrm>
          <a:prstGeom prst="roundRect">
            <a:avLst>
              <a:gd fmla="val 5931" name="adj"/>
            </a:avLst>
          </a:prstGeom>
          <a:solidFill>
            <a:srgbClr val="2B2B2B"/>
          </a:solidFill>
          <a:ln cap="flat" cmpd="sng" w="9525">
            <a:solidFill>
              <a:srgbClr val="2B2B2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45" name="Google Shape;1845;p139"/>
          <p:cNvGrpSpPr/>
          <p:nvPr/>
        </p:nvGrpSpPr>
        <p:grpSpPr>
          <a:xfrm>
            <a:off x="355264" y="928275"/>
            <a:ext cx="8419609" cy="3686049"/>
            <a:chOff x="355264" y="928275"/>
            <a:chExt cx="8419609" cy="3686049"/>
          </a:xfrm>
        </p:grpSpPr>
        <p:pic>
          <p:nvPicPr>
            <p:cNvPr descr=" " id="1846" name="Google Shape;1846;p13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55264" y="928275"/>
              <a:ext cx="8419609" cy="36860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47" name="Google Shape;1847;p139"/>
            <p:cNvSpPr/>
            <p:nvPr/>
          </p:nvSpPr>
          <p:spPr>
            <a:xfrm>
              <a:off x="502275" y="1371501"/>
              <a:ext cx="7686900" cy="316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>
                  <a:solidFill>
                    <a:schemeClr val="accent4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void</a:t>
              </a:r>
              <a:r>
                <a:rPr lang="ko">
                  <a:solidFill>
                    <a:srgbClr val="7E97FF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start</a:t>
              </a:r>
              <a:r>
                <a:rPr lang="ko">
                  <a:solidFill>
                    <a:srgbClr val="EAEAEA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(</a:t>
              </a:r>
              <a:r>
                <a:rPr lang="ko">
                  <a:solidFill>
                    <a:srgbClr val="59943F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ThreadContainer</a:t>
              </a:r>
              <a:r>
                <a:rPr lang="ko">
                  <a:solidFill>
                    <a:srgbClr val="EAEAEA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container</a:t>
              </a:r>
              <a:r>
                <a:rPr lang="ko">
                  <a:solidFill>
                    <a:srgbClr val="EAEAEA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) {</a:t>
              </a:r>
              <a:endParaRPr>
                <a:solidFill>
                  <a:srgbClr val="EAEAEA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EAEAEA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>
                  <a:solidFill>
                    <a:srgbClr val="EAEAEA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…</a:t>
              </a:r>
              <a:endParaRPr>
                <a:solidFill>
                  <a:srgbClr val="EAEAEA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t/>
              </a:r>
              <a:endParaRPr>
                <a:solidFill>
                  <a:srgbClr val="EAEAEA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>
                  <a:solidFill>
                    <a:srgbClr val="EAEAEA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submitRunContinuation();</a:t>
              </a:r>
              <a:endParaRPr>
                <a:solidFill>
                  <a:srgbClr val="EAEAEA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t/>
              </a:r>
              <a:endParaRPr>
                <a:solidFill>
                  <a:srgbClr val="EAEAEA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>
                  <a:solidFill>
                    <a:srgbClr val="EAEAEA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…</a:t>
              </a:r>
              <a:endParaRPr>
                <a:solidFill>
                  <a:srgbClr val="EAEAEA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>
                  <a:solidFill>
                    <a:srgbClr val="EAEAEA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}</a:t>
              </a:r>
              <a:endParaRPr>
                <a:solidFill>
                  <a:srgbClr val="EAEAEA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</p:txBody>
        </p:sp>
        <p:grpSp>
          <p:nvGrpSpPr>
            <p:cNvPr id="1848" name="Google Shape;1848;p139"/>
            <p:cNvGrpSpPr/>
            <p:nvPr/>
          </p:nvGrpSpPr>
          <p:grpSpPr>
            <a:xfrm>
              <a:off x="502264" y="1031920"/>
              <a:ext cx="353870" cy="90097"/>
              <a:chOff x="851402" y="1731944"/>
              <a:chExt cx="368461" cy="87000"/>
            </a:xfrm>
          </p:grpSpPr>
          <p:sp>
            <p:nvSpPr>
              <p:cNvPr id="1849" name="Google Shape;1849;p139"/>
              <p:cNvSpPr/>
              <p:nvPr/>
            </p:nvSpPr>
            <p:spPr>
              <a:xfrm>
                <a:off x="851402" y="1731944"/>
                <a:ext cx="88800" cy="87000"/>
              </a:xfrm>
              <a:prstGeom prst="ellipse">
                <a:avLst/>
              </a:prstGeom>
              <a:solidFill>
                <a:srgbClr val="FE5F5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0" name="Google Shape;1850;p139"/>
              <p:cNvSpPr/>
              <p:nvPr/>
            </p:nvSpPr>
            <p:spPr>
              <a:xfrm>
                <a:off x="991232" y="1731944"/>
                <a:ext cx="88800" cy="87000"/>
              </a:xfrm>
              <a:prstGeom prst="ellipse">
                <a:avLst/>
              </a:prstGeom>
              <a:solidFill>
                <a:srgbClr val="FEBB2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1" name="Google Shape;1851;p139"/>
              <p:cNvSpPr/>
              <p:nvPr/>
            </p:nvSpPr>
            <p:spPr>
              <a:xfrm>
                <a:off x="1131062" y="1731944"/>
                <a:ext cx="88800" cy="87000"/>
              </a:xfrm>
              <a:prstGeom prst="ellipse">
                <a:avLst/>
              </a:prstGeom>
              <a:solidFill>
                <a:srgbClr val="29C74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852" name="Google Shape;1852;p139"/>
            <p:cNvSpPr/>
            <p:nvPr/>
          </p:nvSpPr>
          <p:spPr>
            <a:xfrm>
              <a:off x="935725" y="978147"/>
              <a:ext cx="3848100" cy="28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 sz="1200">
                  <a:solidFill>
                    <a:srgbClr val="EAEAEA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VirtualThread.java</a:t>
              </a:r>
              <a:endParaRPr sz="1200">
                <a:solidFill>
                  <a:srgbClr val="EAEAEA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</p:txBody>
        </p:sp>
      </p:grp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856" name="Shape 1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7" name="Google Shape;1857;p140"/>
          <p:cNvSpPr txBox="1"/>
          <p:nvPr/>
        </p:nvSpPr>
        <p:spPr>
          <a:xfrm>
            <a:off x="311700" y="193875"/>
            <a:ext cx="7877400" cy="7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  <a:t>submitRunContinuation()</a:t>
            </a:r>
            <a:endParaRPr b="1" sz="3000">
              <a:solidFill>
                <a:srgbClr val="EAEAEA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858" name="Google Shape;1858;p140"/>
          <p:cNvSpPr/>
          <p:nvPr/>
        </p:nvSpPr>
        <p:spPr>
          <a:xfrm>
            <a:off x="249250" y="844693"/>
            <a:ext cx="8645400" cy="3853200"/>
          </a:xfrm>
          <a:prstGeom prst="roundRect">
            <a:avLst>
              <a:gd fmla="val 5931" name="adj"/>
            </a:avLst>
          </a:prstGeom>
          <a:solidFill>
            <a:srgbClr val="2B2B2B"/>
          </a:solidFill>
          <a:ln cap="flat" cmpd="sng" w="9525">
            <a:solidFill>
              <a:srgbClr val="2B2B2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59" name="Google Shape;1859;p140"/>
          <p:cNvGrpSpPr/>
          <p:nvPr/>
        </p:nvGrpSpPr>
        <p:grpSpPr>
          <a:xfrm>
            <a:off x="355264" y="928275"/>
            <a:ext cx="8419609" cy="3686049"/>
            <a:chOff x="355264" y="928275"/>
            <a:chExt cx="8419609" cy="3686049"/>
          </a:xfrm>
        </p:grpSpPr>
        <p:pic>
          <p:nvPicPr>
            <p:cNvPr descr=" " id="1860" name="Google Shape;1860;p14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55264" y="928275"/>
              <a:ext cx="8419609" cy="36860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61" name="Google Shape;1861;p140"/>
            <p:cNvSpPr/>
            <p:nvPr/>
          </p:nvSpPr>
          <p:spPr>
            <a:xfrm>
              <a:off x="502275" y="1371501"/>
              <a:ext cx="7686900" cy="316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>
                  <a:solidFill>
                    <a:schemeClr val="accent4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private </a:t>
              </a:r>
              <a:r>
                <a:rPr lang="ko">
                  <a:solidFill>
                    <a:schemeClr val="accent4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void</a:t>
              </a:r>
              <a:r>
                <a:rPr lang="ko">
                  <a:solidFill>
                    <a:srgbClr val="7E97FF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submitRunContinuation</a:t>
              </a:r>
              <a:r>
                <a:rPr lang="ko">
                  <a:solidFill>
                    <a:srgbClr val="EAEAEA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() {</a:t>
              </a:r>
              <a:endParaRPr>
                <a:solidFill>
                  <a:srgbClr val="EAEAEA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t/>
              </a:r>
              <a:endParaRPr>
                <a:solidFill>
                  <a:srgbClr val="EAEAEA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>
                  <a:solidFill>
                    <a:srgbClr val="EAEAEA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</a:t>
              </a:r>
              <a:r>
                <a:rPr lang="ko">
                  <a:solidFill>
                    <a:schemeClr val="accent4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try</a:t>
              </a:r>
              <a:r>
                <a:rPr lang="ko">
                  <a:solidFill>
                    <a:srgbClr val="EAEAEA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{</a:t>
              </a:r>
              <a:endParaRPr>
                <a:solidFill>
                  <a:srgbClr val="EAEAEA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>
                  <a:solidFill>
                    <a:srgbClr val="EAEAEA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  scheduler.execute(runContinuation);</a:t>
              </a:r>
              <a:endParaRPr>
                <a:solidFill>
                  <a:srgbClr val="EAEAEA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>
                  <a:solidFill>
                    <a:srgbClr val="EAEAEA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} </a:t>
              </a:r>
              <a:r>
                <a:rPr lang="ko">
                  <a:solidFill>
                    <a:schemeClr val="accent4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catch</a:t>
              </a:r>
              <a:r>
                <a:rPr lang="ko">
                  <a:solidFill>
                    <a:srgbClr val="EAEAEA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(</a:t>
              </a:r>
              <a:r>
                <a:rPr lang="ko">
                  <a:solidFill>
                    <a:srgbClr val="59943F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RejectedExecutionException</a:t>
              </a:r>
              <a:r>
                <a:rPr lang="ko">
                  <a:solidFill>
                    <a:srgbClr val="EAEAEA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ree) {</a:t>
              </a:r>
              <a:endParaRPr>
                <a:solidFill>
                  <a:srgbClr val="EAEAEA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>
                  <a:solidFill>
                    <a:srgbClr val="EAEAEA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  submitFailed(ree);</a:t>
              </a:r>
              <a:endParaRPr>
                <a:solidFill>
                  <a:srgbClr val="EAEAEA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>
                  <a:solidFill>
                    <a:srgbClr val="EAEAEA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  </a:t>
              </a:r>
              <a:r>
                <a:rPr lang="ko">
                  <a:solidFill>
                    <a:schemeClr val="accent4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throw</a:t>
              </a:r>
              <a:r>
                <a:rPr lang="ko">
                  <a:solidFill>
                    <a:srgbClr val="EAEAEA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ree;</a:t>
              </a:r>
              <a:endParaRPr>
                <a:solidFill>
                  <a:srgbClr val="EAEAEA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>
                  <a:solidFill>
                    <a:srgbClr val="EAEAEA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}</a:t>
              </a:r>
              <a:endParaRPr>
                <a:solidFill>
                  <a:srgbClr val="EAEAEA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>
                  <a:solidFill>
                    <a:srgbClr val="EAEAEA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}</a:t>
              </a:r>
              <a:endParaRPr>
                <a:solidFill>
                  <a:srgbClr val="EAEAEA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</p:txBody>
        </p:sp>
        <p:grpSp>
          <p:nvGrpSpPr>
            <p:cNvPr id="1862" name="Google Shape;1862;p140"/>
            <p:cNvGrpSpPr/>
            <p:nvPr/>
          </p:nvGrpSpPr>
          <p:grpSpPr>
            <a:xfrm>
              <a:off x="502264" y="1031920"/>
              <a:ext cx="353870" cy="90097"/>
              <a:chOff x="851402" y="1731944"/>
              <a:chExt cx="368461" cy="87000"/>
            </a:xfrm>
          </p:grpSpPr>
          <p:sp>
            <p:nvSpPr>
              <p:cNvPr id="1863" name="Google Shape;1863;p140"/>
              <p:cNvSpPr/>
              <p:nvPr/>
            </p:nvSpPr>
            <p:spPr>
              <a:xfrm>
                <a:off x="851402" y="1731944"/>
                <a:ext cx="88800" cy="87000"/>
              </a:xfrm>
              <a:prstGeom prst="ellipse">
                <a:avLst/>
              </a:prstGeom>
              <a:solidFill>
                <a:srgbClr val="FE5F5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4" name="Google Shape;1864;p140"/>
              <p:cNvSpPr/>
              <p:nvPr/>
            </p:nvSpPr>
            <p:spPr>
              <a:xfrm>
                <a:off x="991232" y="1731944"/>
                <a:ext cx="88800" cy="87000"/>
              </a:xfrm>
              <a:prstGeom prst="ellipse">
                <a:avLst/>
              </a:prstGeom>
              <a:solidFill>
                <a:srgbClr val="FEBB2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5" name="Google Shape;1865;p140"/>
              <p:cNvSpPr/>
              <p:nvPr/>
            </p:nvSpPr>
            <p:spPr>
              <a:xfrm>
                <a:off x="1131062" y="1731944"/>
                <a:ext cx="88800" cy="87000"/>
              </a:xfrm>
              <a:prstGeom prst="ellipse">
                <a:avLst/>
              </a:prstGeom>
              <a:solidFill>
                <a:srgbClr val="29C74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866" name="Google Shape;1866;p140"/>
            <p:cNvSpPr/>
            <p:nvPr/>
          </p:nvSpPr>
          <p:spPr>
            <a:xfrm>
              <a:off x="935725" y="978147"/>
              <a:ext cx="3848100" cy="28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 sz="1200">
                  <a:solidFill>
                    <a:srgbClr val="EAEAEA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VirtualThread.java</a:t>
              </a:r>
              <a:endParaRPr sz="1200">
                <a:solidFill>
                  <a:srgbClr val="EAEAEA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</p:txBody>
        </p:sp>
      </p:grp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870" name="Shape 1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1" name="Google Shape;1871;p141"/>
          <p:cNvSpPr txBox="1"/>
          <p:nvPr/>
        </p:nvSpPr>
        <p:spPr>
          <a:xfrm>
            <a:off x="311700" y="193875"/>
            <a:ext cx="7877400" cy="7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  <a:t>submitRunContinuation()</a:t>
            </a:r>
            <a:endParaRPr b="1" sz="3000">
              <a:solidFill>
                <a:srgbClr val="EAEAEA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872" name="Google Shape;1872;p141"/>
          <p:cNvSpPr/>
          <p:nvPr/>
        </p:nvSpPr>
        <p:spPr>
          <a:xfrm>
            <a:off x="249250" y="844693"/>
            <a:ext cx="8645400" cy="3853200"/>
          </a:xfrm>
          <a:prstGeom prst="roundRect">
            <a:avLst>
              <a:gd fmla="val 5931" name="adj"/>
            </a:avLst>
          </a:prstGeom>
          <a:solidFill>
            <a:srgbClr val="2B2B2B"/>
          </a:solidFill>
          <a:ln cap="flat" cmpd="sng" w="9525">
            <a:solidFill>
              <a:srgbClr val="2B2B2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73" name="Google Shape;1873;p141"/>
          <p:cNvGrpSpPr/>
          <p:nvPr/>
        </p:nvGrpSpPr>
        <p:grpSpPr>
          <a:xfrm>
            <a:off x="355264" y="928275"/>
            <a:ext cx="8419609" cy="3686049"/>
            <a:chOff x="355264" y="928275"/>
            <a:chExt cx="8419609" cy="3686049"/>
          </a:xfrm>
        </p:grpSpPr>
        <p:pic>
          <p:nvPicPr>
            <p:cNvPr descr=" " id="1874" name="Google Shape;1874;p14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55264" y="928275"/>
              <a:ext cx="8419609" cy="36860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75" name="Google Shape;1875;p141"/>
            <p:cNvSpPr/>
            <p:nvPr/>
          </p:nvSpPr>
          <p:spPr>
            <a:xfrm>
              <a:off x="502275" y="1371501"/>
              <a:ext cx="7686900" cy="316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private void submitRunContinuation() {</a:t>
              </a:r>
              <a:endParaRPr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t/>
              </a:r>
              <a:endParaRPr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try {</a:t>
              </a:r>
              <a:endParaRPr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>
                  <a:solidFill>
                    <a:srgbClr val="EAEAEA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  scheduler.execute(runContinuation);</a:t>
              </a:r>
              <a:endParaRPr>
                <a:solidFill>
                  <a:srgbClr val="EAEAEA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} catch (RejectedExecutionException ree) {</a:t>
              </a:r>
              <a:endParaRPr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  submitFailed(ree);</a:t>
              </a:r>
              <a:endParaRPr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  throw ree;</a:t>
              </a:r>
              <a:endParaRPr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}</a:t>
              </a:r>
              <a:endParaRPr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}</a:t>
              </a:r>
              <a:endParaRPr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</p:txBody>
        </p:sp>
        <p:grpSp>
          <p:nvGrpSpPr>
            <p:cNvPr id="1876" name="Google Shape;1876;p141"/>
            <p:cNvGrpSpPr/>
            <p:nvPr/>
          </p:nvGrpSpPr>
          <p:grpSpPr>
            <a:xfrm>
              <a:off x="502264" y="1031920"/>
              <a:ext cx="353870" cy="90097"/>
              <a:chOff x="851402" y="1731944"/>
              <a:chExt cx="368461" cy="87000"/>
            </a:xfrm>
          </p:grpSpPr>
          <p:sp>
            <p:nvSpPr>
              <p:cNvPr id="1877" name="Google Shape;1877;p141"/>
              <p:cNvSpPr/>
              <p:nvPr/>
            </p:nvSpPr>
            <p:spPr>
              <a:xfrm>
                <a:off x="851402" y="1731944"/>
                <a:ext cx="88800" cy="87000"/>
              </a:xfrm>
              <a:prstGeom prst="ellipse">
                <a:avLst/>
              </a:prstGeom>
              <a:solidFill>
                <a:srgbClr val="FE5F5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8" name="Google Shape;1878;p141"/>
              <p:cNvSpPr/>
              <p:nvPr/>
            </p:nvSpPr>
            <p:spPr>
              <a:xfrm>
                <a:off x="991232" y="1731944"/>
                <a:ext cx="88800" cy="87000"/>
              </a:xfrm>
              <a:prstGeom prst="ellipse">
                <a:avLst/>
              </a:prstGeom>
              <a:solidFill>
                <a:srgbClr val="FEBB2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9" name="Google Shape;1879;p141"/>
              <p:cNvSpPr/>
              <p:nvPr/>
            </p:nvSpPr>
            <p:spPr>
              <a:xfrm>
                <a:off x="1131062" y="1731944"/>
                <a:ext cx="88800" cy="87000"/>
              </a:xfrm>
              <a:prstGeom prst="ellipse">
                <a:avLst/>
              </a:prstGeom>
              <a:solidFill>
                <a:srgbClr val="29C74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880" name="Google Shape;1880;p141"/>
            <p:cNvSpPr/>
            <p:nvPr/>
          </p:nvSpPr>
          <p:spPr>
            <a:xfrm>
              <a:off x="935725" y="978147"/>
              <a:ext cx="3848100" cy="28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 sz="1200">
                  <a:solidFill>
                    <a:srgbClr val="EAEAEA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VirtualThread.java</a:t>
              </a:r>
              <a:endParaRPr sz="1200">
                <a:solidFill>
                  <a:srgbClr val="EAEAEA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</p:txBody>
        </p:sp>
      </p:grpSp>
      <p:sp>
        <p:nvSpPr>
          <p:cNvPr id="1881" name="Google Shape;1881;p141"/>
          <p:cNvSpPr/>
          <p:nvPr/>
        </p:nvSpPr>
        <p:spPr>
          <a:xfrm>
            <a:off x="851350" y="2004350"/>
            <a:ext cx="3842700" cy="220500"/>
          </a:xfrm>
          <a:prstGeom prst="rect">
            <a:avLst/>
          </a:prstGeom>
          <a:noFill/>
          <a:ln cap="flat" cmpd="sng" w="19050">
            <a:solidFill>
              <a:srgbClr val="FE5F5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885" name="Shape 1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6" name="Google Shape;1886;p142"/>
          <p:cNvSpPr txBox="1"/>
          <p:nvPr/>
        </p:nvSpPr>
        <p:spPr>
          <a:xfrm>
            <a:off x="325350" y="1623450"/>
            <a:ext cx="8493300" cy="18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4500">
                <a:solidFill>
                  <a:schemeClr val="accent2"/>
                </a:solidFill>
                <a:latin typeface="Comfortaa"/>
                <a:ea typeface="Comfortaa"/>
                <a:cs typeface="Comfortaa"/>
                <a:sym typeface="Comfortaa"/>
              </a:rPr>
              <a:t>runContinuation()</a:t>
            </a:r>
            <a:endParaRPr b="1" sz="4500">
              <a:solidFill>
                <a:schemeClr val="accent2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890" name="Shape 1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1" name="Google Shape;1891;p143"/>
          <p:cNvSpPr txBox="1"/>
          <p:nvPr/>
        </p:nvSpPr>
        <p:spPr>
          <a:xfrm>
            <a:off x="311700" y="193875"/>
            <a:ext cx="7877400" cy="7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  <a:t>VirtualThread.runContinuation()</a:t>
            </a:r>
            <a:endParaRPr b="1" sz="3000">
              <a:solidFill>
                <a:srgbClr val="EAEAEA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892" name="Google Shape;1892;p143"/>
          <p:cNvSpPr/>
          <p:nvPr/>
        </p:nvSpPr>
        <p:spPr>
          <a:xfrm>
            <a:off x="249250" y="844693"/>
            <a:ext cx="8645400" cy="3853200"/>
          </a:xfrm>
          <a:prstGeom prst="roundRect">
            <a:avLst>
              <a:gd fmla="val 5931" name="adj"/>
            </a:avLst>
          </a:prstGeom>
          <a:solidFill>
            <a:srgbClr val="2B2B2B"/>
          </a:solidFill>
          <a:ln cap="flat" cmpd="sng" w="9525">
            <a:solidFill>
              <a:srgbClr val="2B2B2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93" name="Google Shape;1893;p143"/>
          <p:cNvGrpSpPr/>
          <p:nvPr/>
        </p:nvGrpSpPr>
        <p:grpSpPr>
          <a:xfrm>
            <a:off x="355264" y="928275"/>
            <a:ext cx="8419609" cy="3686049"/>
            <a:chOff x="355264" y="928275"/>
            <a:chExt cx="8419609" cy="3686049"/>
          </a:xfrm>
        </p:grpSpPr>
        <p:pic>
          <p:nvPicPr>
            <p:cNvPr descr=" " id="1894" name="Google Shape;1894;p14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55264" y="928275"/>
              <a:ext cx="8419609" cy="36860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95" name="Google Shape;1895;p143"/>
            <p:cNvSpPr/>
            <p:nvPr/>
          </p:nvSpPr>
          <p:spPr>
            <a:xfrm>
              <a:off x="502275" y="1371501"/>
              <a:ext cx="7686900" cy="316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 sz="1200">
                  <a:solidFill>
                    <a:srgbClr val="FEC260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@ChangesCurrentThread</a:t>
              </a:r>
              <a:endParaRPr sz="1200">
                <a:solidFill>
                  <a:srgbClr val="FEC260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 sz="1200">
                  <a:solidFill>
                    <a:schemeClr val="accent4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private void </a:t>
              </a:r>
              <a:r>
                <a:rPr lang="ko" sz="1200">
                  <a:solidFill>
                    <a:srgbClr val="7E97FF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runContinuation</a:t>
              </a:r>
              <a:r>
                <a:rPr lang="ko" sz="1200">
                  <a:solidFill>
                    <a:srgbClr val="EAEAEA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() {</a:t>
              </a:r>
              <a:endParaRPr sz="1200">
                <a:solidFill>
                  <a:srgbClr val="EAEAEA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 sz="1200">
                  <a:solidFill>
                    <a:srgbClr val="EAEAEA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…</a:t>
              </a:r>
              <a:endParaRPr sz="1200">
                <a:solidFill>
                  <a:srgbClr val="EAEAEA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t/>
              </a:r>
              <a:endParaRPr sz="1200">
                <a:solidFill>
                  <a:srgbClr val="EAEAEA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 sz="1200">
                  <a:solidFill>
                    <a:srgbClr val="EAEAEA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mount();</a:t>
              </a:r>
              <a:endParaRPr sz="1200">
                <a:solidFill>
                  <a:srgbClr val="EAEAEA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t/>
              </a:r>
              <a:endParaRPr sz="1200">
                <a:solidFill>
                  <a:srgbClr val="EAEAEA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 sz="1200">
                  <a:solidFill>
                    <a:srgbClr val="EAEAEA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</a:t>
              </a:r>
              <a:r>
                <a:rPr lang="ko" sz="1200">
                  <a:solidFill>
                    <a:srgbClr val="EE8934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try</a:t>
              </a:r>
              <a:r>
                <a:rPr lang="ko" sz="1200">
                  <a:solidFill>
                    <a:srgbClr val="EAEAEA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{</a:t>
              </a:r>
              <a:endParaRPr sz="1200">
                <a:solidFill>
                  <a:srgbClr val="EAEAEA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 sz="1200">
                  <a:solidFill>
                    <a:srgbClr val="EAEAEA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  cont.run();</a:t>
              </a:r>
              <a:endParaRPr sz="1200">
                <a:solidFill>
                  <a:srgbClr val="EAEAEA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 sz="1200">
                  <a:solidFill>
                    <a:srgbClr val="EAEAEA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} </a:t>
              </a:r>
              <a:r>
                <a:rPr lang="ko" sz="1200">
                  <a:solidFill>
                    <a:srgbClr val="EE8934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finally</a:t>
              </a:r>
              <a:r>
                <a:rPr lang="ko" sz="1200">
                  <a:solidFill>
                    <a:srgbClr val="EAEAEA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{</a:t>
              </a:r>
              <a:endParaRPr sz="1200">
                <a:solidFill>
                  <a:srgbClr val="EAEAEA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 sz="1200">
                  <a:solidFill>
                    <a:srgbClr val="EAEAEA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  unmount();</a:t>
              </a:r>
              <a:endParaRPr sz="1200">
                <a:solidFill>
                  <a:srgbClr val="EAEAEA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 sz="1200">
                  <a:solidFill>
                    <a:srgbClr val="EAEAEA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  </a:t>
              </a:r>
              <a:r>
                <a:rPr lang="ko" sz="1200">
                  <a:solidFill>
                    <a:srgbClr val="EE8934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if</a:t>
              </a:r>
              <a:r>
                <a:rPr lang="ko" sz="1200">
                  <a:solidFill>
                    <a:srgbClr val="EAEAEA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(cont.isDone()) {</a:t>
              </a:r>
              <a:endParaRPr sz="1200">
                <a:solidFill>
                  <a:srgbClr val="EAEAEA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 sz="1200">
                  <a:solidFill>
                    <a:srgbClr val="EAEAEA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    afterDone();</a:t>
              </a:r>
              <a:endParaRPr sz="1200">
                <a:solidFill>
                  <a:srgbClr val="EAEAEA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 sz="1200">
                  <a:solidFill>
                    <a:srgbClr val="EAEAEA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  } </a:t>
              </a:r>
              <a:r>
                <a:rPr lang="ko" sz="1200">
                  <a:solidFill>
                    <a:srgbClr val="EE8934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else</a:t>
              </a:r>
              <a:r>
                <a:rPr lang="ko" sz="1200">
                  <a:solidFill>
                    <a:srgbClr val="EAEAEA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{</a:t>
              </a:r>
              <a:endParaRPr sz="1200">
                <a:solidFill>
                  <a:srgbClr val="EAEAEA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 sz="1200">
                  <a:solidFill>
                    <a:srgbClr val="EAEAEA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    afterYield();</a:t>
              </a:r>
              <a:endParaRPr sz="1200">
                <a:solidFill>
                  <a:srgbClr val="EAEAEA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 sz="1200">
                  <a:solidFill>
                    <a:srgbClr val="EAEAEA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  }</a:t>
              </a:r>
              <a:endParaRPr sz="1200">
                <a:solidFill>
                  <a:srgbClr val="EAEAEA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 sz="1200">
                  <a:solidFill>
                    <a:srgbClr val="EAEAEA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}</a:t>
              </a:r>
              <a:endParaRPr sz="1200">
                <a:solidFill>
                  <a:srgbClr val="EAEAEA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 sz="1200">
                  <a:solidFill>
                    <a:srgbClr val="EAEAEA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}</a:t>
              </a:r>
              <a:endParaRPr sz="1200">
                <a:solidFill>
                  <a:srgbClr val="EAEAEA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</p:txBody>
        </p:sp>
        <p:grpSp>
          <p:nvGrpSpPr>
            <p:cNvPr id="1896" name="Google Shape;1896;p143"/>
            <p:cNvGrpSpPr/>
            <p:nvPr/>
          </p:nvGrpSpPr>
          <p:grpSpPr>
            <a:xfrm>
              <a:off x="502264" y="1031920"/>
              <a:ext cx="353870" cy="90097"/>
              <a:chOff x="851402" y="1731944"/>
              <a:chExt cx="368461" cy="87000"/>
            </a:xfrm>
          </p:grpSpPr>
          <p:sp>
            <p:nvSpPr>
              <p:cNvPr id="1897" name="Google Shape;1897;p143"/>
              <p:cNvSpPr/>
              <p:nvPr/>
            </p:nvSpPr>
            <p:spPr>
              <a:xfrm>
                <a:off x="851402" y="1731944"/>
                <a:ext cx="88800" cy="87000"/>
              </a:xfrm>
              <a:prstGeom prst="ellipse">
                <a:avLst/>
              </a:prstGeom>
              <a:solidFill>
                <a:srgbClr val="FE5F5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8" name="Google Shape;1898;p143"/>
              <p:cNvSpPr/>
              <p:nvPr/>
            </p:nvSpPr>
            <p:spPr>
              <a:xfrm>
                <a:off x="991232" y="1731944"/>
                <a:ext cx="88800" cy="87000"/>
              </a:xfrm>
              <a:prstGeom prst="ellipse">
                <a:avLst/>
              </a:prstGeom>
              <a:solidFill>
                <a:srgbClr val="FEBB2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9" name="Google Shape;1899;p143"/>
              <p:cNvSpPr/>
              <p:nvPr/>
            </p:nvSpPr>
            <p:spPr>
              <a:xfrm>
                <a:off x="1131062" y="1731944"/>
                <a:ext cx="88800" cy="87000"/>
              </a:xfrm>
              <a:prstGeom prst="ellipse">
                <a:avLst/>
              </a:prstGeom>
              <a:solidFill>
                <a:srgbClr val="29C74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900" name="Google Shape;1900;p143"/>
            <p:cNvSpPr/>
            <p:nvPr/>
          </p:nvSpPr>
          <p:spPr>
            <a:xfrm>
              <a:off x="935725" y="978147"/>
              <a:ext cx="3848100" cy="28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 sz="1200">
                  <a:solidFill>
                    <a:srgbClr val="EAEAEA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VirtualThread.java</a:t>
              </a:r>
              <a:endParaRPr sz="1200">
                <a:solidFill>
                  <a:srgbClr val="EAEAEA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6"/>
          <p:cNvSpPr txBox="1"/>
          <p:nvPr/>
        </p:nvSpPr>
        <p:spPr>
          <a:xfrm>
            <a:off x="325350" y="1623450"/>
            <a:ext cx="8493300" cy="18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4500">
                <a:solidFill>
                  <a:schemeClr val="accent2"/>
                </a:solidFill>
                <a:latin typeface="Comfortaa"/>
                <a:ea typeface="Comfortaa"/>
                <a:cs typeface="Comfortaa"/>
                <a:sym typeface="Comfortaa"/>
              </a:rPr>
              <a:t>Virtual Thread</a:t>
            </a:r>
            <a:endParaRPr b="1" sz="4500">
              <a:solidFill>
                <a:schemeClr val="accent2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4500">
                <a:solidFill>
                  <a:schemeClr val="accent2"/>
                </a:solidFill>
                <a:latin typeface="Comfortaa"/>
                <a:ea typeface="Comfortaa"/>
                <a:cs typeface="Comfortaa"/>
                <a:sym typeface="Comfortaa"/>
              </a:rPr>
              <a:t>Overview</a:t>
            </a:r>
            <a:endParaRPr b="1" sz="4500">
              <a:solidFill>
                <a:schemeClr val="accent2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904" name="Shape 1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5" name="Google Shape;1905;p144"/>
          <p:cNvSpPr txBox="1"/>
          <p:nvPr/>
        </p:nvSpPr>
        <p:spPr>
          <a:xfrm>
            <a:off x="311700" y="193875"/>
            <a:ext cx="7877400" cy="7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  <a:t>VirtualThread.runContinuation()</a:t>
            </a:r>
            <a:endParaRPr b="1" sz="3000">
              <a:solidFill>
                <a:srgbClr val="EAEAEA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906" name="Google Shape;1906;p144"/>
          <p:cNvSpPr/>
          <p:nvPr/>
        </p:nvSpPr>
        <p:spPr>
          <a:xfrm>
            <a:off x="249250" y="844693"/>
            <a:ext cx="8645400" cy="3853200"/>
          </a:xfrm>
          <a:prstGeom prst="roundRect">
            <a:avLst>
              <a:gd fmla="val 5931" name="adj"/>
            </a:avLst>
          </a:prstGeom>
          <a:solidFill>
            <a:srgbClr val="2B2B2B"/>
          </a:solidFill>
          <a:ln cap="flat" cmpd="sng" w="9525">
            <a:solidFill>
              <a:srgbClr val="2B2B2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07" name="Google Shape;1907;p144"/>
          <p:cNvGrpSpPr/>
          <p:nvPr/>
        </p:nvGrpSpPr>
        <p:grpSpPr>
          <a:xfrm>
            <a:off x="355264" y="928275"/>
            <a:ext cx="8419609" cy="3686049"/>
            <a:chOff x="355264" y="928275"/>
            <a:chExt cx="8419609" cy="3686049"/>
          </a:xfrm>
        </p:grpSpPr>
        <p:pic>
          <p:nvPicPr>
            <p:cNvPr descr=" " id="1908" name="Google Shape;1908;p14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55264" y="928275"/>
              <a:ext cx="8419609" cy="36860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09" name="Google Shape;1909;p144"/>
            <p:cNvSpPr/>
            <p:nvPr/>
          </p:nvSpPr>
          <p:spPr>
            <a:xfrm>
              <a:off x="502275" y="1371501"/>
              <a:ext cx="7686900" cy="316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 sz="12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@ChangesCurrentThread</a:t>
              </a:r>
              <a:endParaRPr sz="12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 sz="12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private void runContinuation() {</a:t>
              </a:r>
              <a:endParaRPr sz="12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 sz="12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…</a:t>
              </a:r>
              <a:endParaRPr sz="12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t/>
              </a:r>
              <a:endParaRPr sz="1200">
                <a:solidFill>
                  <a:srgbClr val="EAEAEA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 sz="1200">
                  <a:solidFill>
                    <a:srgbClr val="EAEAEA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mount();</a:t>
              </a:r>
              <a:endParaRPr sz="1200">
                <a:solidFill>
                  <a:srgbClr val="EAEAEA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t/>
              </a:r>
              <a:endParaRPr sz="1200">
                <a:solidFill>
                  <a:srgbClr val="EAEAEA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 sz="1200">
                  <a:solidFill>
                    <a:srgbClr val="EAEAEA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</a:t>
              </a:r>
              <a:r>
                <a:rPr lang="ko" sz="12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try {</a:t>
              </a:r>
              <a:endParaRPr sz="12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 sz="12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  cont.run();</a:t>
              </a:r>
              <a:endParaRPr sz="12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 sz="12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} finally {</a:t>
              </a:r>
              <a:endParaRPr sz="12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 sz="12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  unmount();</a:t>
              </a:r>
              <a:endParaRPr sz="12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 sz="12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  if (cont.isDone()) {</a:t>
              </a:r>
              <a:endParaRPr sz="12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 sz="12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    afterDone();</a:t>
              </a:r>
              <a:endParaRPr sz="12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 sz="12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  } else {</a:t>
              </a:r>
              <a:endParaRPr sz="12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 sz="12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    afterYield();</a:t>
              </a:r>
              <a:endParaRPr sz="12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 sz="12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  }</a:t>
              </a:r>
              <a:endParaRPr sz="12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 sz="12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}</a:t>
              </a:r>
              <a:endParaRPr sz="12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 sz="12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}</a:t>
              </a:r>
              <a:endParaRPr sz="12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</p:txBody>
        </p:sp>
        <p:grpSp>
          <p:nvGrpSpPr>
            <p:cNvPr id="1910" name="Google Shape;1910;p144"/>
            <p:cNvGrpSpPr/>
            <p:nvPr/>
          </p:nvGrpSpPr>
          <p:grpSpPr>
            <a:xfrm>
              <a:off x="502264" y="1031920"/>
              <a:ext cx="353870" cy="90097"/>
              <a:chOff x="851402" y="1731944"/>
              <a:chExt cx="368461" cy="87000"/>
            </a:xfrm>
          </p:grpSpPr>
          <p:sp>
            <p:nvSpPr>
              <p:cNvPr id="1911" name="Google Shape;1911;p144"/>
              <p:cNvSpPr/>
              <p:nvPr/>
            </p:nvSpPr>
            <p:spPr>
              <a:xfrm>
                <a:off x="851402" y="1731944"/>
                <a:ext cx="88800" cy="87000"/>
              </a:xfrm>
              <a:prstGeom prst="ellipse">
                <a:avLst/>
              </a:prstGeom>
              <a:solidFill>
                <a:srgbClr val="FE5F5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2" name="Google Shape;1912;p144"/>
              <p:cNvSpPr/>
              <p:nvPr/>
            </p:nvSpPr>
            <p:spPr>
              <a:xfrm>
                <a:off x="991232" y="1731944"/>
                <a:ext cx="88800" cy="87000"/>
              </a:xfrm>
              <a:prstGeom prst="ellipse">
                <a:avLst/>
              </a:prstGeom>
              <a:solidFill>
                <a:srgbClr val="FEBB2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3" name="Google Shape;1913;p144"/>
              <p:cNvSpPr/>
              <p:nvPr/>
            </p:nvSpPr>
            <p:spPr>
              <a:xfrm>
                <a:off x="1131062" y="1731944"/>
                <a:ext cx="88800" cy="87000"/>
              </a:xfrm>
              <a:prstGeom prst="ellipse">
                <a:avLst/>
              </a:prstGeom>
              <a:solidFill>
                <a:srgbClr val="29C74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914" name="Google Shape;1914;p144"/>
            <p:cNvSpPr/>
            <p:nvPr/>
          </p:nvSpPr>
          <p:spPr>
            <a:xfrm>
              <a:off x="935725" y="978147"/>
              <a:ext cx="3848100" cy="28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 sz="1200">
                  <a:solidFill>
                    <a:srgbClr val="EAEAEA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VirtualThread.java</a:t>
              </a:r>
              <a:endParaRPr sz="1200">
                <a:solidFill>
                  <a:srgbClr val="EAEAEA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</p:txBody>
        </p:sp>
      </p:grpSp>
      <p:grpSp>
        <p:nvGrpSpPr>
          <p:cNvPr id="1915" name="Google Shape;1915;p144"/>
          <p:cNvGrpSpPr/>
          <p:nvPr/>
        </p:nvGrpSpPr>
        <p:grpSpPr>
          <a:xfrm>
            <a:off x="3395200" y="1986225"/>
            <a:ext cx="5088600" cy="1806100"/>
            <a:chOff x="2386075" y="2349325"/>
            <a:chExt cx="5088600" cy="1806100"/>
          </a:xfrm>
        </p:grpSpPr>
        <p:pic>
          <p:nvPicPr>
            <p:cNvPr descr=" " id="1916" name="Google Shape;1916;p14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386075" y="2349325"/>
              <a:ext cx="4751800" cy="1806100"/>
            </a:xfrm>
            <a:prstGeom prst="rect">
              <a:avLst/>
            </a:prstGeom>
            <a:noFill/>
            <a:ln cap="flat" cmpd="sng" w="28575">
              <a:solidFill>
                <a:srgbClr val="EAEAEA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1917" name="Google Shape;1917;p144"/>
            <p:cNvSpPr/>
            <p:nvPr/>
          </p:nvSpPr>
          <p:spPr>
            <a:xfrm>
              <a:off x="2456875" y="2640125"/>
              <a:ext cx="5017800" cy="1515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 sz="1200">
                  <a:solidFill>
                    <a:srgbClr val="FEC260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@ChangesCurrentThread</a:t>
              </a:r>
              <a:endParaRPr sz="1200">
                <a:solidFill>
                  <a:srgbClr val="FEC260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 sz="1200">
                  <a:solidFill>
                    <a:srgbClr val="FEC260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@ReservedStackAccess</a:t>
              </a:r>
              <a:endParaRPr sz="1200">
                <a:solidFill>
                  <a:srgbClr val="FEC260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 sz="1200">
                  <a:solidFill>
                    <a:schemeClr val="accent4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private void</a:t>
              </a:r>
              <a:r>
                <a:rPr lang="ko" sz="1200">
                  <a:solidFill>
                    <a:srgbClr val="FEC260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</a:t>
              </a:r>
              <a:r>
                <a:rPr lang="ko" sz="1200">
                  <a:solidFill>
                    <a:srgbClr val="7E97FF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mount</a:t>
              </a:r>
              <a:r>
                <a:rPr lang="ko" sz="1200">
                  <a:solidFill>
                    <a:srgbClr val="EAEAEA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() {</a:t>
              </a:r>
              <a:endParaRPr sz="1200">
                <a:solidFill>
                  <a:srgbClr val="EAEAEA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 sz="1200">
                  <a:solidFill>
                    <a:srgbClr val="EAEAEA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notifyJvmtiMount(true);</a:t>
              </a:r>
              <a:endParaRPr sz="1200">
                <a:solidFill>
                  <a:srgbClr val="EAEAEA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t/>
              </a:r>
              <a:endParaRPr sz="1200">
                <a:solidFill>
                  <a:srgbClr val="EAEAEA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 sz="1200">
                  <a:solidFill>
                    <a:srgbClr val="EAEAEA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Thread carrier = Thread.currentCarrierThread();</a:t>
              </a:r>
              <a:endParaRPr sz="1200">
                <a:solidFill>
                  <a:srgbClr val="EAEAEA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 sz="1200">
                  <a:solidFill>
                    <a:srgbClr val="EAEAEA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setCarrierThread(carrier);</a:t>
              </a:r>
              <a:endParaRPr sz="1200">
                <a:solidFill>
                  <a:srgbClr val="EAEAEA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 sz="1200">
                  <a:solidFill>
                    <a:srgbClr val="EAEAEA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}</a:t>
              </a:r>
              <a:endParaRPr sz="1200">
                <a:solidFill>
                  <a:srgbClr val="EAEAEA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</p:txBody>
        </p:sp>
        <p:sp>
          <p:nvSpPr>
            <p:cNvPr id="1918" name="Google Shape;1918;p144"/>
            <p:cNvSpPr/>
            <p:nvPr/>
          </p:nvSpPr>
          <p:spPr>
            <a:xfrm>
              <a:off x="2456869" y="2452960"/>
              <a:ext cx="85284" cy="90097"/>
            </a:xfrm>
            <a:prstGeom prst="ellipse">
              <a:avLst/>
            </a:prstGeom>
            <a:solidFill>
              <a:srgbClr val="FE5F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9" name="Google Shape;1919;p144"/>
            <p:cNvSpPr/>
            <p:nvPr/>
          </p:nvSpPr>
          <p:spPr>
            <a:xfrm>
              <a:off x="2591162" y="2452960"/>
              <a:ext cx="85284" cy="90097"/>
            </a:xfrm>
            <a:prstGeom prst="ellipse">
              <a:avLst/>
            </a:prstGeom>
            <a:solidFill>
              <a:srgbClr val="FEBB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0" name="Google Shape;1920;p144"/>
            <p:cNvSpPr/>
            <p:nvPr/>
          </p:nvSpPr>
          <p:spPr>
            <a:xfrm>
              <a:off x="2725455" y="2452960"/>
              <a:ext cx="85284" cy="90097"/>
            </a:xfrm>
            <a:prstGeom prst="ellipse">
              <a:avLst/>
            </a:prstGeom>
            <a:solidFill>
              <a:srgbClr val="29C7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21" name="Google Shape;1921;p144"/>
          <p:cNvSpPr/>
          <p:nvPr/>
        </p:nvSpPr>
        <p:spPr>
          <a:xfrm>
            <a:off x="640065" y="2099800"/>
            <a:ext cx="808500" cy="220500"/>
          </a:xfrm>
          <a:prstGeom prst="rect">
            <a:avLst/>
          </a:prstGeom>
          <a:noFill/>
          <a:ln cap="flat" cmpd="sng" w="19050">
            <a:solidFill>
              <a:srgbClr val="FE5F5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925" name="Shape 1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6" name="Google Shape;1926;p145"/>
          <p:cNvSpPr txBox="1"/>
          <p:nvPr/>
        </p:nvSpPr>
        <p:spPr>
          <a:xfrm>
            <a:off x="311700" y="193875"/>
            <a:ext cx="7877400" cy="7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  <a:t>VirtualThread.runContinuation()</a:t>
            </a:r>
            <a:endParaRPr b="1" sz="3000">
              <a:solidFill>
                <a:srgbClr val="EAEAEA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927" name="Google Shape;1927;p145"/>
          <p:cNvSpPr/>
          <p:nvPr/>
        </p:nvSpPr>
        <p:spPr>
          <a:xfrm>
            <a:off x="249250" y="844693"/>
            <a:ext cx="8645400" cy="3853200"/>
          </a:xfrm>
          <a:prstGeom prst="roundRect">
            <a:avLst>
              <a:gd fmla="val 5931" name="adj"/>
            </a:avLst>
          </a:prstGeom>
          <a:solidFill>
            <a:srgbClr val="2B2B2B"/>
          </a:solidFill>
          <a:ln cap="flat" cmpd="sng" w="9525">
            <a:solidFill>
              <a:srgbClr val="2B2B2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28" name="Google Shape;1928;p145"/>
          <p:cNvGrpSpPr/>
          <p:nvPr/>
        </p:nvGrpSpPr>
        <p:grpSpPr>
          <a:xfrm>
            <a:off x="355264" y="928275"/>
            <a:ext cx="8419609" cy="3686049"/>
            <a:chOff x="355264" y="928275"/>
            <a:chExt cx="8419609" cy="3686049"/>
          </a:xfrm>
        </p:grpSpPr>
        <p:pic>
          <p:nvPicPr>
            <p:cNvPr descr=" " id="1929" name="Google Shape;1929;p14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55264" y="928275"/>
              <a:ext cx="8419609" cy="36860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30" name="Google Shape;1930;p145"/>
            <p:cNvSpPr/>
            <p:nvPr/>
          </p:nvSpPr>
          <p:spPr>
            <a:xfrm>
              <a:off x="502275" y="1371501"/>
              <a:ext cx="7686900" cy="316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 sz="12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@ChangesCurrentThread</a:t>
              </a:r>
              <a:endParaRPr sz="12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 sz="12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private void runContinuation() {</a:t>
              </a:r>
              <a:endParaRPr sz="12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 sz="12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…</a:t>
              </a:r>
              <a:endParaRPr sz="12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t/>
              </a:r>
              <a:endParaRPr sz="12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 sz="12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mount();</a:t>
              </a:r>
              <a:endParaRPr sz="12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t/>
              </a:r>
              <a:endParaRPr sz="12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 sz="12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try {</a:t>
              </a:r>
              <a:endParaRPr sz="12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 sz="1200">
                  <a:solidFill>
                    <a:srgbClr val="EAEAEA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  cont.run();</a:t>
              </a:r>
              <a:endParaRPr sz="1200">
                <a:solidFill>
                  <a:srgbClr val="EAEAEA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 sz="12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} finally {</a:t>
              </a:r>
              <a:endParaRPr sz="12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 sz="12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  unmount();</a:t>
              </a:r>
              <a:endParaRPr sz="12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 sz="12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  if (cont.isDone()) {</a:t>
              </a:r>
              <a:endParaRPr sz="12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 sz="12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    afterDone();</a:t>
              </a:r>
              <a:endParaRPr sz="12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 sz="12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  } else {</a:t>
              </a:r>
              <a:endParaRPr sz="12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 sz="12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    afterYield();</a:t>
              </a:r>
              <a:endParaRPr sz="12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 sz="12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  }</a:t>
              </a:r>
              <a:endParaRPr sz="12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 sz="12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}</a:t>
              </a:r>
              <a:endParaRPr sz="12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 sz="12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}</a:t>
              </a:r>
              <a:endParaRPr sz="12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</p:txBody>
        </p:sp>
        <p:grpSp>
          <p:nvGrpSpPr>
            <p:cNvPr id="1931" name="Google Shape;1931;p145"/>
            <p:cNvGrpSpPr/>
            <p:nvPr/>
          </p:nvGrpSpPr>
          <p:grpSpPr>
            <a:xfrm>
              <a:off x="502264" y="1031920"/>
              <a:ext cx="353870" cy="90097"/>
              <a:chOff x="851402" y="1731944"/>
              <a:chExt cx="368461" cy="87000"/>
            </a:xfrm>
          </p:grpSpPr>
          <p:sp>
            <p:nvSpPr>
              <p:cNvPr id="1932" name="Google Shape;1932;p145"/>
              <p:cNvSpPr/>
              <p:nvPr/>
            </p:nvSpPr>
            <p:spPr>
              <a:xfrm>
                <a:off x="851402" y="1731944"/>
                <a:ext cx="88800" cy="87000"/>
              </a:xfrm>
              <a:prstGeom prst="ellipse">
                <a:avLst/>
              </a:prstGeom>
              <a:solidFill>
                <a:srgbClr val="FE5F5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3" name="Google Shape;1933;p145"/>
              <p:cNvSpPr/>
              <p:nvPr/>
            </p:nvSpPr>
            <p:spPr>
              <a:xfrm>
                <a:off x="991232" y="1731944"/>
                <a:ext cx="88800" cy="87000"/>
              </a:xfrm>
              <a:prstGeom prst="ellipse">
                <a:avLst/>
              </a:prstGeom>
              <a:solidFill>
                <a:srgbClr val="FEBB2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4" name="Google Shape;1934;p145"/>
              <p:cNvSpPr/>
              <p:nvPr/>
            </p:nvSpPr>
            <p:spPr>
              <a:xfrm>
                <a:off x="1131062" y="1731944"/>
                <a:ext cx="88800" cy="87000"/>
              </a:xfrm>
              <a:prstGeom prst="ellipse">
                <a:avLst/>
              </a:prstGeom>
              <a:solidFill>
                <a:srgbClr val="29C74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935" name="Google Shape;1935;p145"/>
            <p:cNvSpPr/>
            <p:nvPr/>
          </p:nvSpPr>
          <p:spPr>
            <a:xfrm>
              <a:off x="935725" y="978147"/>
              <a:ext cx="3848100" cy="28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 sz="1200">
                  <a:solidFill>
                    <a:srgbClr val="EAEAEA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VirtualThread.java</a:t>
              </a:r>
              <a:endParaRPr sz="1200">
                <a:solidFill>
                  <a:srgbClr val="EAEAEA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</p:txBody>
        </p:sp>
      </p:grpSp>
      <p:sp>
        <p:nvSpPr>
          <p:cNvPr id="1936" name="Google Shape;1936;p145"/>
          <p:cNvSpPr/>
          <p:nvPr/>
        </p:nvSpPr>
        <p:spPr>
          <a:xfrm>
            <a:off x="804039" y="2633200"/>
            <a:ext cx="1098900" cy="220500"/>
          </a:xfrm>
          <a:prstGeom prst="rect">
            <a:avLst/>
          </a:prstGeom>
          <a:noFill/>
          <a:ln cap="flat" cmpd="sng" w="19050">
            <a:solidFill>
              <a:srgbClr val="FE5F5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940" name="Shape 1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1" name="Google Shape;1941;p146"/>
          <p:cNvSpPr txBox="1"/>
          <p:nvPr/>
        </p:nvSpPr>
        <p:spPr>
          <a:xfrm>
            <a:off x="311700" y="193875"/>
            <a:ext cx="7877400" cy="7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  <a:t>VirtualThread.runContinuation()</a:t>
            </a:r>
            <a:endParaRPr b="1" sz="3000">
              <a:solidFill>
                <a:srgbClr val="EAEAEA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942" name="Google Shape;1942;p146"/>
          <p:cNvSpPr/>
          <p:nvPr/>
        </p:nvSpPr>
        <p:spPr>
          <a:xfrm>
            <a:off x="249250" y="844693"/>
            <a:ext cx="8645400" cy="3853200"/>
          </a:xfrm>
          <a:prstGeom prst="roundRect">
            <a:avLst>
              <a:gd fmla="val 5931" name="adj"/>
            </a:avLst>
          </a:prstGeom>
          <a:solidFill>
            <a:srgbClr val="2B2B2B"/>
          </a:solidFill>
          <a:ln cap="flat" cmpd="sng" w="9525">
            <a:solidFill>
              <a:srgbClr val="2B2B2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43" name="Google Shape;1943;p146"/>
          <p:cNvGrpSpPr/>
          <p:nvPr/>
        </p:nvGrpSpPr>
        <p:grpSpPr>
          <a:xfrm>
            <a:off x="355264" y="928275"/>
            <a:ext cx="8419609" cy="3686049"/>
            <a:chOff x="355264" y="928275"/>
            <a:chExt cx="8419609" cy="3686049"/>
          </a:xfrm>
        </p:grpSpPr>
        <p:pic>
          <p:nvPicPr>
            <p:cNvPr descr=" " id="1944" name="Google Shape;1944;p14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55264" y="928275"/>
              <a:ext cx="8419609" cy="36860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45" name="Google Shape;1945;p146"/>
            <p:cNvSpPr/>
            <p:nvPr/>
          </p:nvSpPr>
          <p:spPr>
            <a:xfrm>
              <a:off x="502275" y="1371501"/>
              <a:ext cx="7686900" cy="316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 sz="12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@ChangesCurrentThread</a:t>
              </a:r>
              <a:endParaRPr sz="12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 sz="12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private void runContinuation() {</a:t>
              </a:r>
              <a:endParaRPr sz="12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 sz="12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…</a:t>
              </a:r>
              <a:endParaRPr sz="12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t/>
              </a:r>
              <a:endParaRPr sz="12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 sz="12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mount();</a:t>
              </a:r>
              <a:endParaRPr sz="12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t/>
              </a:r>
              <a:endParaRPr sz="12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 sz="12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try {</a:t>
              </a:r>
              <a:endParaRPr sz="12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 sz="1200">
                  <a:solidFill>
                    <a:srgbClr val="EAEAEA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  cont.run();</a:t>
              </a:r>
              <a:endParaRPr sz="1200">
                <a:solidFill>
                  <a:srgbClr val="EAEAEA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 sz="1200">
                  <a:solidFill>
                    <a:srgbClr val="EAEAEA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</a:t>
              </a:r>
              <a:r>
                <a:rPr lang="ko" sz="12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} finally {</a:t>
              </a:r>
              <a:endParaRPr sz="12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 sz="12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  unmount();</a:t>
              </a:r>
              <a:endParaRPr sz="12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 sz="12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  if (cont.isDone()) {</a:t>
              </a:r>
              <a:endParaRPr sz="12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 sz="12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    afterDone();</a:t>
              </a:r>
              <a:endParaRPr sz="12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 sz="12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  } else {</a:t>
              </a:r>
              <a:endParaRPr sz="12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 sz="12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    afterYield();</a:t>
              </a:r>
              <a:endParaRPr sz="12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 sz="12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  }</a:t>
              </a:r>
              <a:endParaRPr sz="12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 sz="12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}</a:t>
              </a:r>
              <a:endParaRPr sz="12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 sz="12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}</a:t>
              </a:r>
              <a:endParaRPr sz="12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</p:txBody>
        </p:sp>
        <p:grpSp>
          <p:nvGrpSpPr>
            <p:cNvPr id="1946" name="Google Shape;1946;p146"/>
            <p:cNvGrpSpPr/>
            <p:nvPr/>
          </p:nvGrpSpPr>
          <p:grpSpPr>
            <a:xfrm>
              <a:off x="502264" y="1031920"/>
              <a:ext cx="353870" cy="90097"/>
              <a:chOff x="851402" y="1731944"/>
              <a:chExt cx="368461" cy="87000"/>
            </a:xfrm>
          </p:grpSpPr>
          <p:sp>
            <p:nvSpPr>
              <p:cNvPr id="1947" name="Google Shape;1947;p146"/>
              <p:cNvSpPr/>
              <p:nvPr/>
            </p:nvSpPr>
            <p:spPr>
              <a:xfrm>
                <a:off x="851402" y="1731944"/>
                <a:ext cx="88800" cy="87000"/>
              </a:xfrm>
              <a:prstGeom prst="ellipse">
                <a:avLst/>
              </a:prstGeom>
              <a:solidFill>
                <a:srgbClr val="FE5F5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8" name="Google Shape;1948;p146"/>
              <p:cNvSpPr/>
              <p:nvPr/>
            </p:nvSpPr>
            <p:spPr>
              <a:xfrm>
                <a:off x="991232" y="1731944"/>
                <a:ext cx="88800" cy="87000"/>
              </a:xfrm>
              <a:prstGeom prst="ellipse">
                <a:avLst/>
              </a:prstGeom>
              <a:solidFill>
                <a:srgbClr val="FEBB2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9" name="Google Shape;1949;p146"/>
              <p:cNvSpPr/>
              <p:nvPr/>
            </p:nvSpPr>
            <p:spPr>
              <a:xfrm>
                <a:off x="1131062" y="1731944"/>
                <a:ext cx="88800" cy="87000"/>
              </a:xfrm>
              <a:prstGeom prst="ellipse">
                <a:avLst/>
              </a:prstGeom>
              <a:solidFill>
                <a:srgbClr val="29C74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950" name="Google Shape;1950;p146"/>
            <p:cNvSpPr/>
            <p:nvPr/>
          </p:nvSpPr>
          <p:spPr>
            <a:xfrm>
              <a:off x="935725" y="978147"/>
              <a:ext cx="3848100" cy="28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 sz="1200">
                  <a:solidFill>
                    <a:srgbClr val="EAEAEA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VirtualThread.java</a:t>
              </a:r>
              <a:endParaRPr sz="1200">
                <a:solidFill>
                  <a:srgbClr val="EAEAEA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</p:txBody>
        </p:sp>
      </p:grpSp>
      <p:grpSp>
        <p:nvGrpSpPr>
          <p:cNvPr id="1951" name="Google Shape;1951;p146"/>
          <p:cNvGrpSpPr/>
          <p:nvPr/>
        </p:nvGrpSpPr>
        <p:grpSpPr>
          <a:xfrm>
            <a:off x="2861800" y="2138625"/>
            <a:ext cx="5542473" cy="2106626"/>
            <a:chOff x="2386075" y="2349325"/>
            <a:chExt cx="5542473" cy="2106626"/>
          </a:xfrm>
        </p:grpSpPr>
        <p:pic>
          <p:nvPicPr>
            <p:cNvPr descr=" " id="1952" name="Google Shape;1952;p14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386075" y="2349325"/>
              <a:ext cx="5542473" cy="2106626"/>
            </a:xfrm>
            <a:prstGeom prst="rect">
              <a:avLst/>
            </a:prstGeom>
            <a:noFill/>
            <a:ln cap="flat" cmpd="sng" w="28575">
              <a:solidFill>
                <a:srgbClr val="EAEAEA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1953" name="Google Shape;1953;p146"/>
            <p:cNvSpPr/>
            <p:nvPr/>
          </p:nvSpPr>
          <p:spPr>
            <a:xfrm>
              <a:off x="2456875" y="2640125"/>
              <a:ext cx="5428800" cy="172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 sz="1200">
                  <a:solidFill>
                    <a:schemeClr val="accent4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private void</a:t>
              </a:r>
              <a:r>
                <a:rPr lang="ko" sz="1200">
                  <a:solidFill>
                    <a:srgbClr val="FEC260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</a:t>
              </a:r>
              <a:r>
                <a:rPr lang="ko" sz="1200">
                  <a:solidFill>
                    <a:srgbClr val="7E97FF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run</a:t>
              </a:r>
              <a:r>
                <a:rPr lang="ko" sz="1200">
                  <a:solidFill>
                    <a:srgbClr val="EAEAEA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() {</a:t>
              </a:r>
              <a:endParaRPr sz="1200">
                <a:solidFill>
                  <a:srgbClr val="EAEAEA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 sz="1200">
                  <a:solidFill>
                    <a:srgbClr val="EAEAEA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…</a:t>
              </a:r>
              <a:endParaRPr sz="1200">
                <a:solidFill>
                  <a:srgbClr val="EAEAEA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t/>
              </a:r>
              <a:endParaRPr sz="1200">
                <a:solidFill>
                  <a:srgbClr val="EAEAEA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 sz="1200">
                  <a:solidFill>
                    <a:srgbClr val="EAEAEA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</a:t>
              </a:r>
              <a:r>
                <a:rPr lang="ko" sz="1200">
                  <a:solidFill>
                    <a:schemeClr val="accent4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if</a:t>
              </a:r>
              <a:r>
                <a:rPr lang="ko" sz="1200">
                  <a:solidFill>
                    <a:srgbClr val="EAEAEA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(!isStarted()) {</a:t>
              </a:r>
              <a:endParaRPr sz="1200">
                <a:solidFill>
                  <a:srgbClr val="EAEAEA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 sz="1200">
                  <a:solidFill>
                    <a:srgbClr val="EAEAEA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  enterSpecial(</a:t>
              </a:r>
              <a:r>
                <a:rPr lang="ko" sz="1200">
                  <a:solidFill>
                    <a:schemeClr val="accent4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this</a:t>
              </a:r>
              <a:r>
                <a:rPr lang="ko" sz="1200">
                  <a:solidFill>
                    <a:srgbClr val="EAEAEA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, </a:t>
              </a:r>
              <a:r>
                <a:rPr lang="ko" sz="1200">
                  <a:solidFill>
                    <a:schemeClr val="accent4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false</a:t>
              </a:r>
              <a:r>
                <a:rPr lang="ko" sz="1200">
                  <a:solidFill>
                    <a:srgbClr val="EAEAEA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, isVirtualThread);</a:t>
              </a:r>
              <a:endParaRPr sz="1200">
                <a:solidFill>
                  <a:srgbClr val="EAEAEA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 sz="1200">
                  <a:solidFill>
                    <a:srgbClr val="EAEAEA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} </a:t>
              </a:r>
              <a:r>
                <a:rPr lang="ko" sz="1200">
                  <a:solidFill>
                    <a:schemeClr val="accent4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else</a:t>
              </a:r>
              <a:r>
                <a:rPr lang="ko" sz="1200">
                  <a:solidFill>
                    <a:srgbClr val="EAEAEA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{</a:t>
              </a:r>
              <a:endParaRPr sz="1200">
                <a:solidFill>
                  <a:srgbClr val="EAEAEA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 sz="1200">
                  <a:solidFill>
                    <a:srgbClr val="EAEAEA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  </a:t>
              </a:r>
              <a:r>
                <a:rPr lang="ko" sz="1200">
                  <a:solidFill>
                    <a:schemeClr val="accent4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assert</a:t>
              </a:r>
              <a:r>
                <a:rPr lang="ko" sz="1200">
                  <a:solidFill>
                    <a:srgbClr val="EAEAEA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!isEmpty();</a:t>
              </a:r>
              <a:endParaRPr sz="1200">
                <a:solidFill>
                  <a:srgbClr val="EAEAEA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 sz="1200">
                  <a:solidFill>
                    <a:srgbClr val="EAEAEA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  </a:t>
              </a:r>
              <a:r>
                <a:rPr lang="ko" sz="1200">
                  <a:solidFill>
                    <a:srgbClr val="EAEAEA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enterSpecial(</a:t>
              </a:r>
              <a:r>
                <a:rPr lang="ko" sz="1200">
                  <a:solidFill>
                    <a:schemeClr val="accent4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this</a:t>
              </a:r>
              <a:r>
                <a:rPr lang="ko" sz="1200">
                  <a:solidFill>
                    <a:srgbClr val="EAEAEA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, </a:t>
              </a:r>
              <a:r>
                <a:rPr lang="ko" sz="1200">
                  <a:solidFill>
                    <a:schemeClr val="accent4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true</a:t>
              </a:r>
              <a:r>
                <a:rPr lang="ko" sz="1200">
                  <a:solidFill>
                    <a:srgbClr val="EAEAEA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, isVirtualThread);</a:t>
              </a:r>
              <a:endParaRPr sz="1200">
                <a:solidFill>
                  <a:srgbClr val="EAEAEA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 sz="1200">
                  <a:solidFill>
                    <a:srgbClr val="EAEAEA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}</a:t>
              </a:r>
              <a:endParaRPr sz="1200">
                <a:solidFill>
                  <a:srgbClr val="EAEAEA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 sz="1200">
                  <a:solidFill>
                    <a:srgbClr val="EAEAEA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}</a:t>
              </a:r>
              <a:endParaRPr sz="1200">
                <a:solidFill>
                  <a:srgbClr val="EAEAEA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</p:txBody>
        </p:sp>
        <p:sp>
          <p:nvSpPr>
            <p:cNvPr id="1954" name="Google Shape;1954;p146"/>
            <p:cNvSpPr/>
            <p:nvPr/>
          </p:nvSpPr>
          <p:spPr>
            <a:xfrm>
              <a:off x="2456869" y="2452960"/>
              <a:ext cx="85200" cy="90000"/>
            </a:xfrm>
            <a:prstGeom prst="ellipse">
              <a:avLst/>
            </a:prstGeom>
            <a:solidFill>
              <a:srgbClr val="FE5F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5" name="Google Shape;1955;p146"/>
            <p:cNvSpPr/>
            <p:nvPr/>
          </p:nvSpPr>
          <p:spPr>
            <a:xfrm>
              <a:off x="2591162" y="2452960"/>
              <a:ext cx="85200" cy="90000"/>
            </a:xfrm>
            <a:prstGeom prst="ellipse">
              <a:avLst/>
            </a:prstGeom>
            <a:solidFill>
              <a:srgbClr val="FEBB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6" name="Google Shape;1956;p146"/>
            <p:cNvSpPr/>
            <p:nvPr/>
          </p:nvSpPr>
          <p:spPr>
            <a:xfrm>
              <a:off x="2725455" y="2452960"/>
              <a:ext cx="85200" cy="90000"/>
            </a:xfrm>
            <a:prstGeom prst="ellipse">
              <a:avLst/>
            </a:prstGeom>
            <a:solidFill>
              <a:srgbClr val="29C7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57" name="Google Shape;1957;p146"/>
          <p:cNvSpPr/>
          <p:nvPr/>
        </p:nvSpPr>
        <p:spPr>
          <a:xfrm>
            <a:off x="3384800" y="2178998"/>
            <a:ext cx="3848100" cy="2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lang="ko" sz="1200">
                <a:solidFill>
                  <a:srgbClr val="EAEAEA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Continuation</a:t>
            </a:r>
            <a:r>
              <a:rPr lang="ko" sz="1200">
                <a:solidFill>
                  <a:srgbClr val="EAEAEA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.java</a:t>
            </a:r>
            <a:endParaRPr sz="1200">
              <a:solidFill>
                <a:srgbClr val="EAEAEA"/>
              </a:solidFill>
              <a:latin typeface="JetBrains Mono SemiBold"/>
              <a:ea typeface="JetBrains Mono SemiBold"/>
              <a:cs typeface="JetBrains Mono SemiBold"/>
              <a:sym typeface="JetBrains Mono SemiBold"/>
            </a:endParaRPr>
          </a:p>
        </p:txBody>
      </p:sp>
      <p:sp>
        <p:nvSpPr>
          <p:cNvPr id="1958" name="Google Shape;1958;p146"/>
          <p:cNvSpPr/>
          <p:nvPr/>
        </p:nvSpPr>
        <p:spPr>
          <a:xfrm>
            <a:off x="804039" y="2633200"/>
            <a:ext cx="1098900" cy="220500"/>
          </a:xfrm>
          <a:prstGeom prst="rect">
            <a:avLst/>
          </a:prstGeom>
          <a:noFill/>
          <a:ln cap="flat" cmpd="sng" w="19050">
            <a:solidFill>
              <a:srgbClr val="FE5F5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962" name="Shape 1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3" name="Google Shape;1963;p147"/>
          <p:cNvSpPr txBox="1"/>
          <p:nvPr/>
        </p:nvSpPr>
        <p:spPr>
          <a:xfrm>
            <a:off x="325350" y="1623450"/>
            <a:ext cx="8493300" cy="18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4500">
                <a:solidFill>
                  <a:schemeClr val="accent2"/>
                </a:solidFill>
                <a:latin typeface="Comfortaa"/>
                <a:ea typeface="Comfortaa"/>
                <a:cs typeface="Comfortaa"/>
                <a:sym typeface="Comfortaa"/>
              </a:rPr>
              <a:t>park()</a:t>
            </a:r>
            <a:endParaRPr b="1" sz="4500">
              <a:solidFill>
                <a:schemeClr val="accent2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967" name="Shape 1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8" name="Google Shape;1968;p148"/>
          <p:cNvSpPr txBox="1"/>
          <p:nvPr/>
        </p:nvSpPr>
        <p:spPr>
          <a:xfrm>
            <a:off x="311700" y="193875"/>
            <a:ext cx="7877400" cy="7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  <a:t>VirtualThread.park()</a:t>
            </a:r>
            <a:endParaRPr b="1" sz="3000">
              <a:solidFill>
                <a:srgbClr val="EAEAEA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969" name="Google Shape;1969;p148"/>
          <p:cNvSpPr/>
          <p:nvPr/>
        </p:nvSpPr>
        <p:spPr>
          <a:xfrm>
            <a:off x="249250" y="844693"/>
            <a:ext cx="8645400" cy="3853200"/>
          </a:xfrm>
          <a:prstGeom prst="roundRect">
            <a:avLst>
              <a:gd fmla="val 5931" name="adj"/>
            </a:avLst>
          </a:prstGeom>
          <a:solidFill>
            <a:srgbClr val="2B2B2B"/>
          </a:solidFill>
          <a:ln cap="flat" cmpd="sng" w="9525">
            <a:solidFill>
              <a:srgbClr val="2B2B2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70" name="Google Shape;1970;p148"/>
          <p:cNvGrpSpPr/>
          <p:nvPr/>
        </p:nvGrpSpPr>
        <p:grpSpPr>
          <a:xfrm>
            <a:off x="355264" y="928275"/>
            <a:ext cx="8419609" cy="3686049"/>
            <a:chOff x="355264" y="928275"/>
            <a:chExt cx="8419609" cy="3686049"/>
          </a:xfrm>
        </p:grpSpPr>
        <p:pic>
          <p:nvPicPr>
            <p:cNvPr descr=" " id="1971" name="Google Shape;1971;p14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55264" y="928275"/>
              <a:ext cx="8419609" cy="36860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72" name="Google Shape;1972;p148"/>
            <p:cNvSpPr/>
            <p:nvPr/>
          </p:nvSpPr>
          <p:spPr>
            <a:xfrm>
              <a:off x="502275" y="1371501"/>
              <a:ext cx="7686900" cy="316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>
                  <a:solidFill>
                    <a:srgbClr val="FEC260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@Override</a:t>
              </a:r>
              <a:br>
                <a:rPr lang="ko">
                  <a:solidFill>
                    <a:schemeClr val="accent4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</a:br>
              <a:r>
                <a:rPr lang="ko">
                  <a:solidFill>
                    <a:schemeClr val="accent4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void</a:t>
              </a:r>
              <a:r>
                <a:rPr lang="ko">
                  <a:solidFill>
                    <a:srgbClr val="7E97FF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park</a:t>
              </a:r>
              <a:r>
                <a:rPr lang="ko">
                  <a:solidFill>
                    <a:srgbClr val="EAEAEA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() {</a:t>
              </a:r>
              <a:endParaRPr>
                <a:solidFill>
                  <a:srgbClr val="EAEAEA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>
                  <a:solidFill>
                    <a:srgbClr val="EAEAEA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…</a:t>
              </a:r>
              <a:endParaRPr>
                <a:solidFill>
                  <a:srgbClr val="EAEAEA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t/>
              </a:r>
              <a:endParaRPr>
                <a:solidFill>
                  <a:srgbClr val="EAEAEA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>
                  <a:solidFill>
                    <a:srgbClr val="EAEAEA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</a:t>
              </a:r>
              <a:r>
                <a:rPr lang="ko">
                  <a:solidFill>
                    <a:schemeClr val="accent4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boolean</a:t>
              </a:r>
              <a:r>
                <a:rPr lang="ko">
                  <a:solidFill>
                    <a:srgbClr val="EAEAEA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yielded = false;</a:t>
              </a:r>
              <a:endParaRPr>
                <a:solidFill>
                  <a:srgbClr val="EAEAEA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>
                  <a:solidFill>
                    <a:srgbClr val="EAEAEA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setState(PARKING);</a:t>
              </a:r>
              <a:endParaRPr>
                <a:solidFill>
                  <a:srgbClr val="EAEAEA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t/>
              </a:r>
              <a:endParaRPr>
                <a:solidFill>
                  <a:srgbClr val="EAEAEA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>
                  <a:solidFill>
                    <a:srgbClr val="EAEAEA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</a:t>
              </a:r>
              <a:r>
                <a:rPr lang="ko">
                  <a:solidFill>
                    <a:schemeClr val="accent4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try</a:t>
              </a:r>
              <a:r>
                <a:rPr lang="ko">
                  <a:solidFill>
                    <a:srgbClr val="EAEAEA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{</a:t>
              </a:r>
              <a:endParaRPr>
                <a:solidFill>
                  <a:srgbClr val="EAEAEA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>
                  <a:solidFill>
                    <a:srgbClr val="EAEAEA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  yielded = yieldContinuation();</a:t>
              </a:r>
              <a:endParaRPr>
                <a:solidFill>
                  <a:srgbClr val="EAEAEA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>
                  <a:solidFill>
                    <a:srgbClr val="EAEAEA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  …</a:t>
              </a:r>
              <a:endParaRPr>
                <a:solidFill>
                  <a:srgbClr val="EAEAEA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>
                  <a:solidFill>
                    <a:srgbClr val="EAEAEA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}</a:t>
              </a:r>
              <a:endParaRPr>
                <a:solidFill>
                  <a:srgbClr val="EAEAEA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</p:txBody>
        </p:sp>
        <p:grpSp>
          <p:nvGrpSpPr>
            <p:cNvPr id="1973" name="Google Shape;1973;p148"/>
            <p:cNvGrpSpPr/>
            <p:nvPr/>
          </p:nvGrpSpPr>
          <p:grpSpPr>
            <a:xfrm>
              <a:off x="502264" y="1031920"/>
              <a:ext cx="353870" cy="90097"/>
              <a:chOff x="851402" y="1731944"/>
              <a:chExt cx="368461" cy="87000"/>
            </a:xfrm>
          </p:grpSpPr>
          <p:sp>
            <p:nvSpPr>
              <p:cNvPr id="1974" name="Google Shape;1974;p148"/>
              <p:cNvSpPr/>
              <p:nvPr/>
            </p:nvSpPr>
            <p:spPr>
              <a:xfrm>
                <a:off x="851402" y="1731944"/>
                <a:ext cx="88800" cy="87000"/>
              </a:xfrm>
              <a:prstGeom prst="ellipse">
                <a:avLst/>
              </a:prstGeom>
              <a:solidFill>
                <a:srgbClr val="FE5F5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5" name="Google Shape;1975;p148"/>
              <p:cNvSpPr/>
              <p:nvPr/>
            </p:nvSpPr>
            <p:spPr>
              <a:xfrm>
                <a:off x="991232" y="1731944"/>
                <a:ext cx="88800" cy="87000"/>
              </a:xfrm>
              <a:prstGeom prst="ellipse">
                <a:avLst/>
              </a:prstGeom>
              <a:solidFill>
                <a:srgbClr val="FEBB2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6" name="Google Shape;1976;p148"/>
              <p:cNvSpPr/>
              <p:nvPr/>
            </p:nvSpPr>
            <p:spPr>
              <a:xfrm>
                <a:off x="1131062" y="1731944"/>
                <a:ext cx="88800" cy="87000"/>
              </a:xfrm>
              <a:prstGeom prst="ellipse">
                <a:avLst/>
              </a:prstGeom>
              <a:solidFill>
                <a:srgbClr val="29C74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977" name="Google Shape;1977;p148"/>
            <p:cNvSpPr/>
            <p:nvPr/>
          </p:nvSpPr>
          <p:spPr>
            <a:xfrm>
              <a:off x="935725" y="978147"/>
              <a:ext cx="3848100" cy="28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 sz="1200">
                  <a:solidFill>
                    <a:srgbClr val="EAEAEA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VirtualThread.java</a:t>
              </a:r>
              <a:endParaRPr sz="1200">
                <a:solidFill>
                  <a:srgbClr val="EAEAEA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</p:txBody>
        </p:sp>
      </p:grp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981" name="Shape 1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2" name="Google Shape;1982;p149"/>
          <p:cNvSpPr txBox="1"/>
          <p:nvPr/>
        </p:nvSpPr>
        <p:spPr>
          <a:xfrm>
            <a:off x="311700" y="193875"/>
            <a:ext cx="7877400" cy="7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  <a:t>VirtualThread.park()</a:t>
            </a:r>
            <a:endParaRPr b="1" sz="3000">
              <a:solidFill>
                <a:srgbClr val="EAEAEA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983" name="Google Shape;1983;p149"/>
          <p:cNvSpPr/>
          <p:nvPr/>
        </p:nvSpPr>
        <p:spPr>
          <a:xfrm>
            <a:off x="249250" y="844693"/>
            <a:ext cx="8645400" cy="3853200"/>
          </a:xfrm>
          <a:prstGeom prst="roundRect">
            <a:avLst>
              <a:gd fmla="val 5931" name="adj"/>
            </a:avLst>
          </a:prstGeom>
          <a:solidFill>
            <a:srgbClr val="2B2B2B"/>
          </a:solidFill>
          <a:ln cap="flat" cmpd="sng" w="9525">
            <a:solidFill>
              <a:srgbClr val="2B2B2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84" name="Google Shape;1984;p149"/>
          <p:cNvGrpSpPr/>
          <p:nvPr/>
        </p:nvGrpSpPr>
        <p:grpSpPr>
          <a:xfrm>
            <a:off x="355264" y="928275"/>
            <a:ext cx="8419609" cy="3686049"/>
            <a:chOff x="355264" y="928275"/>
            <a:chExt cx="8419609" cy="3686049"/>
          </a:xfrm>
        </p:grpSpPr>
        <p:pic>
          <p:nvPicPr>
            <p:cNvPr descr=" " id="1985" name="Google Shape;1985;p14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55264" y="928275"/>
              <a:ext cx="8419609" cy="36860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86" name="Google Shape;1986;p149"/>
            <p:cNvSpPr/>
            <p:nvPr/>
          </p:nvSpPr>
          <p:spPr>
            <a:xfrm>
              <a:off x="502275" y="1371501"/>
              <a:ext cx="7686900" cy="316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@Override</a:t>
              </a:r>
              <a:br>
                <a:rPr lang="ko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</a:br>
              <a:r>
                <a:rPr lang="ko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void park() {</a:t>
              </a:r>
              <a:endParaRPr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…</a:t>
              </a:r>
              <a:endParaRPr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t/>
              </a:r>
              <a:endParaRPr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boolean yielded = false;</a:t>
              </a:r>
              <a:endParaRPr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setState(PARKING);</a:t>
              </a:r>
              <a:endParaRPr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t/>
              </a:r>
              <a:endParaRPr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try {</a:t>
              </a:r>
              <a:endParaRPr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>
                  <a:solidFill>
                    <a:srgbClr val="EAEAEA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  yielded = yieldContinuation();</a:t>
              </a:r>
              <a:endParaRPr>
                <a:solidFill>
                  <a:srgbClr val="EAEAEA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>
                  <a:solidFill>
                    <a:srgbClr val="EAEAEA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  …</a:t>
              </a:r>
              <a:endParaRPr>
                <a:solidFill>
                  <a:srgbClr val="EAEAEA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}</a:t>
              </a:r>
              <a:endParaRPr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</p:txBody>
        </p:sp>
        <p:grpSp>
          <p:nvGrpSpPr>
            <p:cNvPr id="1987" name="Google Shape;1987;p149"/>
            <p:cNvGrpSpPr/>
            <p:nvPr/>
          </p:nvGrpSpPr>
          <p:grpSpPr>
            <a:xfrm>
              <a:off x="502264" y="1031920"/>
              <a:ext cx="353870" cy="90097"/>
              <a:chOff x="851402" y="1731944"/>
              <a:chExt cx="368461" cy="87000"/>
            </a:xfrm>
          </p:grpSpPr>
          <p:sp>
            <p:nvSpPr>
              <p:cNvPr id="1988" name="Google Shape;1988;p149"/>
              <p:cNvSpPr/>
              <p:nvPr/>
            </p:nvSpPr>
            <p:spPr>
              <a:xfrm>
                <a:off x="851402" y="1731944"/>
                <a:ext cx="88800" cy="87000"/>
              </a:xfrm>
              <a:prstGeom prst="ellipse">
                <a:avLst/>
              </a:prstGeom>
              <a:solidFill>
                <a:srgbClr val="FE5F5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9" name="Google Shape;1989;p149"/>
              <p:cNvSpPr/>
              <p:nvPr/>
            </p:nvSpPr>
            <p:spPr>
              <a:xfrm>
                <a:off x="991232" y="1731944"/>
                <a:ext cx="88800" cy="87000"/>
              </a:xfrm>
              <a:prstGeom prst="ellipse">
                <a:avLst/>
              </a:prstGeom>
              <a:solidFill>
                <a:srgbClr val="FEBB2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0" name="Google Shape;1990;p149"/>
              <p:cNvSpPr/>
              <p:nvPr/>
            </p:nvSpPr>
            <p:spPr>
              <a:xfrm>
                <a:off x="1131062" y="1731944"/>
                <a:ext cx="88800" cy="87000"/>
              </a:xfrm>
              <a:prstGeom prst="ellipse">
                <a:avLst/>
              </a:prstGeom>
              <a:solidFill>
                <a:srgbClr val="29C74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991" name="Google Shape;1991;p149"/>
            <p:cNvSpPr/>
            <p:nvPr/>
          </p:nvSpPr>
          <p:spPr>
            <a:xfrm>
              <a:off x="935725" y="978147"/>
              <a:ext cx="3848100" cy="28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 sz="1200">
                  <a:solidFill>
                    <a:srgbClr val="EAEAEA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VirtualThread.java</a:t>
              </a:r>
              <a:endParaRPr sz="1200">
                <a:solidFill>
                  <a:srgbClr val="EAEAEA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</p:txBody>
        </p:sp>
      </p:grpSp>
      <p:sp>
        <p:nvSpPr>
          <p:cNvPr id="1992" name="Google Shape;1992;p149"/>
          <p:cNvSpPr/>
          <p:nvPr/>
        </p:nvSpPr>
        <p:spPr>
          <a:xfrm>
            <a:off x="1913750" y="3034425"/>
            <a:ext cx="2277900" cy="309300"/>
          </a:xfrm>
          <a:prstGeom prst="rect">
            <a:avLst/>
          </a:prstGeom>
          <a:noFill/>
          <a:ln cap="flat" cmpd="sng" w="19050">
            <a:solidFill>
              <a:srgbClr val="FE5F5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996" name="Shape 1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7" name="Google Shape;1997;p150"/>
          <p:cNvSpPr txBox="1"/>
          <p:nvPr/>
        </p:nvSpPr>
        <p:spPr>
          <a:xfrm>
            <a:off x="311700" y="193875"/>
            <a:ext cx="7877400" cy="7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  <a:t>VirtualThread.yieldContinutation()</a:t>
            </a:r>
            <a:endParaRPr b="1" sz="3000">
              <a:solidFill>
                <a:srgbClr val="EAEAEA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998" name="Google Shape;1998;p150"/>
          <p:cNvSpPr/>
          <p:nvPr/>
        </p:nvSpPr>
        <p:spPr>
          <a:xfrm>
            <a:off x="249250" y="844693"/>
            <a:ext cx="8645400" cy="3853200"/>
          </a:xfrm>
          <a:prstGeom prst="roundRect">
            <a:avLst>
              <a:gd fmla="val 5931" name="adj"/>
            </a:avLst>
          </a:prstGeom>
          <a:solidFill>
            <a:srgbClr val="2B2B2B"/>
          </a:solidFill>
          <a:ln cap="flat" cmpd="sng" w="9525">
            <a:solidFill>
              <a:srgbClr val="2B2B2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99" name="Google Shape;1999;p150"/>
          <p:cNvGrpSpPr/>
          <p:nvPr/>
        </p:nvGrpSpPr>
        <p:grpSpPr>
          <a:xfrm>
            <a:off x="355264" y="928275"/>
            <a:ext cx="8419609" cy="3686049"/>
            <a:chOff x="355264" y="928275"/>
            <a:chExt cx="8419609" cy="3686049"/>
          </a:xfrm>
        </p:grpSpPr>
        <p:pic>
          <p:nvPicPr>
            <p:cNvPr descr=" " id="2000" name="Google Shape;2000;p15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55264" y="928275"/>
              <a:ext cx="8419609" cy="36860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01" name="Google Shape;2001;p150"/>
            <p:cNvSpPr/>
            <p:nvPr/>
          </p:nvSpPr>
          <p:spPr>
            <a:xfrm>
              <a:off x="502275" y="1371501"/>
              <a:ext cx="7686900" cy="316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>
                  <a:solidFill>
                    <a:srgbClr val="FEC260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@Hidden</a:t>
              </a:r>
              <a:br>
                <a:rPr lang="ko">
                  <a:solidFill>
                    <a:schemeClr val="accent4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</a:br>
              <a:r>
                <a:rPr lang="ko">
                  <a:solidFill>
                    <a:schemeClr val="accent4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private boolean</a:t>
              </a:r>
              <a:r>
                <a:rPr lang="ko">
                  <a:solidFill>
                    <a:srgbClr val="7E97FF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yieldContinuation</a:t>
              </a:r>
              <a:r>
                <a:rPr lang="ko">
                  <a:solidFill>
                    <a:srgbClr val="EAEAEA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() {</a:t>
              </a:r>
              <a:endParaRPr>
                <a:solidFill>
                  <a:srgbClr val="EAEAEA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>
                  <a:solidFill>
                    <a:srgbClr val="EAEAEA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…</a:t>
              </a:r>
              <a:endParaRPr>
                <a:solidFill>
                  <a:srgbClr val="EAEAEA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t/>
              </a:r>
              <a:endParaRPr>
                <a:solidFill>
                  <a:srgbClr val="EAEAEA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>
                  <a:solidFill>
                    <a:srgbClr val="EAEAEA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</a:t>
              </a:r>
              <a:r>
                <a:rPr lang="ko">
                  <a:solidFill>
                    <a:schemeClr val="accent4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try</a:t>
              </a:r>
              <a:r>
                <a:rPr lang="ko">
                  <a:solidFill>
                    <a:srgbClr val="EAEAEA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{</a:t>
              </a:r>
              <a:endParaRPr>
                <a:solidFill>
                  <a:srgbClr val="EAEAEA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>
                  <a:solidFill>
                    <a:srgbClr val="EAEAEA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  </a:t>
              </a:r>
              <a:r>
                <a:rPr lang="ko">
                  <a:solidFill>
                    <a:schemeClr val="accent4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return</a:t>
              </a:r>
              <a:r>
                <a:rPr lang="ko">
                  <a:solidFill>
                    <a:srgbClr val="EAEAEA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</a:t>
              </a:r>
              <a:r>
                <a:rPr lang="ko">
                  <a:solidFill>
                    <a:srgbClr val="59943F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Continuation</a:t>
              </a:r>
              <a:r>
                <a:rPr lang="ko">
                  <a:solidFill>
                    <a:srgbClr val="EAEAEA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.yield(VTHREAD_SCOPE);</a:t>
              </a:r>
              <a:endParaRPr>
                <a:solidFill>
                  <a:srgbClr val="EAEAEA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>
                  <a:solidFill>
                    <a:srgbClr val="EAEAEA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} </a:t>
              </a:r>
              <a:r>
                <a:rPr lang="ko">
                  <a:solidFill>
                    <a:schemeClr val="accent4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finally</a:t>
              </a:r>
              <a:r>
                <a:rPr lang="ko">
                  <a:solidFill>
                    <a:srgbClr val="EAEAEA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{</a:t>
              </a:r>
              <a:endParaRPr>
                <a:solidFill>
                  <a:srgbClr val="EAEAEA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>
                  <a:solidFill>
                    <a:srgbClr val="EAEAEA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  notifyJvmMount(</a:t>
              </a:r>
              <a:r>
                <a:rPr lang="ko">
                  <a:solidFill>
                    <a:schemeClr val="accent4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false</a:t>
              </a:r>
              <a:r>
                <a:rPr lang="ko">
                  <a:solidFill>
                    <a:srgbClr val="EAEAEA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);</a:t>
              </a:r>
              <a:endParaRPr>
                <a:solidFill>
                  <a:srgbClr val="EAEAEA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>
                  <a:solidFill>
                    <a:srgbClr val="EAEAEA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}</a:t>
              </a:r>
              <a:endParaRPr>
                <a:solidFill>
                  <a:srgbClr val="EAEAEA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>
                  <a:solidFill>
                    <a:srgbClr val="EAEAEA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}</a:t>
              </a:r>
              <a:endParaRPr>
                <a:solidFill>
                  <a:srgbClr val="EAEAEA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</p:txBody>
        </p:sp>
        <p:grpSp>
          <p:nvGrpSpPr>
            <p:cNvPr id="2002" name="Google Shape;2002;p150"/>
            <p:cNvGrpSpPr/>
            <p:nvPr/>
          </p:nvGrpSpPr>
          <p:grpSpPr>
            <a:xfrm>
              <a:off x="502264" y="1031920"/>
              <a:ext cx="353870" cy="90097"/>
              <a:chOff x="851402" y="1731944"/>
              <a:chExt cx="368461" cy="87000"/>
            </a:xfrm>
          </p:grpSpPr>
          <p:sp>
            <p:nvSpPr>
              <p:cNvPr id="2003" name="Google Shape;2003;p150"/>
              <p:cNvSpPr/>
              <p:nvPr/>
            </p:nvSpPr>
            <p:spPr>
              <a:xfrm>
                <a:off x="851402" y="1731944"/>
                <a:ext cx="88800" cy="87000"/>
              </a:xfrm>
              <a:prstGeom prst="ellipse">
                <a:avLst/>
              </a:prstGeom>
              <a:solidFill>
                <a:srgbClr val="FE5F5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4" name="Google Shape;2004;p150"/>
              <p:cNvSpPr/>
              <p:nvPr/>
            </p:nvSpPr>
            <p:spPr>
              <a:xfrm>
                <a:off x="991232" y="1731944"/>
                <a:ext cx="88800" cy="87000"/>
              </a:xfrm>
              <a:prstGeom prst="ellipse">
                <a:avLst/>
              </a:prstGeom>
              <a:solidFill>
                <a:srgbClr val="FEBB2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5" name="Google Shape;2005;p150"/>
              <p:cNvSpPr/>
              <p:nvPr/>
            </p:nvSpPr>
            <p:spPr>
              <a:xfrm>
                <a:off x="1131062" y="1731944"/>
                <a:ext cx="88800" cy="87000"/>
              </a:xfrm>
              <a:prstGeom prst="ellipse">
                <a:avLst/>
              </a:prstGeom>
              <a:solidFill>
                <a:srgbClr val="29C74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006" name="Google Shape;2006;p150"/>
            <p:cNvSpPr/>
            <p:nvPr/>
          </p:nvSpPr>
          <p:spPr>
            <a:xfrm>
              <a:off x="935725" y="978147"/>
              <a:ext cx="3848100" cy="28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 sz="1200">
                  <a:solidFill>
                    <a:srgbClr val="EAEAEA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VirtualThread.java</a:t>
              </a:r>
              <a:endParaRPr sz="1200">
                <a:solidFill>
                  <a:srgbClr val="EAEAEA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</p:txBody>
        </p:sp>
      </p:grp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010" name="Shape 2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1" name="Google Shape;2011;p151"/>
          <p:cNvSpPr txBox="1"/>
          <p:nvPr/>
        </p:nvSpPr>
        <p:spPr>
          <a:xfrm>
            <a:off x="311700" y="193875"/>
            <a:ext cx="7877400" cy="7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  <a:t>VirtualThread.yieldContinutation()</a:t>
            </a:r>
            <a:endParaRPr b="1" sz="3000">
              <a:solidFill>
                <a:srgbClr val="EAEAEA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012" name="Google Shape;2012;p151"/>
          <p:cNvSpPr/>
          <p:nvPr/>
        </p:nvSpPr>
        <p:spPr>
          <a:xfrm>
            <a:off x="249250" y="844693"/>
            <a:ext cx="8645400" cy="3853200"/>
          </a:xfrm>
          <a:prstGeom prst="roundRect">
            <a:avLst>
              <a:gd fmla="val 5931" name="adj"/>
            </a:avLst>
          </a:prstGeom>
          <a:solidFill>
            <a:srgbClr val="2B2B2B"/>
          </a:solidFill>
          <a:ln cap="flat" cmpd="sng" w="9525">
            <a:solidFill>
              <a:srgbClr val="2B2B2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13" name="Google Shape;2013;p151"/>
          <p:cNvGrpSpPr/>
          <p:nvPr/>
        </p:nvGrpSpPr>
        <p:grpSpPr>
          <a:xfrm>
            <a:off x="355264" y="928275"/>
            <a:ext cx="8419609" cy="3686049"/>
            <a:chOff x="355264" y="928275"/>
            <a:chExt cx="8419609" cy="3686049"/>
          </a:xfrm>
        </p:grpSpPr>
        <p:pic>
          <p:nvPicPr>
            <p:cNvPr descr=" " id="2014" name="Google Shape;2014;p15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55264" y="928275"/>
              <a:ext cx="8419609" cy="36860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15" name="Google Shape;2015;p151"/>
            <p:cNvSpPr/>
            <p:nvPr/>
          </p:nvSpPr>
          <p:spPr>
            <a:xfrm>
              <a:off x="502275" y="1371501"/>
              <a:ext cx="7686900" cy="316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@Hidden</a:t>
              </a:r>
              <a:br>
                <a:rPr lang="ko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</a:br>
              <a:r>
                <a:rPr lang="ko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private boolean yieldContinuation() {</a:t>
              </a:r>
              <a:endParaRPr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…</a:t>
              </a:r>
              <a:endParaRPr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t/>
              </a:r>
              <a:endParaRPr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try {</a:t>
              </a:r>
              <a:endParaRPr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>
                  <a:solidFill>
                    <a:srgbClr val="EAEAEA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  </a:t>
              </a:r>
              <a:r>
                <a:rPr lang="ko">
                  <a:solidFill>
                    <a:schemeClr val="accent4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return</a:t>
              </a:r>
              <a:r>
                <a:rPr lang="ko">
                  <a:solidFill>
                    <a:srgbClr val="EAEAEA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</a:t>
              </a:r>
              <a:r>
                <a:rPr lang="ko">
                  <a:solidFill>
                    <a:srgbClr val="59943F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Continuation</a:t>
              </a:r>
              <a:r>
                <a:rPr lang="ko">
                  <a:solidFill>
                    <a:srgbClr val="EAEAEA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.yield(VTHREAD_SCOPE);</a:t>
              </a:r>
              <a:endParaRPr>
                <a:solidFill>
                  <a:srgbClr val="EAEAEA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} finally {</a:t>
              </a:r>
              <a:endParaRPr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  notifyJvmMount(false);</a:t>
              </a:r>
              <a:endParaRPr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}</a:t>
              </a:r>
              <a:endParaRPr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}</a:t>
              </a:r>
              <a:endParaRPr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</p:txBody>
        </p:sp>
        <p:grpSp>
          <p:nvGrpSpPr>
            <p:cNvPr id="2016" name="Google Shape;2016;p151"/>
            <p:cNvGrpSpPr/>
            <p:nvPr/>
          </p:nvGrpSpPr>
          <p:grpSpPr>
            <a:xfrm>
              <a:off x="502264" y="1031920"/>
              <a:ext cx="353870" cy="90097"/>
              <a:chOff x="851402" y="1731944"/>
              <a:chExt cx="368461" cy="87000"/>
            </a:xfrm>
          </p:grpSpPr>
          <p:sp>
            <p:nvSpPr>
              <p:cNvPr id="2017" name="Google Shape;2017;p151"/>
              <p:cNvSpPr/>
              <p:nvPr/>
            </p:nvSpPr>
            <p:spPr>
              <a:xfrm>
                <a:off x="851402" y="1731944"/>
                <a:ext cx="88800" cy="87000"/>
              </a:xfrm>
              <a:prstGeom prst="ellipse">
                <a:avLst/>
              </a:prstGeom>
              <a:solidFill>
                <a:srgbClr val="FE5F5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8" name="Google Shape;2018;p151"/>
              <p:cNvSpPr/>
              <p:nvPr/>
            </p:nvSpPr>
            <p:spPr>
              <a:xfrm>
                <a:off x="991232" y="1731944"/>
                <a:ext cx="88800" cy="87000"/>
              </a:xfrm>
              <a:prstGeom prst="ellipse">
                <a:avLst/>
              </a:prstGeom>
              <a:solidFill>
                <a:srgbClr val="FEBB2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9" name="Google Shape;2019;p151"/>
              <p:cNvSpPr/>
              <p:nvPr/>
            </p:nvSpPr>
            <p:spPr>
              <a:xfrm>
                <a:off x="1131062" y="1731944"/>
                <a:ext cx="88800" cy="87000"/>
              </a:xfrm>
              <a:prstGeom prst="ellipse">
                <a:avLst/>
              </a:prstGeom>
              <a:solidFill>
                <a:srgbClr val="29C74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020" name="Google Shape;2020;p151"/>
            <p:cNvSpPr/>
            <p:nvPr/>
          </p:nvSpPr>
          <p:spPr>
            <a:xfrm>
              <a:off x="935725" y="978147"/>
              <a:ext cx="3848100" cy="28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 sz="1200">
                  <a:solidFill>
                    <a:srgbClr val="EAEAEA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VirtualThread.java</a:t>
              </a:r>
              <a:endParaRPr sz="1200">
                <a:solidFill>
                  <a:srgbClr val="EAEAEA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</p:txBody>
        </p:sp>
      </p:grpSp>
      <p:sp>
        <p:nvSpPr>
          <p:cNvPr id="2021" name="Google Shape;2021;p151"/>
          <p:cNvSpPr/>
          <p:nvPr/>
        </p:nvSpPr>
        <p:spPr>
          <a:xfrm>
            <a:off x="1619075" y="2359000"/>
            <a:ext cx="3707700" cy="309300"/>
          </a:xfrm>
          <a:prstGeom prst="rect">
            <a:avLst/>
          </a:prstGeom>
          <a:noFill/>
          <a:ln cap="flat" cmpd="sng" w="19050">
            <a:solidFill>
              <a:srgbClr val="FE5F5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025" name="Shape 2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6" name="Google Shape;2026;p152"/>
          <p:cNvSpPr txBox="1"/>
          <p:nvPr/>
        </p:nvSpPr>
        <p:spPr>
          <a:xfrm>
            <a:off x="311700" y="193875"/>
            <a:ext cx="7877400" cy="7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  <a:t>Continuation.yield()</a:t>
            </a:r>
            <a:endParaRPr b="1" sz="3000">
              <a:solidFill>
                <a:srgbClr val="EAEAEA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027" name="Google Shape;2027;p152"/>
          <p:cNvSpPr/>
          <p:nvPr/>
        </p:nvSpPr>
        <p:spPr>
          <a:xfrm>
            <a:off x="249250" y="844693"/>
            <a:ext cx="8645400" cy="3853200"/>
          </a:xfrm>
          <a:prstGeom prst="roundRect">
            <a:avLst>
              <a:gd fmla="val 5931" name="adj"/>
            </a:avLst>
          </a:prstGeom>
          <a:solidFill>
            <a:srgbClr val="2B2B2B"/>
          </a:solidFill>
          <a:ln cap="flat" cmpd="sng" w="9525">
            <a:solidFill>
              <a:srgbClr val="2B2B2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28" name="Google Shape;2028;p152"/>
          <p:cNvGrpSpPr/>
          <p:nvPr/>
        </p:nvGrpSpPr>
        <p:grpSpPr>
          <a:xfrm>
            <a:off x="355264" y="928275"/>
            <a:ext cx="8419609" cy="3686049"/>
            <a:chOff x="355264" y="928275"/>
            <a:chExt cx="8419609" cy="3686049"/>
          </a:xfrm>
        </p:grpSpPr>
        <p:pic>
          <p:nvPicPr>
            <p:cNvPr descr=" " id="2029" name="Google Shape;2029;p15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55264" y="928275"/>
              <a:ext cx="8419609" cy="36860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30" name="Google Shape;2030;p152"/>
            <p:cNvSpPr/>
            <p:nvPr/>
          </p:nvSpPr>
          <p:spPr>
            <a:xfrm>
              <a:off x="502275" y="1371494"/>
              <a:ext cx="7686900" cy="267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 sz="1100">
                  <a:solidFill>
                    <a:srgbClr val="FEC260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@Hidden</a:t>
              </a:r>
              <a:endParaRPr sz="1100">
                <a:solidFill>
                  <a:srgbClr val="FEC260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 sz="1100">
                  <a:solidFill>
                    <a:schemeClr val="accent4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public final void </a:t>
              </a:r>
              <a:r>
                <a:rPr lang="ko" sz="1100">
                  <a:solidFill>
                    <a:srgbClr val="7E97FF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yield</a:t>
              </a:r>
              <a:r>
                <a:rPr lang="ko" sz="1100">
                  <a:solidFill>
                    <a:srgbClr val="EAEAEA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(</a:t>
              </a:r>
              <a:r>
                <a:rPr lang="ko" sz="1100">
                  <a:solidFill>
                    <a:srgbClr val="59943F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ContinuationScope</a:t>
              </a:r>
              <a:r>
                <a:rPr lang="ko" sz="1100">
                  <a:solidFill>
                    <a:srgbClr val="EAEAEA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scope) {</a:t>
              </a:r>
              <a:endParaRPr sz="1100">
                <a:solidFill>
                  <a:srgbClr val="EAEAEA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 sz="1100">
                  <a:solidFill>
                    <a:srgbClr val="EAEAEA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</a:t>
              </a:r>
              <a:r>
                <a:rPr lang="ko" sz="1100">
                  <a:solidFill>
                    <a:srgbClr val="59943F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Continuation</a:t>
              </a:r>
              <a:r>
                <a:rPr lang="ko" sz="1100">
                  <a:solidFill>
                    <a:srgbClr val="EAEAEA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cont = JLA.getContinuation(currentCarrierThread());</a:t>
              </a:r>
              <a:endParaRPr sz="1100">
                <a:solidFill>
                  <a:srgbClr val="EAEAEA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 sz="1100">
                  <a:solidFill>
                    <a:srgbClr val="EAEAEA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…</a:t>
              </a:r>
              <a:endParaRPr sz="1100">
                <a:solidFill>
                  <a:srgbClr val="EAEAEA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t/>
              </a:r>
              <a:endParaRPr sz="1100">
                <a:solidFill>
                  <a:srgbClr val="EAEAEA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 sz="1100">
                  <a:solidFill>
                    <a:srgbClr val="EAEAEA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</a:t>
              </a:r>
              <a:r>
                <a:rPr lang="ko" sz="1100">
                  <a:solidFill>
                    <a:schemeClr val="accent4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return</a:t>
              </a:r>
              <a:r>
                <a:rPr lang="ko" sz="1100">
                  <a:solidFill>
                    <a:srgbClr val="EAEAEA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cont.yield0(scope, null);</a:t>
              </a:r>
              <a:endParaRPr sz="1100">
                <a:solidFill>
                  <a:srgbClr val="EAEAEA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 sz="1100">
                  <a:solidFill>
                    <a:srgbClr val="EAEAEA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}</a:t>
              </a:r>
              <a:endParaRPr sz="1100">
                <a:solidFill>
                  <a:srgbClr val="EAEAEA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t/>
              </a:r>
              <a:endParaRPr sz="1100">
                <a:solidFill>
                  <a:srgbClr val="EAEAEA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 sz="1100">
                  <a:solidFill>
                    <a:srgbClr val="EAEAEA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@Hidden</a:t>
              </a:r>
              <a:endParaRPr sz="1100">
                <a:solidFill>
                  <a:srgbClr val="EAEAEA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 sz="1100">
                  <a:solidFill>
                    <a:schemeClr val="accent4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private boolean</a:t>
              </a:r>
              <a:r>
                <a:rPr lang="ko" sz="1100">
                  <a:solidFill>
                    <a:srgbClr val="EAEAEA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</a:t>
              </a:r>
              <a:r>
                <a:rPr lang="ko" sz="1100">
                  <a:solidFill>
                    <a:srgbClr val="7E97FF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yield0</a:t>
              </a:r>
              <a:r>
                <a:rPr lang="ko" sz="1100">
                  <a:solidFill>
                    <a:srgbClr val="EAEAEA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(</a:t>
              </a:r>
              <a:r>
                <a:rPr lang="ko" sz="1100">
                  <a:solidFill>
                    <a:srgbClr val="59943F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ContinuationScope</a:t>
              </a:r>
              <a:r>
                <a:rPr lang="ko" sz="1100">
                  <a:solidFill>
                    <a:srgbClr val="EAEAEA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scope, </a:t>
              </a:r>
              <a:r>
                <a:rPr lang="ko" sz="1100">
                  <a:solidFill>
                    <a:srgbClr val="59943F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Continuation</a:t>
              </a:r>
              <a:r>
                <a:rPr lang="ko" sz="1100">
                  <a:solidFill>
                    <a:srgbClr val="EAEAEA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child) {</a:t>
              </a:r>
              <a:endParaRPr sz="1100">
                <a:solidFill>
                  <a:srgbClr val="EAEAEA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 sz="1100">
                  <a:solidFill>
                    <a:srgbClr val="EAEAEA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…</a:t>
              </a:r>
              <a:endParaRPr sz="1100">
                <a:solidFill>
                  <a:srgbClr val="EAEAEA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t/>
              </a:r>
              <a:endParaRPr sz="1100">
                <a:solidFill>
                  <a:srgbClr val="EAEAEA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 sz="1100">
                  <a:solidFill>
                    <a:srgbClr val="EAEAEA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int res = doYield();</a:t>
              </a:r>
              <a:endParaRPr sz="1100">
                <a:solidFill>
                  <a:srgbClr val="EAEAEA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 sz="1100">
                  <a:solidFill>
                    <a:srgbClr val="EAEAEA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U.storeFence();</a:t>
              </a:r>
              <a:endParaRPr sz="1100">
                <a:solidFill>
                  <a:srgbClr val="EAEAEA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 sz="1100">
                  <a:solidFill>
                    <a:srgbClr val="EAEAEA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}</a:t>
              </a:r>
              <a:endParaRPr sz="1100">
                <a:solidFill>
                  <a:srgbClr val="EAEAEA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</p:txBody>
        </p:sp>
        <p:grpSp>
          <p:nvGrpSpPr>
            <p:cNvPr id="2031" name="Google Shape;2031;p152"/>
            <p:cNvGrpSpPr/>
            <p:nvPr/>
          </p:nvGrpSpPr>
          <p:grpSpPr>
            <a:xfrm>
              <a:off x="502264" y="1031920"/>
              <a:ext cx="353870" cy="90097"/>
              <a:chOff x="851402" y="1731944"/>
              <a:chExt cx="368461" cy="87000"/>
            </a:xfrm>
          </p:grpSpPr>
          <p:sp>
            <p:nvSpPr>
              <p:cNvPr id="2032" name="Google Shape;2032;p152"/>
              <p:cNvSpPr/>
              <p:nvPr/>
            </p:nvSpPr>
            <p:spPr>
              <a:xfrm>
                <a:off x="851402" y="1731944"/>
                <a:ext cx="88800" cy="87000"/>
              </a:xfrm>
              <a:prstGeom prst="ellipse">
                <a:avLst/>
              </a:prstGeom>
              <a:solidFill>
                <a:srgbClr val="FE5F5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3" name="Google Shape;2033;p152"/>
              <p:cNvSpPr/>
              <p:nvPr/>
            </p:nvSpPr>
            <p:spPr>
              <a:xfrm>
                <a:off x="991232" y="1731944"/>
                <a:ext cx="88800" cy="87000"/>
              </a:xfrm>
              <a:prstGeom prst="ellipse">
                <a:avLst/>
              </a:prstGeom>
              <a:solidFill>
                <a:srgbClr val="FEBB2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4" name="Google Shape;2034;p152"/>
              <p:cNvSpPr/>
              <p:nvPr/>
            </p:nvSpPr>
            <p:spPr>
              <a:xfrm>
                <a:off x="1131062" y="1731944"/>
                <a:ext cx="88800" cy="87000"/>
              </a:xfrm>
              <a:prstGeom prst="ellipse">
                <a:avLst/>
              </a:prstGeom>
              <a:solidFill>
                <a:srgbClr val="29C74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035" name="Google Shape;2035;p152"/>
            <p:cNvSpPr/>
            <p:nvPr/>
          </p:nvSpPr>
          <p:spPr>
            <a:xfrm>
              <a:off x="935725" y="978147"/>
              <a:ext cx="3848100" cy="28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b="1" lang="ko" sz="1200">
                  <a:solidFill>
                    <a:srgbClr val="EAEAEA"/>
                  </a:solidFill>
                  <a:latin typeface="Comfortaa"/>
                  <a:ea typeface="Comfortaa"/>
                  <a:cs typeface="Comfortaa"/>
                  <a:sym typeface="Comfortaa"/>
                </a:rPr>
                <a:t>Continuation.java</a:t>
              </a:r>
              <a:endParaRPr b="1" sz="12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endParaRPr>
            </a:p>
          </p:txBody>
        </p:sp>
      </p:grpSp>
      <p:sp>
        <p:nvSpPr>
          <p:cNvPr id="2036" name="Google Shape;2036;p152"/>
          <p:cNvSpPr/>
          <p:nvPr/>
        </p:nvSpPr>
        <p:spPr>
          <a:xfrm>
            <a:off x="638500" y="2113950"/>
            <a:ext cx="2772900" cy="318000"/>
          </a:xfrm>
          <a:prstGeom prst="rect">
            <a:avLst/>
          </a:prstGeom>
          <a:noFill/>
          <a:ln cap="flat" cmpd="sng" w="19050">
            <a:solidFill>
              <a:srgbClr val="FE5F5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7" name="Google Shape;2037;p152"/>
          <p:cNvSpPr/>
          <p:nvPr/>
        </p:nvSpPr>
        <p:spPr>
          <a:xfrm>
            <a:off x="638500" y="3312025"/>
            <a:ext cx="1696800" cy="255600"/>
          </a:xfrm>
          <a:prstGeom prst="rect">
            <a:avLst/>
          </a:prstGeom>
          <a:noFill/>
          <a:ln cap="flat" cmpd="sng" w="19050">
            <a:solidFill>
              <a:srgbClr val="FE5F5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 " id="2038" name="Google Shape;2038;p1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42350" y="3464000"/>
            <a:ext cx="4515025" cy="843950"/>
          </a:xfrm>
          <a:prstGeom prst="rect">
            <a:avLst/>
          </a:prstGeom>
          <a:noFill/>
          <a:ln cap="flat" cmpd="sng" w="28575">
            <a:solidFill>
              <a:srgbClr val="EAEAEA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039" name="Google Shape;2039;p152"/>
          <p:cNvSpPr/>
          <p:nvPr/>
        </p:nvSpPr>
        <p:spPr>
          <a:xfrm>
            <a:off x="3902375" y="3754800"/>
            <a:ext cx="41985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lang="ko" sz="1500">
                <a:solidFill>
                  <a:srgbClr val="FEC260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@IntrinsicCandidate</a:t>
            </a:r>
            <a:endParaRPr sz="1500">
              <a:solidFill>
                <a:srgbClr val="FEC260"/>
              </a:solidFill>
              <a:latin typeface="JetBrains Mono SemiBold"/>
              <a:ea typeface="JetBrains Mono SemiBold"/>
              <a:cs typeface="JetBrains Mono SemiBold"/>
              <a:sym typeface="JetBrains Mono SemiBold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lang="ko" sz="1500">
                <a:solidFill>
                  <a:schemeClr val="accent4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private native static int </a:t>
            </a:r>
            <a:r>
              <a:rPr lang="ko" sz="1500">
                <a:solidFill>
                  <a:srgbClr val="7E97FF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doYield</a:t>
            </a:r>
            <a:r>
              <a:rPr lang="ko" sz="1500">
                <a:solidFill>
                  <a:srgbClr val="EAEAEA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();</a:t>
            </a:r>
            <a:endParaRPr sz="1500">
              <a:solidFill>
                <a:srgbClr val="EAEAEA"/>
              </a:solidFill>
              <a:latin typeface="JetBrains Mono SemiBold"/>
              <a:ea typeface="JetBrains Mono SemiBold"/>
              <a:cs typeface="JetBrains Mono SemiBold"/>
              <a:sym typeface="JetBrains Mono SemiBold"/>
            </a:endParaRPr>
          </a:p>
        </p:txBody>
      </p:sp>
      <p:grpSp>
        <p:nvGrpSpPr>
          <p:cNvPr id="2040" name="Google Shape;2040;p152"/>
          <p:cNvGrpSpPr/>
          <p:nvPr/>
        </p:nvGrpSpPr>
        <p:grpSpPr>
          <a:xfrm>
            <a:off x="3902369" y="3567635"/>
            <a:ext cx="353870" cy="90097"/>
            <a:chOff x="464172" y="1900797"/>
            <a:chExt cx="368461" cy="87000"/>
          </a:xfrm>
        </p:grpSpPr>
        <p:sp>
          <p:nvSpPr>
            <p:cNvPr id="2041" name="Google Shape;2041;p152"/>
            <p:cNvSpPr/>
            <p:nvPr/>
          </p:nvSpPr>
          <p:spPr>
            <a:xfrm>
              <a:off x="464172" y="1900797"/>
              <a:ext cx="88800" cy="87000"/>
            </a:xfrm>
            <a:prstGeom prst="ellipse">
              <a:avLst/>
            </a:prstGeom>
            <a:solidFill>
              <a:srgbClr val="FE5F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2" name="Google Shape;2042;p152"/>
            <p:cNvSpPr/>
            <p:nvPr/>
          </p:nvSpPr>
          <p:spPr>
            <a:xfrm>
              <a:off x="604003" y="1900797"/>
              <a:ext cx="88800" cy="87000"/>
            </a:xfrm>
            <a:prstGeom prst="ellipse">
              <a:avLst/>
            </a:prstGeom>
            <a:solidFill>
              <a:srgbClr val="FEBB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3" name="Google Shape;2043;p152"/>
            <p:cNvSpPr/>
            <p:nvPr/>
          </p:nvSpPr>
          <p:spPr>
            <a:xfrm>
              <a:off x="743833" y="1900797"/>
              <a:ext cx="88800" cy="87000"/>
            </a:xfrm>
            <a:prstGeom prst="ellipse">
              <a:avLst/>
            </a:prstGeom>
            <a:solidFill>
              <a:srgbClr val="29C7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047" name="Shape 2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" name="Google Shape;2048;p153"/>
          <p:cNvSpPr txBox="1"/>
          <p:nvPr/>
        </p:nvSpPr>
        <p:spPr>
          <a:xfrm>
            <a:off x="311700" y="193875"/>
            <a:ext cx="7877400" cy="7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  <a:t>VirtualThread.runContinuation()</a:t>
            </a:r>
            <a:endParaRPr b="1" sz="3000">
              <a:solidFill>
                <a:srgbClr val="EAEAEA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049" name="Google Shape;2049;p153"/>
          <p:cNvSpPr/>
          <p:nvPr/>
        </p:nvSpPr>
        <p:spPr>
          <a:xfrm>
            <a:off x="249250" y="844693"/>
            <a:ext cx="8645400" cy="3853200"/>
          </a:xfrm>
          <a:prstGeom prst="roundRect">
            <a:avLst>
              <a:gd fmla="val 5931" name="adj"/>
            </a:avLst>
          </a:prstGeom>
          <a:solidFill>
            <a:srgbClr val="2B2B2B"/>
          </a:solidFill>
          <a:ln cap="flat" cmpd="sng" w="9525">
            <a:solidFill>
              <a:srgbClr val="2B2B2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50" name="Google Shape;2050;p153"/>
          <p:cNvGrpSpPr/>
          <p:nvPr/>
        </p:nvGrpSpPr>
        <p:grpSpPr>
          <a:xfrm>
            <a:off x="355264" y="928275"/>
            <a:ext cx="8419609" cy="3686049"/>
            <a:chOff x="355264" y="928275"/>
            <a:chExt cx="8419609" cy="3686049"/>
          </a:xfrm>
        </p:grpSpPr>
        <p:pic>
          <p:nvPicPr>
            <p:cNvPr descr=" " id="2051" name="Google Shape;2051;p15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55264" y="928275"/>
              <a:ext cx="8419609" cy="36860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52" name="Google Shape;2052;p153"/>
            <p:cNvSpPr/>
            <p:nvPr/>
          </p:nvSpPr>
          <p:spPr>
            <a:xfrm>
              <a:off x="502275" y="1371501"/>
              <a:ext cx="7686900" cy="316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ial"/>
                <a:buNone/>
              </a:pPr>
              <a:r>
                <a:rPr lang="ko" sz="1200">
                  <a:solidFill>
                    <a:srgbClr val="FEC260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@ChangesCurrentThread</a:t>
              </a:r>
              <a:endParaRPr sz="1200">
                <a:solidFill>
                  <a:srgbClr val="FEC260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ial"/>
                <a:buNone/>
              </a:pPr>
              <a:r>
                <a:rPr lang="ko" sz="1200">
                  <a:solidFill>
                    <a:schemeClr val="accent4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private void </a:t>
              </a:r>
              <a:r>
                <a:rPr lang="ko" sz="1200">
                  <a:solidFill>
                    <a:srgbClr val="7E97FF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runContinuation</a:t>
              </a:r>
              <a:r>
                <a:rPr lang="ko" sz="1200">
                  <a:solidFill>
                    <a:srgbClr val="EAEAEA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() {</a:t>
              </a:r>
              <a:endParaRPr sz="1200">
                <a:solidFill>
                  <a:srgbClr val="EAEAEA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ial"/>
                <a:buNone/>
              </a:pPr>
              <a:r>
                <a:rPr lang="ko" sz="1200">
                  <a:solidFill>
                    <a:srgbClr val="EAEAEA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…</a:t>
              </a:r>
              <a:endParaRPr sz="1200">
                <a:solidFill>
                  <a:srgbClr val="EAEAEA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ial"/>
                <a:buNone/>
              </a:pPr>
              <a:r>
                <a:t/>
              </a:r>
              <a:endParaRPr sz="1200">
                <a:solidFill>
                  <a:srgbClr val="EAEAEA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ial"/>
                <a:buNone/>
              </a:pPr>
              <a:r>
                <a:rPr lang="ko" sz="1200">
                  <a:solidFill>
                    <a:srgbClr val="EAEAEA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mount();</a:t>
              </a:r>
              <a:endParaRPr sz="1200">
                <a:solidFill>
                  <a:srgbClr val="EAEAEA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ial"/>
                <a:buNone/>
              </a:pPr>
              <a:r>
                <a:t/>
              </a:r>
              <a:endParaRPr sz="1200">
                <a:solidFill>
                  <a:srgbClr val="EAEAEA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ial"/>
                <a:buNone/>
              </a:pPr>
              <a:r>
                <a:rPr lang="ko" sz="1200">
                  <a:solidFill>
                    <a:srgbClr val="EAEAEA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</a:t>
              </a:r>
              <a:r>
                <a:rPr lang="ko" sz="1200">
                  <a:solidFill>
                    <a:srgbClr val="EE8934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try</a:t>
              </a:r>
              <a:r>
                <a:rPr lang="ko" sz="1200">
                  <a:solidFill>
                    <a:srgbClr val="EAEAEA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{</a:t>
              </a:r>
              <a:endParaRPr sz="1200">
                <a:solidFill>
                  <a:srgbClr val="EAEAEA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ial"/>
                <a:buNone/>
              </a:pPr>
              <a:r>
                <a:rPr lang="ko" sz="1200">
                  <a:solidFill>
                    <a:srgbClr val="EAEAEA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  cont.run();</a:t>
              </a:r>
              <a:endParaRPr sz="1200">
                <a:solidFill>
                  <a:srgbClr val="EAEAEA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ial"/>
                <a:buNone/>
              </a:pPr>
              <a:r>
                <a:rPr lang="ko" sz="1200">
                  <a:solidFill>
                    <a:srgbClr val="EAEAEA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} </a:t>
              </a:r>
              <a:r>
                <a:rPr lang="ko" sz="1200">
                  <a:solidFill>
                    <a:srgbClr val="EE8934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finally</a:t>
              </a:r>
              <a:r>
                <a:rPr lang="ko" sz="1200">
                  <a:solidFill>
                    <a:srgbClr val="EAEAEA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{</a:t>
              </a:r>
              <a:endParaRPr sz="1200">
                <a:solidFill>
                  <a:srgbClr val="EAEAEA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ial"/>
                <a:buNone/>
              </a:pPr>
              <a:r>
                <a:rPr lang="ko" sz="1200">
                  <a:solidFill>
                    <a:srgbClr val="EAEAEA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  unmount();</a:t>
              </a:r>
              <a:endParaRPr sz="1200">
                <a:solidFill>
                  <a:srgbClr val="EAEAEA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ial"/>
                <a:buNone/>
              </a:pPr>
              <a:r>
                <a:rPr lang="ko" sz="1200">
                  <a:solidFill>
                    <a:srgbClr val="EAEAEA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  </a:t>
              </a:r>
              <a:r>
                <a:rPr lang="ko" sz="1200">
                  <a:solidFill>
                    <a:srgbClr val="EE8934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if</a:t>
              </a:r>
              <a:r>
                <a:rPr lang="ko" sz="1200">
                  <a:solidFill>
                    <a:srgbClr val="EAEAEA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(cont.isDone()) {</a:t>
              </a:r>
              <a:endParaRPr sz="1200">
                <a:solidFill>
                  <a:srgbClr val="EAEAEA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ial"/>
                <a:buNone/>
              </a:pPr>
              <a:r>
                <a:rPr lang="ko" sz="1200">
                  <a:solidFill>
                    <a:srgbClr val="EAEAEA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    afterDone();</a:t>
              </a:r>
              <a:endParaRPr sz="1200">
                <a:solidFill>
                  <a:srgbClr val="EAEAEA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ial"/>
                <a:buNone/>
              </a:pPr>
              <a:r>
                <a:rPr lang="ko" sz="1200">
                  <a:solidFill>
                    <a:srgbClr val="EAEAEA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  } </a:t>
              </a:r>
              <a:r>
                <a:rPr lang="ko" sz="1200">
                  <a:solidFill>
                    <a:srgbClr val="EE8934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else</a:t>
              </a:r>
              <a:r>
                <a:rPr lang="ko" sz="1200">
                  <a:solidFill>
                    <a:srgbClr val="EAEAEA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{</a:t>
              </a:r>
              <a:endParaRPr sz="1200">
                <a:solidFill>
                  <a:srgbClr val="EAEAEA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ial"/>
                <a:buNone/>
              </a:pPr>
              <a:r>
                <a:rPr lang="ko" sz="1200">
                  <a:solidFill>
                    <a:srgbClr val="EAEAEA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    afterYield();</a:t>
              </a:r>
              <a:endParaRPr sz="1200">
                <a:solidFill>
                  <a:srgbClr val="EAEAEA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ial"/>
                <a:buNone/>
              </a:pPr>
              <a:r>
                <a:rPr lang="ko" sz="1200">
                  <a:solidFill>
                    <a:srgbClr val="EAEAEA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  }</a:t>
              </a:r>
              <a:endParaRPr sz="1200">
                <a:solidFill>
                  <a:srgbClr val="EAEAEA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ial"/>
                <a:buNone/>
              </a:pPr>
              <a:r>
                <a:rPr lang="ko" sz="1200">
                  <a:solidFill>
                    <a:srgbClr val="EAEAEA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}</a:t>
              </a:r>
              <a:endParaRPr sz="1200">
                <a:solidFill>
                  <a:srgbClr val="EAEAEA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ial"/>
                <a:buNone/>
              </a:pPr>
              <a:r>
                <a:rPr lang="ko" sz="1200">
                  <a:solidFill>
                    <a:srgbClr val="EAEAEA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}</a:t>
              </a:r>
              <a:endParaRPr sz="12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</p:txBody>
        </p:sp>
        <p:grpSp>
          <p:nvGrpSpPr>
            <p:cNvPr id="2053" name="Google Shape;2053;p153"/>
            <p:cNvGrpSpPr/>
            <p:nvPr/>
          </p:nvGrpSpPr>
          <p:grpSpPr>
            <a:xfrm>
              <a:off x="502264" y="1031920"/>
              <a:ext cx="353870" cy="90097"/>
              <a:chOff x="851402" y="1731944"/>
              <a:chExt cx="368461" cy="87000"/>
            </a:xfrm>
          </p:grpSpPr>
          <p:sp>
            <p:nvSpPr>
              <p:cNvPr id="2054" name="Google Shape;2054;p153"/>
              <p:cNvSpPr/>
              <p:nvPr/>
            </p:nvSpPr>
            <p:spPr>
              <a:xfrm>
                <a:off x="851402" y="1731944"/>
                <a:ext cx="88800" cy="87000"/>
              </a:xfrm>
              <a:prstGeom prst="ellipse">
                <a:avLst/>
              </a:prstGeom>
              <a:solidFill>
                <a:srgbClr val="FE5F5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5" name="Google Shape;2055;p153"/>
              <p:cNvSpPr/>
              <p:nvPr/>
            </p:nvSpPr>
            <p:spPr>
              <a:xfrm>
                <a:off x="991232" y="1731944"/>
                <a:ext cx="88800" cy="87000"/>
              </a:xfrm>
              <a:prstGeom prst="ellipse">
                <a:avLst/>
              </a:prstGeom>
              <a:solidFill>
                <a:srgbClr val="FEBB2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6" name="Google Shape;2056;p153"/>
              <p:cNvSpPr/>
              <p:nvPr/>
            </p:nvSpPr>
            <p:spPr>
              <a:xfrm>
                <a:off x="1131062" y="1731944"/>
                <a:ext cx="88800" cy="87000"/>
              </a:xfrm>
              <a:prstGeom prst="ellipse">
                <a:avLst/>
              </a:prstGeom>
              <a:solidFill>
                <a:srgbClr val="29C74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057" name="Google Shape;2057;p153"/>
            <p:cNvSpPr/>
            <p:nvPr/>
          </p:nvSpPr>
          <p:spPr>
            <a:xfrm>
              <a:off x="935725" y="978147"/>
              <a:ext cx="3848100" cy="28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 sz="1200">
                  <a:solidFill>
                    <a:srgbClr val="EAEAEA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VirtualThread.java</a:t>
              </a:r>
              <a:endParaRPr sz="1200">
                <a:solidFill>
                  <a:srgbClr val="EAEAEA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</p:txBody>
        </p:sp>
      </p:grpSp>
      <p:sp>
        <p:nvSpPr>
          <p:cNvPr id="2058" name="Google Shape;2058;p153"/>
          <p:cNvSpPr/>
          <p:nvPr/>
        </p:nvSpPr>
        <p:spPr>
          <a:xfrm>
            <a:off x="1889100" y="2793075"/>
            <a:ext cx="952800" cy="2757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7"/>
          <p:cNvSpPr txBox="1"/>
          <p:nvPr/>
        </p:nvSpPr>
        <p:spPr>
          <a:xfrm>
            <a:off x="401350" y="1502075"/>
            <a:ext cx="8493300" cy="18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600">
              <a:solidFill>
                <a:srgbClr val="EAEAE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2" name="Google Shape;212;p37"/>
          <p:cNvSpPr txBox="1"/>
          <p:nvPr/>
        </p:nvSpPr>
        <p:spPr>
          <a:xfrm>
            <a:off x="311700" y="193875"/>
            <a:ext cx="7877400" cy="7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  <a:t>Virtual Thread Overview</a:t>
            </a:r>
            <a:endParaRPr b="1" sz="3000">
              <a:solidFill>
                <a:srgbClr val="EAEAEA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13" name="Google Shape;213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214" name="Google Shape;214;p37"/>
          <p:cNvSpPr/>
          <p:nvPr/>
        </p:nvSpPr>
        <p:spPr>
          <a:xfrm>
            <a:off x="249250" y="844693"/>
            <a:ext cx="8645400" cy="3853200"/>
          </a:xfrm>
          <a:prstGeom prst="roundRect">
            <a:avLst>
              <a:gd fmla="val 5931" name="adj"/>
            </a:avLst>
          </a:prstGeom>
          <a:solidFill>
            <a:srgbClr val="2B2B2B"/>
          </a:solidFill>
          <a:ln cap="flat" cmpd="sng" w="9525">
            <a:solidFill>
              <a:srgbClr val="2B2B2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37"/>
          <p:cNvSpPr txBox="1"/>
          <p:nvPr>
            <p:ph idx="1" type="body"/>
          </p:nvPr>
        </p:nvSpPr>
        <p:spPr>
          <a:xfrm>
            <a:off x="311700" y="948418"/>
            <a:ext cx="7662300" cy="3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EAEAEA"/>
              </a:buClr>
              <a:buSzPts val="2000"/>
              <a:buFont typeface="Comfortaa"/>
              <a:buChar char="●"/>
            </a:pPr>
            <a:r>
              <a:rPr lang="ko" sz="20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  <a:t>JDK21에 공식 추가된 Application Level Thread</a:t>
            </a:r>
            <a:endParaRPr sz="2000">
              <a:solidFill>
                <a:srgbClr val="EAEAEA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EAEAEA"/>
              </a:buClr>
              <a:buSzPts val="2000"/>
              <a:buFont typeface="Comfortaa"/>
              <a:buChar char="●"/>
            </a:pPr>
            <a:r>
              <a:rPr lang="ko" sz="20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  <a:t>Project Loom</a:t>
            </a:r>
            <a:endParaRPr sz="2000">
              <a:solidFill>
                <a:srgbClr val="EAEAEA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grpSp>
        <p:nvGrpSpPr>
          <p:cNvPr id="216" name="Google Shape;216;p37"/>
          <p:cNvGrpSpPr/>
          <p:nvPr/>
        </p:nvGrpSpPr>
        <p:grpSpPr>
          <a:xfrm>
            <a:off x="1265146" y="2446951"/>
            <a:ext cx="6765705" cy="1983273"/>
            <a:chOff x="1265146" y="2523151"/>
            <a:chExt cx="6765705" cy="1983273"/>
          </a:xfrm>
        </p:grpSpPr>
        <p:pic>
          <p:nvPicPr>
            <p:cNvPr id="217" name="Google Shape;217;p3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265146" y="2523151"/>
              <a:ext cx="1636575" cy="19832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8" name="Google Shape;218;p3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136850" y="2934296"/>
              <a:ext cx="4894001" cy="13334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062" name="Shape 2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3" name="Google Shape;2063;p154"/>
          <p:cNvSpPr txBox="1"/>
          <p:nvPr/>
        </p:nvSpPr>
        <p:spPr>
          <a:xfrm>
            <a:off x="311700" y="270075"/>
            <a:ext cx="7877400" cy="7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  <a:t>yield()</a:t>
            </a:r>
            <a:endParaRPr b="1" sz="3000">
              <a:solidFill>
                <a:srgbClr val="EAEAEA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grpSp>
        <p:nvGrpSpPr>
          <p:cNvPr id="2064" name="Google Shape;2064;p154"/>
          <p:cNvGrpSpPr/>
          <p:nvPr/>
        </p:nvGrpSpPr>
        <p:grpSpPr>
          <a:xfrm>
            <a:off x="5606198" y="861218"/>
            <a:ext cx="2904582" cy="3892100"/>
            <a:chOff x="-903007" y="1718475"/>
            <a:chExt cx="2904582" cy="3686049"/>
          </a:xfrm>
        </p:grpSpPr>
        <p:pic>
          <p:nvPicPr>
            <p:cNvPr descr=" " id="2065" name="Google Shape;2065;p15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-903007" y="1718475"/>
              <a:ext cx="2859900" cy="3686049"/>
            </a:xfrm>
            <a:prstGeom prst="rect">
              <a:avLst/>
            </a:prstGeom>
            <a:noFill/>
            <a:ln cap="flat" cmpd="sng" w="19050">
              <a:solidFill>
                <a:srgbClr val="EAEAEA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2066" name="Google Shape;2066;p154"/>
            <p:cNvSpPr/>
            <p:nvPr/>
          </p:nvSpPr>
          <p:spPr>
            <a:xfrm>
              <a:off x="-832825" y="2161700"/>
              <a:ext cx="2834400" cy="316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 sz="1200">
                  <a:solidFill>
                    <a:srgbClr val="FEC260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@ChangesCurrentThread</a:t>
              </a:r>
              <a:endParaRPr sz="1200">
                <a:solidFill>
                  <a:srgbClr val="FEC260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 sz="1200">
                  <a:solidFill>
                    <a:schemeClr val="accent4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private void </a:t>
              </a:r>
              <a:r>
                <a:rPr lang="ko" sz="1200">
                  <a:solidFill>
                    <a:srgbClr val="7E97FF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runContinuation</a:t>
              </a:r>
              <a:r>
                <a:rPr lang="ko" sz="1200">
                  <a:solidFill>
                    <a:srgbClr val="EAEAEA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() {</a:t>
              </a:r>
              <a:endParaRPr sz="1200">
                <a:solidFill>
                  <a:srgbClr val="EAEAEA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 sz="1200">
                  <a:solidFill>
                    <a:srgbClr val="EAEAEA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…</a:t>
              </a:r>
              <a:endParaRPr sz="1200">
                <a:solidFill>
                  <a:srgbClr val="EAEAEA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t/>
              </a:r>
              <a:endParaRPr sz="1200">
                <a:solidFill>
                  <a:srgbClr val="EAEAEA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 sz="1200">
                  <a:solidFill>
                    <a:srgbClr val="EAEAEA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mount();</a:t>
              </a:r>
              <a:endParaRPr sz="1200">
                <a:solidFill>
                  <a:srgbClr val="EAEAEA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t/>
              </a:r>
              <a:endParaRPr sz="1200">
                <a:solidFill>
                  <a:srgbClr val="EAEAEA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 sz="1200">
                  <a:solidFill>
                    <a:srgbClr val="EAEAEA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</a:t>
              </a:r>
              <a:r>
                <a:rPr lang="ko" sz="1200">
                  <a:solidFill>
                    <a:srgbClr val="EE8934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try</a:t>
              </a:r>
              <a:r>
                <a:rPr lang="ko" sz="1200">
                  <a:solidFill>
                    <a:srgbClr val="EAEAEA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{</a:t>
              </a:r>
              <a:endParaRPr sz="1200">
                <a:solidFill>
                  <a:srgbClr val="EAEAEA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 sz="1200">
                  <a:solidFill>
                    <a:srgbClr val="EAEAEA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  cont.run();</a:t>
              </a:r>
              <a:endParaRPr sz="1200">
                <a:solidFill>
                  <a:srgbClr val="EAEAEA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 sz="1200">
                  <a:solidFill>
                    <a:srgbClr val="EAEAEA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} </a:t>
              </a:r>
              <a:r>
                <a:rPr lang="ko" sz="1200">
                  <a:solidFill>
                    <a:srgbClr val="EE8934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finally</a:t>
              </a:r>
              <a:r>
                <a:rPr lang="ko" sz="1200">
                  <a:solidFill>
                    <a:srgbClr val="EAEAEA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{</a:t>
              </a:r>
              <a:endParaRPr sz="1200">
                <a:solidFill>
                  <a:srgbClr val="EAEAEA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 sz="1200">
                  <a:solidFill>
                    <a:srgbClr val="EAEAEA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  unmount();</a:t>
              </a:r>
              <a:endParaRPr sz="1200">
                <a:solidFill>
                  <a:srgbClr val="EAEAEA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 sz="1200">
                  <a:solidFill>
                    <a:srgbClr val="EAEAEA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  </a:t>
              </a:r>
              <a:r>
                <a:rPr lang="ko" sz="1200">
                  <a:solidFill>
                    <a:srgbClr val="EE8934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if</a:t>
              </a:r>
              <a:r>
                <a:rPr lang="ko" sz="1200">
                  <a:solidFill>
                    <a:srgbClr val="EAEAEA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(cont.isDone()) {</a:t>
              </a:r>
              <a:endParaRPr sz="1200">
                <a:solidFill>
                  <a:srgbClr val="EAEAEA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 sz="1200">
                  <a:solidFill>
                    <a:srgbClr val="EAEAEA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    afterDone();</a:t>
              </a:r>
              <a:endParaRPr sz="1200">
                <a:solidFill>
                  <a:srgbClr val="EAEAEA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 sz="1200">
                  <a:solidFill>
                    <a:srgbClr val="EAEAEA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  } </a:t>
              </a:r>
              <a:r>
                <a:rPr lang="ko" sz="1200">
                  <a:solidFill>
                    <a:srgbClr val="EE8934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else</a:t>
              </a:r>
              <a:r>
                <a:rPr lang="ko" sz="1200">
                  <a:solidFill>
                    <a:srgbClr val="EAEAEA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{</a:t>
              </a:r>
              <a:endParaRPr sz="1200">
                <a:solidFill>
                  <a:srgbClr val="EAEAEA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 sz="1200">
                  <a:solidFill>
                    <a:srgbClr val="EAEAEA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    afterYield();</a:t>
              </a:r>
              <a:endParaRPr sz="1200">
                <a:solidFill>
                  <a:srgbClr val="EAEAEA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 sz="1200">
                  <a:solidFill>
                    <a:srgbClr val="EAEAEA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  }</a:t>
              </a:r>
              <a:endParaRPr sz="1200">
                <a:solidFill>
                  <a:srgbClr val="EAEAEA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 sz="1200">
                  <a:solidFill>
                    <a:srgbClr val="EAEAEA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}</a:t>
              </a:r>
              <a:endParaRPr sz="1200">
                <a:solidFill>
                  <a:srgbClr val="EAEAEA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 sz="1200">
                  <a:solidFill>
                    <a:srgbClr val="EAEAEA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}</a:t>
              </a:r>
              <a:endParaRPr sz="1200">
                <a:solidFill>
                  <a:srgbClr val="EAEAEA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</p:txBody>
        </p:sp>
        <p:grpSp>
          <p:nvGrpSpPr>
            <p:cNvPr id="2067" name="Google Shape;2067;p154"/>
            <p:cNvGrpSpPr/>
            <p:nvPr/>
          </p:nvGrpSpPr>
          <p:grpSpPr>
            <a:xfrm>
              <a:off x="-756011" y="1822120"/>
              <a:ext cx="353870" cy="90097"/>
              <a:chOff x="-612884" y="2302845"/>
              <a:chExt cx="368461" cy="87000"/>
            </a:xfrm>
          </p:grpSpPr>
          <p:sp>
            <p:nvSpPr>
              <p:cNvPr id="2068" name="Google Shape;2068;p154"/>
              <p:cNvSpPr/>
              <p:nvPr/>
            </p:nvSpPr>
            <p:spPr>
              <a:xfrm>
                <a:off x="-612884" y="2302845"/>
                <a:ext cx="88800" cy="87000"/>
              </a:xfrm>
              <a:prstGeom prst="ellipse">
                <a:avLst/>
              </a:prstGeom>
              <a:solidFill>
                <a:srgbClr val="FE5F5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9" name="Google Shape;2069;p154"/>
              <p:cNvSpPr/>
              <p:nvPr/>
            </p:nvSpPr>
            <p:spPr>
              <a:xfrm>
                <a:off x="-473054" y="2302845"/>
                <a:ext cx="88800" cy="87000"/>
              </a:xfrm>
              <a:prstGeom prst="ellipse">
                <a:avLst/>
              </a:prstGeom>
              <a:solidFill>
                <a:srgbClr val="FEBB2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0" name="Google Shape;2070;p154"/>
              <p:cNvSpPr/>
              <p:nvPr/>
            </p:nvSpPr>
            <p:spPr>
              <a:xfrm>
                <a:off x="-333224" y="2302845"/>
                <a:ext cx="88800" cy="87000"/>
              </a:xfrm>
              <a:prstGeom prst="ellipse">
                <a:avLst/>
              </a:prstGeom>
              <a:solidFill>
                <a:srgbClr val="29C74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071" name="Google Shape;2071;p154"/>
            <p:cNvSpPr/>
            <p:nvPr/>
          </p:nvSpPr>
          <p:spPr>
            <a:xfrm>
              <a:off x="-322550" y="1768350"/>
              <a:ext cx="1777800" cy="28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 sz="1200">
                  <a:solidFill>
                    <a:srgbClr val="EAEAEA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VirtualThread.java</a:t>
              </a:r>
              <a:endParaRPr sz="1200">
                <a:solidFill>
                  <a:srgbClr val="EAEAEA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</p:txBody>
        </p:sp>
      </p:grpSp>
      <p:grpSp>
        <p:nvGrpSpPr>
          <p:cNvPr id="2072" name="Google Shape;2072;p154"/>
          <p:cNvGrpSpPr/>
          <p:nvPr/>
        </p:nvGrpSpPr>
        <p:grpSpPr>
          <a:xfrm>
            <a:off x="397800" y="2152257"/>
            <a:ext cx="4574149" cy="2601058"/>
            <a:chOff x="137450" y="2157624"/>
            <a:chExt cx="4574149" cy="2394199"/>
          </a:xfrm>
        </p:grpSpPr>
        <p:pic>
          <p:nvPicPr>
            <p:cNvPr descr=" " id="2073" name="Google Shape;2073;p15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37450" y="2157624"/>
              <a:ext cx="4574149" cy="2394199"/>
            </a:xfrm>
            <a:prstGeom prst="rect">
              <a:avLst/>
            </a:prstGeom>
            <a:noFill/>
            <a:ln cap="flat" cmpd="sng" w="19050">
              <a:solidFill>
                <a:srgbClr val="EAEAEA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2074" name="Google Shape;2074;p154"/>
            <p:cNvSpPr/>
            <p:nvPr/>
          </p:nvSpPr>
          <p:spPr>
            <a:xfrm>
              <a:off x="284450" y="2600848"/>
              <a:ext cx="4336800" cy="190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 sz="1200">
                  <a:solidFill>
                    <a:srgbClr val="FEC260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@Hidden</a:t>
              </a:r>
              <a:endParaRPr sz="1200">
                <a:solidFill>
                  <a:srgbClr val="FEC260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 sz="1200">
                  <a:solidFill>
                    <a:schemeClr val="accent4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private boolean </a:t>
              </a:r>
              <a:r>
                <a:rPr lang="ko" sz="1200">
                  <a:solidFill>
                    <a:srgbClr val="7E97FF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yield0</a:t>
              </a:r>
              <a:r>
                <a:rPr lang="ko" sz="1200">
                  <a:solidFill>
                    <a:srgbClr val="EAEAEA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(</a:t>
              </a:r>
              <a:r>
                <a:rPr lang="ko" sz="1200">
                  <a:solidFill>
                    <a:srgbClr val="59943F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ContinuationScope</a:t>
              </a:r>
              <a:r>
                <a:rPr lang="ko" sz="1200">
                  <a:solidFill>
                    <a:srgbClr val="EAEAEA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scope) {</a:t>
              </a:r>
              <a:endParaRPr sz="1200">
                <a:solidFill>
                  <a:srgbClr val="EAEAEA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 sz="1200">
                  <a:solidFill>
                    <a:srgbClr val="EAEAEA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…</a:t>
              </a:r>
              <a:endParaRPr sz="1200">
                <a:solidFill>
                  <a:srgbClr val="EAEAEA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 sz="1200">
                  <a:solidFill>
                    <a:srgbClr val="EAEAEA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</a:t>
              </a:r>
              <a:endParaRPr sz="1200">
                <a:solidFill>
                  <a:srgbClr val="EAEAEA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 sz="1200">
                  <a:solidFill>
                    <a:srgbClr val="EAEAEA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int res = doYield();</a:t>
              </a:r>
              <a:endParaRPr sz="1200">
                <a:solidFill>
                  <a:srgbClr val="EAEAEA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 sz="1200">
                  <a:solidFill>
                    <a:srgbClr val="EAEAEA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U.storeFence();</a:t>
              </a:r>
              <a:endParaRPr sz="1200">
                <a:solidFill>
                  <a:srgbClr val="EAEAEA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t/>
              </a:r>
              <a:endParaRPr sz="1200">
                <a:solidFill>
                  <a:srgbClr val="EAEAEA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 sz="1200">
                  <a:solidFill>
                    <a:srgbClr val="EAEAEA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…</a:t>
              </a:r>
              <a:endParaRPr sz="1200">
                <a:solidFill>
                  <a:srgbClr val="EAEAEA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 sz="1200">
                  <a:solidFill>
                    <a:srgbClr val="EAEAEA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}</a:t>
              </a:r>
              <a:endParaRPr sz="1200">
                <a:solidFill>
                  <a:srgbClr val="EAEAEA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 sz="1200">
                  <a:solidFill>
                    <a:srgbClr val="EAEAEA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}</a:t>
              </a:r>
              <a:endParaRPr sz="1200">
                <a:solidFill>
                  <a:srgbClr val="EAEAEA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</p:txBody>
        </p:sp>
        <p:grpSp>
          <p:nvGrpSpPr>
            <p:cNvPr id="2075" name="Google Shape;2075;p154"/>
            <p:cNvGrpSpPr/>
            <p:nvPr/>
          </p:nvGrpSpPr>
          <p:grpSpPr>
            <a:xfrm>
              <a:off x="284439" y="2261270"/>
              <a:ext cx="353870" cy="90097"/>
              <a:chOff x="-3346875" y="1441291"/>
              <a:chExt cx="368461" cy="87000"/>
            </a:xfrm>
          </p:grpSpPr>
          <p:sp>
            <p:nvSpPr>
              <p:cNvPr id="2076" name="Google Shape;2076;p154"/>
              <p:cNvSpPr/>
              <p:nvPr/>
            </p:nvSpPr>
            <p:spPr>
              <a:xfrm>
                <a:off x="-3346875" y="1441291"/>
                <a:ext cx="88800" cy="87000"/>
              </a:xfrm>
              <a:prstGeom prst="ellipse">
                <a:avLst/>
              </a:prstGeom>
              <a:solidFill>
                <a:srgbClr val="FE5F5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7" name="Google Shape;2077;p154"/>
              <p:cNvSpPr/>
              <p:nvPr/>
            </p:nvSpPr>
            <p:spPr>
              <a:xfrm>
                <a:off x="-3207045" y="1441291"/>
                <a:ext cx="88800" cy="87000"/>
              </a:xfrm>
              <a:prstGeom prst="ellipse">
                <a:avLst/>
              </a:prstGeom>
              <a:solidFill>
                <a:srgbClr val="FEBB2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8" name="Google Shape;2078;p154"/>
              <p:cNvSpPr/>
              <p:nvPr/>
            </p:nvSpPr>
            <p:spPr>
              <a:xfrm>
                <a:off x="-3067215" y="1441291"/>
                <a:ext cx="88800" cy="87000"/>
              </a:xfrm>
              <a:prstGeom prst="ellipse">
                <a:avLst/>
              </a:prstGeom>
              <a:solidFill>
                <a:srgbClr val="29C74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079" name="Google Shape;2079;p154"/>
            <p:cNvSpPr/>
            <p:nvPr/>
          </p:nvSpPr>
          <p:spPr>
            <a:xfrm>
              <a:off x="717900" y="2207499"/>
              <a:ext cx="1777800" cy="28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 sz="1200">
                  <a:solidFill>
                    <a:srgbClr val="EAEAEA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Continuation</a:t>
              </a:r>
              <a:r>
                <a:rPr lang="ko" sz="1200">
                  <a:solidFill>
                    <a:srgbClr val="EAEAEA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.java</a:t>
              </a:r>
              <a:endParaRPr sz="1200">
                <a:solidFill>
                  <a:srgbClr val="EAEAEA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</p:txBody>
        </p:sp>
      </p:grp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083" name="Shape 2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4" name="Google Shape;2084;p155"/>
          <p:cNvSpPr txBox="1"/>
          <p:nvPr/>
        </p:nvSpPr>
        <p:spPr>
          <a:xfrm>
            <a:off x="311700" y="270075"/>
            <a:ext cx="7877400" cy="7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  <a:t>yield()</a:t>
            </a:r>
            <a:endParaRPr b="1" sz="3000">
              <a:solidFill>
                <a:srgbClr val="EAEAEA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grpSp>
        <p:nvGrpSpPr>
          <p:cNvPr id="2085" name="Google Shape;2085;p155"/>
          <p:cNvGrpSpPr/>
          <p:nvPr/>
        </p:nvGrpSpPr>
        <p:grpSpPr>
          <a:xfrm>
            <a:off x="5606198" y="861218"/>
            <a:ext cx="2904582" cy="3892100"/>
            <a:chOff x="-903007" y="1718475"/>
            <a:chExt cx="2904582" cy="3686049"/>
          </a:xfrm>
        </p:grpSpPr>
        <p:pic>
          <p:nvPicPr>
            <p:cNvPr descr=" " id="2086" name="Google Shape;2086;p15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-903007" y="1718475"/>
              <a:ext cx="2859900" cy="3686049"/>
            </a:xfrm>
            <a:prstGeom prst="rect">
              <a:avLst/>
            </a:prstGeom>
            <a:noFill/>
            <a:ln cap="flat" cmpd="sng" w="19050">
              <a:solidFill>
                <a:srgbClr val="EAEAEA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2087" name="Google Shape;2087;p155"/>
            <p:cNvSpPr/>
            <p:nvPr/>
          </p:nvSpPr>
          <p:spPr>
            <a:xfrm>
              <a:off x="-832825" y="2161700"/>
              <a:ext cx="2834400" cy="316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 sz="1200">
                  <a:solidFill>
                    <a:srgbClr val="FEC260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@ChangesCurrentThread</a:t>
              </a:r>
              <a:endParaRPr sz="1200">
                <a:solidFill>
                  <a:srgbClr val="FEC260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 sz="1200">
                  <a:solidFill>
                    <a:schemeClr val="accent4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private void </a:t>
              </a:r>
              <a:r>
                <a:rPr lang="ko" sz="1200">
                  <a:solidFill>
                    <a:srgbClr val="7E97FF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runContinuation</a:t>
              </a:r>
              <a:r>
                <a:rPr lang="ko" sz="1200">
                  <a:solidFill>
                    <a:srgbClr val="EAEAEA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() {</a:t>
              </a:r>
              <a:endParaRPr sz="1200">
                <a:solidFill>
                  <a:srgbClr val="EAEAEA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 sz="1200">
                  <a:solidFill>
                    <a:srgbClr val="EAEAEA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…</a:t>
              </a:r>
              <a:endParaRPr sz="1200">
                <a:solidFill>
                  <a:srgbClr val="EAEAEA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t/>
              </a:r>
              <a:endParaRPr sz="1200">
                <a:solidFill>
                  <a:srgbClr val="EAEAEA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 sz="1200">
                  <a:solidFill>
                    <a:srgbClr val="EAEAEA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mount();</a:t>
              </a:r>
              <a:endParaRPr sz="1200">
                <a:solidFill>
                  <a:srgbClr val="EAEAEA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t/>
              </a:r>
              <a:endParaRPr sz="1200">
                <a:solidFill>
                  <a:srgbClr val="EAEAEA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 sz="1200">
                  <a:solidFill>
                    <a:srgbClr val="EAEAEA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</a:t>
              </a:r>
              <a:r>
                <a:rPr lang="ko" sz="1200">
                  <a:solidFill>
                    <a:srgbClr val="EE8934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try</a:t>
              </a:r>
              <a:r>
                <a:rPr lang="ko" sz="1200">
                  <a:solidFill>
                    <a:srgbClr val="EAEAEA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{</a:t>
              </a:r>
              <a:endParaRPr sz="1200">
                <a:solidFill>
                  <a:srgbClr val="EAEAEA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 sz="1200">
                  <a:solidFill>
                    <a:srgbClr val="EAEAEA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  cont.run();</a:t>
              </a:r>
              <a:endParaRPr sz="1200">
                <a:solidFill>
                  <a:srgbClr val="EAEAEA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 sz="1200">
                  <a:solidFill>
                    <a:srgbClr val="EAEAEA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} </a:t>
              </a:r>
              <a:r>
                <a:rPr lang="ko" sz="1200">
                  <a:solidFill>
                    <a:srgbClr val="EE8934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finally</a:t>
              </a:r>
              <a:r>
                <a:rPr lang="ko" sz="1200">
                  <a:solidFill>
                    <a:srgbClr val="EAEAEA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{</a:t>
              </a:r>
              <a:endParaRPr sz="1200">
                <a:solidFill>
                  <a:srgbClr val="EAEAEA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 sz="1200">
                  <a:solidFill>
                    <a:srgbClr val="EAEAEA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  unmount();</a:t>
              </a:r>
              <a:endParaRPr sz="1200">
                <a:solidFill>
                  <a:srgbClr val="EAEAEA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 sz="1200">
                  <a:solidFill>
                    <a:srgbClr val="EAEAEA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  </a:t>
              </a:r>
              <a:r>
                <a:rPr lang="ko" sz="1200">
                  <a:solidFill>
                    <a:srgbClr val="EE8934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if</a:t>
              </a:r>
              <a:r>
                <a:rPr lang="ko" sz="1200">
                  <a:solidFill>
                    <a:srgbClr val="EAEAEA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(cont.isDone()) {</a:t>
              </a:r>
              <a:endParaRPr sz="1200">
                <a:solidFill>
                  <a:srgbClr val="EAEAEA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 sz="1200">
                  <a:solidFill>
                    <a:srgbClr val="EAEAEA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    afterDone();</a:t>
              </a:r>
              <a:endParaRPr sz="1200">
                <a:solidFill>
                  <a:srgbClr val="EAEAEA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 sz="1200">
                  <a:solidFill>
                    <a:srgbClr val="EAEAEA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  } </a:t>
              </a:r>
              <a:r>
                <a:rPr lang="ko" sz="1200">
                  <a:solidFill>
                    <a:srgbClr val="EE8934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else</a:t>
              </a:r>
              <a:r>
                <a:rPr lang="ko" sz="1200">
                  <a:solidFill>
                    <a:srgbClr val="EAEAEA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{</a:t>
              </a:r>
              <a:endParaRPr sz="1200">
                <a:solidFill>
                  <a:srgbClr val="EAEAEA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 sz="1200">
                  <a:solidFill>
                    <a:srgbClr val="EAEAEA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    afterYield();</a:t>
              </a:r>
              <a:endParaRPr sz="1200">
                <a:solidFill>
                  <a:srgbClr val="EAEAEA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 sz="1200">
                  <a:solidFill>
                    <a:srgbClr val="EAEAEA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  }</a:t>
              </a:r>
              <a:endParaRPr sz="1200">
                <a:solidFill>
                  <a:srgbClr val="EAEAEA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 sz="1200">
                  <a:solidFill>
                    <a:srgbClr val="EAEAEA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}</a:t>
              </a:r>
              <a:endParaRPr sz="1200">
                <a:solidFill>
                  <a:srgbClr val="EAEAEA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 sz="1200">
                  <a:solidFill>
                    <a:srgbClr val="EAEAEA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}</a:t>
              </a:r>
              <a:endParaRPr sz="1200">
                <a:solidFill>
                  <a:srgbClr val="EAEAEA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</p:txBody>
        </p:sp>
        <p:grpSp>
          <p:nvGrpSpPr>
            <p:cNvPr id="2088" name="Google Shape;2088;p155"/>
            <p:cNvGrpSpPr/>
            <p:nvPr/>
          </p:nvGrpSpPr>
          <p:grpSpPr>
            <a:xfrm>
              <a:off x="-756011" y="1822120"/>
              <a:ext cx="353870" cy="90097"/>
              <a:chOff x="-612884" y="2302845"/>
              <a:chExt cx="368461" cy="87000"/>
            </a:xfrm>
          </p:grpSpPr>
          <p:sp>
            <p:nvSpPr>
              <p:cNvPr id="2089" name="Google Shape;2089;p155"/>
              <p:cNvSpPr/>
              <p:nvPr/>
            </p:nvSpPr>
            <p:spPr>
              <a:xfrm>
                <a:off x="-612884" y="2302845"/>
                <a:ext cx="88800" cy="87000"/>
              </a:xfrm>
              <a:prstGeom prst="ellipse">
                <a:avLst/>
              </a:prstGeom>
              <a:solidFill>
                <a:srgbClr val="FE5F5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0" name="Google Shape;2090;p155"/>
              <p:cNvSpPr/>
              <p:nvPr/>
            </p:nvSpPr>
            <p:spPr>
              <a:xfrm>
                <a:off x="-473054" y="2302845"/>
                <a:ext cx="88800" cy="87000"/>
              </a:xfrm>
              <a:prstGeom prst="ellipse">
                <a:avLst/>
              </a:prstGeom>
              <a:solidFill>
                <a:srgbClr val="FEBB2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1" name="Google Shape;2091;p155"/>
              <p:cNvSpPr/>
              <p:nvPr/>
            </p:nvSpPr>
            <p:spPr>
              <a:xfrm>
                <a:off x="-333224" y="2302845"/>
                <a:ext cx="88800" cy="87000"/>
              </a:xfrm>
              <a:prstGeom prst="ellipse">
                <a:avLst/>
              </a:prstGeom>
              <a:solidFill>
                <a:srgbClr val="29C74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092" name="Google Shape;2092;p155"/>
            <p:cNvSpPr/>
            <p:nvPr/>
          </p:nvSpPr>
          <p:spPr>
            <a:xfrm>
              <a:off x="-322550" y="1768350"/>
              <a:ext cx="1777800" cy="28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 sz="1200">
                  <a:solidFill>
                    <a:srgbClr val="EAEAEA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VirtualThread.java</a:t>
              </a:r>
              <a:endParaRPr sz="1200">
                <a:solidFill>
                  <a:srgbClr val="EAEAEA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</p:txBody>
        </p:sp>
      </p:grpSp>
      <p:grpSp>
        <p:nvGrpSpPr>
          <p:cNvPr id="2093" name="Google Shape;2093;p155"/>
          <p:cNvGrpSpPr/>
          <p:nvPr/>
        </p:nvGrpSpPr>
        <p:grpSpPr>
          <a:xfrm>
            <a:off x="397800" y="2152257"/>
            <a:ext cx="4574149" cy="2601058"/>
            <a:chOff x="137450" y="2157624"/>
            <a:chExt cx="4574149" cy="2394199"/>
          </a:xfrm>
        </p:grpSpPr>
        <p:pic>
          <p:nvPicPr>
            <p:cNvPr descr=" " id="2094" name="Google Shape;2094;p15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37450" y="2157624"/>
              <a:ext cx="4574149" cy="2394199"/>
            </a:xfrm>
            <a:prstGeom prst="rect">
              <a:avLst/>
            </a:prstGeom>
            <a:noFill/>
            <a:ln cap="flat" cmpd="sng" w="19050">
              <a:solidFill>
                <a:srgbClr val="EAEAEA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2095" name="Google Shape;2095;p155"/>
            <p:cNvSpPr/>
            <p:nvPr/>
          </p:nvSpPr>
          <p:spPr>
            <a:xfrm>
              <a:off x="284450" y="2600848"/>
              <a:ext cx="4336800" cy="190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 sz="1200">
                  <a:solidFill>
                    <a:srgbClr val="FEC260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@Hidden</a:t>
              </a:r>
              <a:endParaRPr sz="1200">
                <a:solidFill>
                  <a:srgbClr val="FEC260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 sz="1200">
                  <a:solidFill>
                    <a:schemeClr val="accent4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private boolean </a:t>
              </a:r>
              <a:r>
                <a:rPr lang="ko" sz="1200">
                  <a:solidFill>
                    <a:srgbClr val="7E97FF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yield0</a:t>
              </a:r>
              <a:r>
                <a:rPr lang="ko" sz="1200">
                  <a:solidFill>
                    <a:srgbClr val="EAEAEA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(</a:t>
              </a:r>
              <a:r>
                <a:rPr lang="ko" sz="1200">
                  <a:solidFill>
                    <a:srgbClr val="59943F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ContinuationScope</a:t>
              </a:r>
              <a:r>
                <a:rPr lang="ko" sz="1200">
                  <a:solidFill>
                    <a:srgbClr val="EAEAEA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scope) {</a:t>
              </a:r>
              <a:endParaRPr sz="1200">
                <a:solidFill>
                  <a:srgbClr val="EAEAEA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 sz="1200">
                  <a:solidFill>
                    <a:srgbClr val="EAEAEA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…</a:t>
              </a:r>
              <a:endParaRPr sz="1200">
                <a:solidFill>
                  <a:srgbClr val="EAEAEA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 sz="1200">
                  <a:solidFill>
                    <a:srgbClr val="EAEAEA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</a:t>
              </a:r>
              <a:endParaRPr sz="1200">
                <a:solidFill>
                  <a:srgbClr val="EAEAEA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 sz="1200">
                  <a:solidFill>
                    <a:srgbClr val="EAEAEA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int res = doYield();</a:t>
              </a:r>
              <a:endParaRPr sz="1200">
                <a:solidFill>
                  <a:srgbClr val="EAEAEA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 sz="1200">
                  <a:solidFill>
                    <a:srgbClr val="EAEAEA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U.storeFence();</a:t>
              </a:r>
              <a:endParaRPr sz="1200">
                <a:solidFill>
                  <a:srgbClr val="EAEAEA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t/>
              </a:r>
              <a:endParaRPr sz="1200">
                <a:solidFill>
                  <a:srgbClr val="EAEAEA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 sz="1200">
                  <a:solidFill>
                    <a:srgbClr val="EAEAEA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…</a:t>
              </a:r>
              <a:endParaRPr sz="1200">
                <a:solidFill>
                  <a:srgbClr val="EAEAEA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 sz="1200">
                  <a:solidFill>
                    <a:srgbClr val="EAEAEA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}</a:t>
              </a:r>
              <a:endParaRPr sz="1200">
                <a:solidFill>
                  <a:srgbClr val="EAEAEA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 sz="1200">
                  <a:solidFill>
                    <a:srgbClr val="EAEAEA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}</a:t>
              </a:r>
              <a:endParaRPr sz="1200">
                <a:solidFill>
                  <a:srgbClr val="EAEAEA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</p:txBody>
        </p:sp>
        <p:grpSp>
          <p:nvGrpSpPr>
            <p:cNvPr id="2096" name="Google Shape;2096;p155"/>
            <p:cNvGrpSpPr/>
            <p:nvPr/>
          </p:nvGrpSpPr>
          <p:grpSpPr>
            <a:xfrm>
              <a:off x="284439" y="2261270"/>
              <a:ext cx="353870" cy="90097"/>
              <a:chOff x="-3346875" y="1441291"/>
              <a:chExt cx="368461" cy="87000"/>
            </a:xfrm>
          </p:grpSpPr>
          <p:sp>
            <p:nvSpPr>
              <p:cNvPr id="2097" name="Google Shape;2097;p155"/>
              <p:cNvSpPr/>
              <p:nvPr/>
            </p:nvSpPr>
            <p:spPr>
              <a:xfrm>
                <a:off x="-3346875" y="1441291"/>
                <a:ext cx="88800" cy="87000"/>
              </a:xfrm>
              <a:prstGeom prst="ellipse">
                <a:avLst/>
              </a:prstGeom>
              <a:solidFill>
                <a:srgbClr val="FE5F5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8" name="Google Shape;2098;p155"/>
              <p:cNvSpPr/>
              <p:nvPr/>
            </p:nvSpPr>
            <p:spPr>
              <a:xfrm>
                <a:off x="-3207045" y="1441291"/>
                <a:ext cx="88800" cy="87000"/>
              </a:xfrm>
              <a:prstGeom prst="ellipse">
                <a:avLst/>
              </a:prstGeom>
              <a:solidFill>
                <a:srgbClr val="FEBB2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9" name="Google Shape;2099;p155"/>
              <p:cNvSpPr/>
              <p:nvPr/>
            </p:nvSpPr>
            <p:spPr>
              <a:xfrm>
                <a:off x="-3067215" y="1441291"/>
                <a:ext cx="88800" cy="87000"/>
              </a:xfrm>
              <a:prstGeom prst="ellipse">
                <a:avLst/>
              </a:prstGeom>
              <a:solidFill>
                <a:srgbClr val="29C74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100" name="Google Shape;2100;p155"/>
            <p:cNvSpPr/>
            <p:nvPr/>
          </p:nvSpPr>
          <p:spPr>
            <a:xfrm>
              <a:off x="717900" y="2207499"/>
              <a:ext cx="1777800" cy="28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 sz="1200">
                  <a:solidFill>
                    <a:srgbClr val="EAEAEA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Continuation.java</a:t>
              </a:r>
              <a:endParaRPr sz="1200">
                <a:solidFill>
                  <a:srgbClr val="EAEAEA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</p:txBody>
        </p:sp>
      </p:grpSp>
      <p:cxnSp>
        <p:nvCxnSpPr>
          <p:cNvPr id="2101" name="Google Shape;2101;p155"/>
          <p:cNvCxnSpPr/>
          <p:nvPr/>
        </p:nvCxnSpPr>
        <p:spPr>
          <a:xfrm flipH="1">
            <a:off x="2589525" y="3080200"/>
            <a:ext cx="3204300" cy="579300"/>
          </a:xfrm>
          <a:prstGeom prst="curvedConnector3">
            <a:avLst>
              <a:gd fmla="val 50000" name="adj1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stealth"/>
            <a:tailEnd len="med" w="med" type="none"/>
          </a:ln>
        </p:spPr>
      </p:cxn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105" name="Shape 2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6" name="Google Shape;2106;p156"/>
          <p:cNvSpPr txBox="1"/>
          <p:nvPr/>
        </p:nvSpPr>
        <p:spPr>
          <a:xfrm>
            <a:off x="311700" y="270075"/>
            <a:ext cx="7877400" cy="7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  <a:t>yield()</a:t>
            </a:r>
            <a:endParaRPr b="1" sz="3000">
              <a:solidFill>
                <a:srgbClr val="EAEAEA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grpSp>
        <p:nvGrpSpPr>
          <p:cNvPr id="2107" name="Google Shape;2107;p156"/>
          <p:cNvGrpSpPr/>
          <p:nvPr/>
        </p:nvGrpSpPr>
        <p:grpSpPr>
          <a:xfrm>
            <a:off x="5606198" y="861218"/>
            <a:ext cx="2904582" cy="3892100"/>
            <a:chOff x="-903007" y="1718475"/>
            <a:chExt cx="2904582" cy="3686049"/>
          </a:xfrm>
        </p:grpSpPr>
        <p:pic>
          <p:nvPicPr>
            <p:cNvPr descr=" " id="2108" name="Google Shape;2108;p15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-903007" y="1718475"/>
              <a:ext cx="2859900" cy="3686049"/>
            </a:xfrm>
            <a:prstGeom prst="rect">
              <a:avLst/>
            </a:prstGeom>
            <a:noFill/>
            <a:ln cap="flat" cmpd="sng" w="19050">
              <a:solidFill>
                <a:srgbClr val="EAEAEA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2109" name="Google Shape;2109;p156"/>
            <p:cNvSpPr/>
            <p:nvPr/>
          </p:nvSpPr>
          <p:spPr>
            <a:xfrm>
              <a:off x="-832825" y="2161700"/>
              <a:ext cx="2834400" cy="316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 sz="1200">
                  <a:solidFill>
                    <a:srgbClr val="FEC260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@ChangesCurrentThread</a:t>
              </a:r>
              <a:endParaRPr sz="1200">
                <a:solidFill>
                  <a:srgbClr val="FEC260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 sz="1200">
                  <a:solidFill>
                    <a:schemeClr val="accent4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private void </a:t>
              </a:r>
              <a:r>
                <a:rPr lang="ko" sz="1200">
                  <a:solidFill>
                    <a:srgbClr val="7E97FF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runContinuation</a:t>
              </a:r>
              <a:r>
                <a:rPr lang="ko" sz="1200">
                  <a:solidFill>
                    <a:srgbClr val="EAEAEA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() {</a:t>
              </a:r>
              <a:endParaRPr sz="1200">
                <a:solidFill>
                  <a:srgbClr val="EAEAEA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 sz="1200">
                  <a:solidFill>
                    <a:srgbClr val="EAEAEA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…</a:t>
              </a:r>
              <a:endParaRPr sz="1200">
                <a:solidFill>
                  <a:srgbClr val="EAEAEA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t/>
              </a:r>
              <a:endParaRPr sz="1200">
                <a:solidFill>
                  <a:srgbClr val="EAEAEA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 sz="1200">
                  <a:solidFill>
                    <a:srgbClr val="EAEAEA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mount();</a:t>
              </a:r>
              <a:endParaRPr sz="1200">
                <a:solidFill>
                  <a:srgbClr val="EAEAEA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t/>
              </a:r>
              <a:endParaRPr sz="1200">
                <a:solidFill>
                  <a:srgbClr val="EAEAEA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 sz="1200">
                  <a:solidFill>
                    <a:srgbClr val="EAEAEA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</a:t>
              </a:r>
              <a:r>
                <a:rPr lang="ko" sz="1200">
                  <a:solidFill>
                    <a:srgbClr val="EE8934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try</a:t>
              </a:r>
              <a:r>
                <a:rPr lang="ko" sz="1200">
                  <a:solidFill>
                    <a:srgbClr val="EAEAEA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{</a:t>
              </a:r>
              <a:endParaRPr sz="1200">
                <a:solidFill>
                  <a:srgbClr val="EAEAEA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 sz="1200">
                  <a:solidFill>
                    <a:srgbClr val="EAEAEA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  cont.run();</a:t>
              </a:r>
              <a:endParaRPr sz="1200">
                <a:solidFill>
                  <a:srgbClr val="EAEAEA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 sz="1200">
                  <a:solidFill>
                    <a:srgbClr val="EAEAEA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} </a:t>
              </a:r>
              <a:r>
                <a:rPr lang="ko" sz="1200">
                  <a:solidFill>
                    <a:srgbClr val="EE8934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finally</a:t>
              </a:r>
              <a:r>
                <a:rPr lang="ko" sz="1200">
                  <a:solidFill>
                    <a:srgbClr val="EAEAEA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{</a:t>
              </a:r>
              <a:endParaRPr sz="1200">
                <a:solidFill>
                  <a:srgbClr val="EAEAEA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 sz="1200">
                  <a:solidFill>
                    <a:srgbClr val="EAEAEA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  unmount();</a:t>
              </a:r>
              <a:endParaRPr sz="1200">
                <a:solidFill>
                  <a:srgbClr val="EAEAEA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 sz="1200">
                  <a:solidFill>
                    <a:srgbClr val="EAEAEA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  </a:t>
              </a:r>
              <a:r>
                <a:rPr lang="ko" sz="1200">
                  <a:solidFill>
                    <a:srgbClr val="EE8934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if</a:t>
              </a:r>
              <a:r>
                <a:rPr lang="ko" sz="1200">
                  <a:solidFill>
                    <a:srgbClr val="EAEAEA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(cont.isDone()) {</a:t>
              </a:r>
              <a:endParaRPr sz="1200">
                <a:solidFill>
                  <a:srgbClr val="EAEAEA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 sz="1200">
                  <a:solidFill>
                    <a:srgbClr val="EAEAEA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    afterDone();</a:t>
              </a:r>
              <a:endParaRPr sz="1200">
                <a:solidFill>
                  <a:srgbClr val="EAEAEA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 sz="1200">
                  <a:solidFill>
                    <a:srgbClr val="EAEAEA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  } </a:t>
              </a:r>
              <a:r>
                <a:rPr lang="ko" sz="1200">
                  <a:solidFill>
                    <a:srgbClr val="EE8934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else</a:t>
              </a:r>
              <a:r>
                <a:rPr lang="ko" sz="1200">
                  <a:solidFill>
                    <a:srgbClr val="EAEAEA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{</a:t>
              </a:r>
              <a:endParaRPr sz="1200">
                <a:solidFill>
                  <a:srgbClr val="EAEAEA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 sz="1200">
                  <a:solidFill>
                    <a:srgbClr val="EAEAEA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    afterYield();</a:t>
              </a:r>
              <a:endParaRPr sz="1200">
                <a:solidFill>
                  <a:srgbClr val="EAEAEA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 sz="1200">
                  <a:solidFill>
                    <a:srgbClr val="EAEAEA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  }</a:t>
              </a:r>
              <a:endParaRPr sz="1200">
                <a:solidFill>
                  <a:srgbClr val="EAEAEA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 sz="1200">
                  <a:solidFill>
                    <a:srgbClr val="EAEAEA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}</a:t>
              </a:r>
              <a:endParaRPr sz="1200">
                <a:solidFill>
                  <a:srgbClr val="EAEAEA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 sz="1200">
                  <a:solidFill>
                    <a:srgbClr val="EAEAEA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}</a:t>
              </a:r>
              <a:endParaRPr sz="1200">
                <a:solidFill>
                  <a:srgbClr val="EAEAEA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</p:txBody>
        </p:sp>
        <p:grpSp>
          <p:nvGrpSpPr>
            <p:cNvPr id="2110" name="Google Shape;2110;p156"/>
            <p:cNvGrpSpPr/>
            <p:nvPr/>
          </p:nvGrpSpPr>
          <p:grpSpPr>
            <a:xfrm>
              <a:off x="-756011" y="1822120"/>
              <a:ext cx="353870" cy="90097"/>
              <a:chOff x="-612884" y="2302845"/>
              <a:chExt cx="368461" cy="87000"/>
            </a:xfrm>
          </p:grpSpPr>
          <p:sp>
            <p:nvSpPr>
              <p:cNvPr id="2111" name="Google Shape;2111;p156"/>
              <p:cNvSpPr/>
              <p:nvPr/>
            </p:nvSpPr>
            <p:spPr>
              <a:xfrm>
                <a:off x="-612884" y="2302845"/>
                <a:ext cx="88800" cy="87000"/>
              </a:xfrm>
              <a:prstGeom prst="ellipse">
                <a:avLst/>
              </a:prstGeom>
              <a:solidFill>
                <a:srgbClr val="FE5F5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2" name="Google Shape;2112;p156"/>
              <p:cNvSpPr/>
              <p:nvPr/>
            </p:nvSpPr>
            <p:spPr>
              <a:xfrm>
                <a:off x="-473054" y="2302845"/>
                <a:ext cx="88800" cy="87000"/>
              </a:xfrm>
              <a:prstGeom prst="ellipse">
                <a:avLst/>
              </a:prstGeom>
              <a:solidFill>
                <a:srgbClr val="FEBB2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3" name="Google Shape;2113;p156"/>
              <p:cNvSpPr/>
              <p:nvPr/>
            </p:nvSpPr>
            <p:spPr>
              <a:xfrm>
                <a:off x="-333224" y="2302845"/>
                <a:ext cx="88800" cy="87000"/>
              </a:xfrm>
              <a:prstGeom prst="ellipse">
                <a:avLst/>
              </a:prstGeom>
              <a:solidFill>
                <a:srgbClr val="29C74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114" name="Google Shape;2114;p156"/>
            <p:cNvSpPr/>
            <p:nvPr/>
          </p:nvSpPr>
          <p:spPr>
            <a:xfrm>
              <a:off x="-322550" y="1768350"/>
              <a:ext cx="1777800" cy="28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 sz="1200">
                  <a:solidFill>
                    <a:srgbClr val="EAEAEA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VirtualThread.java</a:t>
              </a:r>
              <a:endParaRPr sz="1200">
                <a:solidFill>
                  <a:srgbClr val="EAEAEA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</p:txBody>
        </p:sp>
      </p:grpSp>
      <p:sp>
        <p:nvSpPr>
          <p:cNvPr id="2115" name="Google Shape;2115;p156"/>
          <p:cNvSpPr/>
          <p:nvPr/>
        </p:nvSpPr>
        <p:spPr>
          <a:xfrm>
            <a:off x="3582275" y="737500"/>
            <a:ext cx="1234800" cy="13374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rgbClr val="EEEE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6" name="Google Shape;2116;p156"/>
          <p:cNvSpPr/>
          <p:nvPr/>
        </p:nvSpPr>
        <p:spPr>
          <a:xfrm>
            <a:off x="3588725" y="1811494"/>
            <a:ext cx="1221900" cy="261300"/>
          </a:xfrm>
          <a:prstGeom prst="rect">
            <a:avLst/>
          </a:prstGeom>
          <a:solidFill>
            <a:srgbClr val="7E97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latin typeface="Comfortaa"/>
                <a:ea typeface="Comfortaa"/>
                <a:cs typeface="Comfortaa"/>
                <a:sym typeface="Comfortaa"/>
              </a:rPr>
              <a:t>…</a:t>
            </a:r>
            <a:endParaRPr b="1" sz="8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117" name="Google Shape;2117;p156"/>
          <p:cNvSpPr/>
          <p:nvPr/>
        </p:nvSpPr>
        <p:spPr>
          <a:xfrm>
            <a:off x="3588725" y="1550194"/>
            <a:ext cx="1221900" cy="261300"/>
          </a:xfrm>
          <a:prstGeom prst="rect">
            <a:avLst/>
          </a:prstGeom>
          <a:solidFill>
            <a:srgbClr val="7E97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latin typeface="Comfortaa"/>
                <a:ea typeface="Comfortaa"/>
                <a:cs typeface="Comfortaa"/>
                <a:sym typeface="Comfortaa"/>
              </a:rPr>
              <a:t>cont.run()</a:t>
            </a:r>
            <a:endParaRPr b="1" sz="8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118" name="Google Shape;2118;p156"/>
          <p:cNvSpPr/>
          <p:nvPr/>
        </p:nvSpPr>
        <p:spPr>
          <a:xfrm>
            <a:off x="3588725" y="1289731"/>
            <a:ext cx="1221900" cy="261300"/>
          </a:xfrm>
          <a:prstGeom prst="rect">
            <a:avLst/>
          </a:prstGeom>
          <a:solidFill>
            <a:srgbClr val="7E97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latin typeface="Comfortaa"/>
                <a:ea typeface="Comfortaa"/>
                <a:cs typeface="Comfortaa"/>
                <a:sym typeface="Comfortaa"/>
              </a:rPr>
              <a:t>…</a:t>
            </a:r>
            <a:endParaRPr b="1" sz="8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119" name="Google Shape;2119;p156"/>
          <p:cNvSpPr/>
          <p:nvPr/>
        </p:nvSpPr>
        <p:spPr>
          <a:xfrm>
            <a:off x="3588725" y="1028444"/>
            <a:ext cx="1221900" cy="261300"/>
          </a:xfrm>
          <a:prstGeom prst="rect">
            <a:avLst/>
          </a:prstGeom>
          <a:solidFill>
            <a:srgbClr val="7E97FF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latin typeface="Comfortaa"/>
                <a:ea typeface="Comfortaa"/>
                <a:cs typeface="Comfortaa"/>
                <a:sym typeface="Comfortaa"/>
              </a:rPr>
              <a:t>doYield()</a:t>
            </a:r>
            <a:endParaRPr b="1" sz="800"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2120" name="Google Shape;2120;p156"/>
          <p:cNvCxnSpPr>
            <a:stCxn id="2119" idx="3"/>
            <a:endCxn id="2117" idx="3"/>
          </p:cNvCxnSpPr>
          <p:nvPr/>
        </p:nvCxnSpPr>
        <p:spPr>
          <a:xfrm>
            <a:off x="4810625" y="1159094"/>
            <a:ext cx="600" cy="521700"/>
          </a:xfrm>
          <a:prstGeom prst="curvedConnector3">
            <a:avLst>
              <a:gd fmla="val 39687500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2121" name="Google Shape;2121;p156"/>
          <p:cNvSpPr txBox="1"/>
          <p:nvPr/>
        </p:nvSpPr>
        <p:spPr>
          <a:xfrm>
            <a:off x="3760281" y="350875"/>
            <a:ext cx="9474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EEEEEE"/>
                </a:solidFill>
                <a:latin typeface="Comfortaa"/>
                <a:ea typeface="Comfortaa"/>
                <a:cs typeface="Comfortaa"/>
                <a:sym typeface="Comfortaa"/>
              </a:rPr>
              <a:t>stack</a:t>
            </a:r>
            <a:endParaRPr sz="1800">
              <a:solidFill>
                <a:srgbClr val="EEEEEE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122" name="Google Shape;2122;p156"/>
          <p:cNvSpPr/>
          <p:nvPr/>
        </p:nvSpPr>
        <p:spPr>
          <a:xfrm>
            <a:off x="3588725" y="1028450"/>
            <a:ext cx="1221900" cy="502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23" name="Google Shape;2123;p156"/>
          <p:cNvGrpSpPr/>
          <p:nvPr/>
        </p:nvGrpSpPr>
        <p:grpSpPr>
          <a:xfrm>
            <a:off x="397800" y="2152257"/>
            <a:ext cx="4574149" cy="2601058"/>
            <a:chOff x="137450" y="2157624"/>
            <a:chExt cx="4574149" cy="2394199"/>
          </a:xfrm>
        </p:grpSpPr>
        <p:pic>
          <p:nvPicPr>
            <p:cNvPr descr=" " id="2124" name="Google Shape;2124;p15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37450" y="2157624"/>
              <a:ext cx="4574149" cy="2394199"/>
            </a:xfrm>
            <a:prstGeom prst="rect">
              <a:avLst/>
            </a:prstGeom>
            <a:noFill/>
            <a:ln cap="flat" cmpd="sng" w="19050">
              <a:solidFill>
                <a:srgbClr val="EAEAEA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2125" name="Google Shape;2125;p156"/>
            <p:cNvSpPr/>
            <p:nvPr/>
          </p:nvSpPr>
          <p:spPr>
            <a:xfrm>
              <a:off x="284450" y="2600848"/>
              <a:ext cx="4336800" cy="190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 sz="1200">
                  <a:solidFill>
                    <a:srgbClr val="FEC260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@Hidden</a:t>
              </a:r>
              <a:endParaRPr sz="1200">
                <a:solidFill>
                  <a:srgbClr val="FEC260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 sz="1200">
                  <a:solidFill>
                    <a:schemeClr val="accent4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private boolean </a:t>
              </a:r>
              <a:r>
                <a:rPr lang="ko" sz="1200">
                  <a:solidFill>
                    <a:srgbClr val="7E97FF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yield0</a:t>
              </a:r>
              <a:r>
                <a:rPr lang="ko" sz="1200">
                  <a:solidFill>
                    <a:srgbClr val="EAEAEA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(</a:t>
              </a:r>
              <a:r>
                <a:rPr lang="ko" sz="1200">
                  <a:solidFill>
                    <a:srgbClr val="59943F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ContinuationScope</a:t>
              </a:r>
              <a:r>
                <a:rPr lang="ko" sz="1200">
                  <a:solidFill>
                    <a:srgbClr val="EAEAEA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scope) {</a:t>
              </a:r>
              <a:endParaRPr sz="1200">
                <a:solidFill>
                  <a:srgbClr val="EAEAEA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 sz="1200">
                  <a:solidFill>
                    <a:srgbClr val="EAEAEA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…</a:t>
              </a:r>
              <a:endParaRPr sz="1200">
                <a:solidFill>
                  <a:srgbClr val="EAEAEA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 sz="1200">
                  <a:solidFill>
                    <a:srgbClr val="EAEAEA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</a:t>
              </a:r>
              <a:endParaRPr sz="1200">
                <a:solidFill>
                  <a:srgbClr val="EAEAEA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 sz="1200">
                  <a:solidFill>
                    <a:srgbClr val="EAEAEA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int res = doYield();</a:t>
              </a:r>
              <a:endParaRPr sz="1200">
                <a:solidFill>
                  <a:srgbClr val="EAEAEA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 sz="1200">
                  <a:solidFill>
                    <a:srgbClr val="EAEAEA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U.storeFence();</a:t>
              </a:r>
              <a:endParaRPr sz="1200">
                <a:solidFill>
                  <a:srgbClr val="EAEAEA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t/>
              </a:r>
              <a:endParaRPr sz="1200">
                <a:solidFill>
                  <a:srgbClr val="EAEAEA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 sz="1200">
                  <a:solidFill>
                    <a:srgbClr val="EAEAEA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…</a:t>
              </a:r>
              <a:endParaRPr sz="1200">
                <a:solidFill>
                  <a:srgbClr val="EAEAEA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 sz="1200">
                  <a:solidFill>
                    <a:srgbClr val="EAEAEA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}</a:t>
              </a:r>
              <a:endParaRPr sz="1200">
                <a:solidFill>
                  <a:srgbClr val="EAEAEA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 sz="1200">
                  <a:solidFill>
                    <a:srgbClr val="EAEAEA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}</a:t>
              </a:r>
              <a:endParaRPr sz="1200">
                <a:solidFill>
                  <a:srgbClr val="EAEAEA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</p:txBody>
        </p:sp>
        <p:grpSp>
          <p:nvGrpSpPr>
            <p:cNvPr id="2126" name="Google Shape;2126;p156"/>
            <p:cNvGrpSpPr/>
            <p:nvPr/>
          </p:nvGrpSpPr>
          <p:grpSpPr>
            <a:xfrm>
              <a:off x="284439" y="2261270"/>
              <a:ext cx="353870" cy="90097"/>
              <a:chOff x="-3346875" y="1441291"/>
              <a:chExt cx="368461" cy="87000"/>
            </a:xfrm>
          </p:grpSpPr>
          <p:sp>
            <p:nvSpPr>
              <p:cNvPr id="2127" name="Google Shape;2127;p156"/>
              <p:cNvSpPr/>
              <p:nvPr/>
            </p:nvSpPr>
            <p:spPr>
              <a:xfrm>
                <a:off x="-3346875" y="1441291"/>
                <a:ext cx="88800" cy="87000"/>
              </a:xfrm>
              <a:prstGeom prst="ellipse">
                <a:avLst/>
              </a:prstGeom>
              <a:solidFill>
                <a:srgbClr val="FE5F5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8" name="Google Shape;2128;p156"/>
              <p:cNvSpPr/>
              <p:nvPr/>
            </p:nvSpPr>
            <p:spPr>
              <a:xfrm>
                <a:off x="-3207045" y="1441291"/>
                <a:ext cx="88800" cy="87000"/>
              </a:xfrm>
              <a:prstGeom prst="ellipse">
                <a:avLst/>
              </a:prstGeom>
              <a:solidFill>
                <a:srgbClr val="FEBB2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9" name="Google Shape;2129;p156"/>
              <p:cNvSpPr/>
              <p:nvPr/>
            </p:nvSpPr>
            <p:spPr>
              <a:xfrm>
                <a:off x="-3067215" y="1441291"/>
                <a:ext cx="88800" cy="87000"/>
              </a:xfrm>
              <a:prstGeom prst="ellipse">
                <a:avLst/>
              </a:prstGeom>
              <a:solidFill>
                <a:srgbClr val="29C74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130" name="Google Shape;2130;p156"/>
            <p:cNvSpPr/>
            <p:nvPr/>
          </p:nvSpPr>
          <p:spPr>
            <a:xfrm>
              <a:off x="717900" y="2207499"/>
              <a:ext cx="1777800" cy="28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 sz="1200">
                  <a:solidFill>
                    <a:srgbClr val="EAEAEA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Continuation.java</a:t>
              </a:r>
              <a:endParaRPr sz="1200">
                <a:solidFill>
                  <a:srgbClr val="EAEAEA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</p:txBody>
        </p:sp>
      </p:grpSp>
      <p:cxnSp>
        <p:nvCxnSpPr>
          <p:cNvPr id="2131" name="Google Shape;2131;p156"/>
          <p:cNvCxnSpPr/>
          <p:nvPr/>
        </p:nvCxnSpPr>
        <p:spPr>
          <a:xfrm flipH="1">
            <a:off x="2589525" y="3080200"/>
            <a:ext cx="3204300" cy="579300"/>
          </a:xfrm>
          <a:prstGeom prst="curvedConnector3">
            <a:avLst>
              <a:gd fmla="val 50000" name="adj1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stealth"/>
            <a:tailEnd len="med" w="med" type="none"/>
          </a:ln>
        </p:spPr>
      </p:cxn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135" name="Shape 2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6" name="Google Shape;2136;p157"/>
          <p:cNvSpPr txBox="1"/>
          <p:nvPr/>
        </p:nvSpPr>
        <p:spPr>
          <a:xfrm>
            <a:off x="325350" y="1623450"/>
            <a:ext cx="8493300" cy="18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4500">
                <a:solidFill>
                  <a:schemeClr val="accent2"/>
                </a:solidFill>
                <a:latin typeface="Comfortaa"/>
                <a:ea typeface="Comfortaa"/>
                <a:cs typeface="Comfortaa"/>
                <a:sym typeface="Comfortaa"/>
              </a:rPr>
              <a:t>unpark()</a:t>
            </a:r>
            <a:endParaRPr b="1" sz="4500">
              <a:solidFill>
                <a:schemeClr val="accent2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140" name="Shape 2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1" name="Google Shape;2141;p158"/>
          <p:cNvSpPr txBox="1"/>
          <p:nvPr/>
        </p:nvSpPr>
        <p:spPr>
          <a:xfrm>
            <a:off x="311700" y="193875"/>
            <a:ext cx="7877400" cy="7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  <a:t>VirtualThread</a:t>
            </a:r>
            <a:r>
              <a:rPr b="1" lang="ko" sz="30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  <a:t>.unpark()</a:t>
            </a:r>
            <a:endParaRPr b="1" sz="3000">
              <a:solidFill>
                <a:srgbClr val="EAEAEA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142" name="Google Shape;2142;p158"/>
          <p:cNvSpPr/>
          <p:nvPr/>
        </p:nvSpPr>
        <p:spPr>
          <a:xfrm>
            <a:off x="249250" y="844693"/>
            <a:ext cx="8645400" cy="3853200"/>
          </a:xfrm>
          <a:prstGeom prst="roundRect">
            <a:avLst>
              <a:gd fmla="val 5931" name="adj"/>
            </a:avLst>
          </a:prstGeom>
          <a:solidFill>
            <a:srgbClr val="2B2B2B"/>
          </a:solidFill>
          <a:ln cap="flat" cmpd="sng" w="9525">
            <a:solidFill>
              <a:srgbClr val="2B2B2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3" name="Google Shape;2143;p158"/>
          <p:cNvSpPr/>
          <p:nvPr/>
        </p:nvSpPr>
        <p:spPr>
          <a:xfrm>
            <a:off x="612900" y="2194200"/>
            <a:ext cx="2055900" cy="255600"/>
          </a:xfrm>
          <a:prstGeom prst="rect">
            <a:avLst/>
          </a:prstGeom>
          <a:noFill/>
          <a:ln cap="flat" cmpd="sng" w="19050">
            <a:solidFill>
              <a:srgbClr val="FE5F5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44" name="Google Shape;2144;p158"/>
          <p:cNvGrpSpPr/>
          <p:nvPr/>
        </p:nvGrpSpPr>
        <p:grpSpPr>
          <a:xfrm>
            <a:off x="4740569" y="3567635"/>
            <a:ext cx="353870" cy="90097"/>
            <a:chOff x="464172" y="1900797"/>
            <a:chExt cx="368461" cy="87000"/>
          </a:xfrm>
        </p:grpSpPr>
        <p:sp>
          <p:nvSpPr>
            <p:cNvPr id="2145" name="Google Shape;2145;p158"/>
            <p:cNvSpPr/>
            <p:nvPr/>
          </p:nvSpPr>
          <p:spPr>
            <a:xfrm>
              <a:off x="464172" y="1900797"/>
              <a:ext cx="88800" cy="87000"/>
            </a:xfrm>
            <a:prstGeom prst="ellipse">
              <a:avLst/>
            </a:prstGeom>
            <a:solidFill>
              <a:srgbClr val="FE5F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6" name="Google Shape;2146;p158"/>
            <p:cNvSpPr/>
            <p:nvPr/>
          </p:nvSpPr>
          <p:spPr>
            <a:xfrm>
              <a:off x="604003" y="1900797"/>
              <a:ext cx="88800" cy="87000"/>
            </a:xfrm>
            <a:prstGeom prst="ellipse">
              <a:avLst/>
            </a:prstGeom>
            <a:solidFill>
              <a:srgbClr val="FEBB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7" name="Google Shape;2147;p158"/>
            <p:cNvSpPr/>
            <p:nvPr/>
          </p:nvSpPr>
          <p:spPr>
            <a:xfrm>
              <a:off x="743833" y="1900797"/>
              <a:ext cx="88800" cy="87000"/>
            </a:xfrm>
            <a:prstGeom prst="ellipse">
              <a:avLst/>
            </a:prstGeom>
            <a:solidFill>
              <a:srgbClr val="29C7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 " id="2148" name="Google Shape;2148;p1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93574" y="3464000"/>
            <a:ext cx="3663800" cy="843950"/>
          </a:xfrm>
          <a:prstGeom prst="rect">
            <a:avLst/>
          </a:prstGeom>
          <a:noFill/>
          <a:ln cap="flat" cmpd="sng" w="28575">
            <a:solidFill>
              <a:srgbClr val="EAEAEA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149" name="Google Shape;2149;p158"/>
          <p:cNvSpPr/>
          <p:nvPr/>
        </p:nvSpPr>
        <p:spPr>
          <a:xfrm>
            <a:off x="4740574" y="3754800"/>
            <a:ext cx="34485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b="1" lang="ko" sz="1500">
                <a:solidFill>
                  <a:srgbClr val="FEC260"/>
                </a:solidFill>
                <a:latin typeface="Comfortaa"/>
                <a:ea typeface="Comfortaa"/>
                <a:cs typeface="Comfortaa"/>
                <a:sym typeface="Comfortaa"/>
              </a:rPr>
              <a:t>@IntrinsicCandidate</a:t>
            </a:r>
            <a:endParaRPr b="1" sz="1500">
              <a:solidFill>
                <a:srgbClr val="FEC260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b="1" lang="ko" sz="1500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rPr>
              <a:t>private native static int </a:t>
            </a:r>
            <a:r>
              <a:rPr b="1" lang="ko" sz="1500">
                <a:solidFill>
                  <a:srgbClr val="7E97FF"/>
                </a:solidFill>
                <a:latin typeface="Comfortaa"/>
                <a:ea typeface="Comfortaa"/>
                <a:cs typeface="Comfortaa"/>
                <a:sym typeface="Comfortaa"/>
              </a:rPr>
              <a:t>doYield</a:t>
            </a:r>
            <a:r>
              <a:rPr b="1" lang="ko" sz="15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  <a:t>();</a:t>
            </a:r>
            <a:endParaRPr b="1" sz="1500">
              <a:solidFill>
                <a:srgbClr val="EAEAEA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grpSp>
        <p:nvGrpSpPr>
          <p:cNvPr id="2150" name="Google Shape;2150;p158"/>
          <p:cNvGrpSpPr/>
          <p:nvPr/>
        </p:nvGrpSpPr>
        <p:grpSpPr>
          <a:xfrm>
            <a:off x="355264" y="928275"/>
            <a:ext cx="8419609" cy="3686049"/>
            <a:chOff x="355264" y="928275"/>
            <a:chExt cx="8419609" cy="3686049"/>
          </a:xfrm>
        </p:grpSpPr>
        <p:pic>
          <p:nvPicPr>
            <p:cNvPr descr=" " id="2151" name="Google Shape;2151;p15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55264" y="928275"/>
              <a:ext cx="8419609" cy="368604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152" name="Google Shape;2152;p158"/>
            <p:cNvGrpSpPr/>
            <p:nvPr/>
          </p:nvGrpSpPr>
          <p:grpSpPr>
            <a:xfrm>
              <a:off x="502264" y="1031920"/>
              <a:ext cx="353870" cy="90097"/>
              <a:chOff x="851402" y="1731944"/>
              <a:chExt cx="368461" cy="87000"/>
            </a:xfrm>
          </p:grpSpPr>
          <p:sp>
            <p:nvSpPr>
              <p:cNvPr id="2153" name="Google Shape;2153;p158"/>
              <p:cNvSpPr/>
              <p:nvPr/>
            </p:nvSpPr>
            <p:spPr>
              <a:xfrm>
                <a:off x="851402" y="1731944"/>
                <a:ext cx="88800" cy="87000"/>
              </a:xfrm>
              <a:prstGeom prst="ellipse">
                <a:avLst/>
              </a:prstGeom>
              <a:solidFill>
                <a:srgbClr val="FE5F5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4" name="Google Shape;2154;p158"/>
              <p:cNvSpPr/>
              <p:nvPr/>
            </p:nvSpPr>
            <p:spPr>
              <a:xfrm>
                <a:off x="991232" y="1731944"/>
                <a:ext cx="88800" cy="87000"/>
              </a:xfrm>
              <a:prstGeom prst="ellipse">
                <a:avLst/>
              </a:prstGeom>
              <a:solidFill>
                <a:srgbClr val="FEBB2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5" name="Google Shape;2155;p158"/>
              <p:cNvSpPr/>
              <p:nvPr/>
            </p:nvSpPr>
            <p:spPr>
              <a:xfrm>
                <a:off x="1131062" y="1731944"/>
                <a:ext cx="88800" cy="87000"/>
              </a:xfrm>
              <a:prstGeom prst="ellipse">
                <a:avLst/>
              </a:prstGeom>
              <a:solidFill>
                <a:srgbClr val="29C74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156" name="Google Shape;2156;p158"/>
            <p:cNvSpPr/>
            <p:nvPr/>
          </p:nvSpPr>
          <p:spPr>
            <a:xfrm>
              <a:off x="935725" y="978147"/>
              <a:ext cx="3848100" cy="28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 sz="1200">
                  <a:solidFill>
                    <a:srgbClr val="EAEAEA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VirtualThread</a:t>
              </a:r>
              <a:r>
                <a:rPr lang="ko" sz="1200">
                  <a:solidFill>
                    <a:srgbClr val="EAEAEA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.java</a:t>
              </a:r>
              <a:endParaRPr sz="1200">
                <a:solidFill>
                  <a:srgbClr val="EAEAEA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</p:txBody>
        </p:sp>
        <p:sp>
          <p:nvSpPr>
            <p:cNvPr id="2157" name="Google Shape;2157;p158"/>
            <p:cNvSpPr/>
            <p:nvPr/>
          </p:nvSpPr>
          <p:spPr>
            <a:xfrm>
              <a:off x="502275" y="1371494"/>
              <a:ext cx="7686900" cy="267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 sz="1300">
                  <a:solidFill>
                    <a:schemeClr val="accent4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void </a:t>
              </a:r>
              <a:r>
                <a:rPr lang="ko" sz="1300">
                  <a:solidFill>
                    <a:srgbClr val="7E97FF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unpark</a:t>
              </a:r>
              <a:r>
                <a:rPr lang="ko" sz="1300">
                  <a:solidFill>
                    <a:srgbClr val="EAEAEA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() {</a:t>
              </a:r>
              <a:endParaRPr sz="1300">
                <a:solidFill>
                  <a:srgbClr val="EAEAEA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 sz="1300">
                  <a:solidFill>
                    <a:srgbClr val="EAEAEA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</a:t>
              </a:r>
              <a:r>
                <a:rPr lang="ko" sz="1300">
                  <a:solidFill>
                    <a:srgbClr val="59943F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Thread</a:t>
              </a:r>
              <a:r>
                <a:rPr lang="ko" sz="1300">
                  <a:solidFill>
                    <a:srgbClr val="EAEAEA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currentThread = Thread.currentThread();</a:t>
              </a:r>
              <a:endParaRPr sz="1300">
                <a:solidFill>
                  <a:srgbClr val="EAEAEA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 sz="1300">
                  <a:solidFill>
                    <a:srgbClr val="EAEAEA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…</a:t>
              </a:r>
              <a:endParaRPr sz="1300">
                <a:solidFill>
                  <a:srgbClr val="EAEAEA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t/>
              </a:r>
              <a:endParaRPr sz="1300">
                <a:solidFill>
                  <a:srgbClr val="EAEAEA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 sz="1300">
                  <a:solidFill>
                    <a:srgbClr val="EAEAEA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</a:t>
              </a:r>
              <a:r>
                <a:rPr lang="ko" sz="1300">
                  <a:solidFill>
                    <a:schemeClr val="accent4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try </a:t>
              </a:r>
              <a:r>
                <a:rPr lang="ko" sz="1300">
                  <a:solidFill>
                    <a:srgbClr val="EAEAEA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{</a:t>
              </a:r>
              <a:endParaRPr sz="1300">
                <a:solidFill>
                  <a:srgbClr val="EAEAEA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 sz="1300">
                  <a:solidFill>
                    <a:srgbClr val="EAEAEA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  submitRunContinuation();</a:t>
              </a:r>
              <a:endParaRPr sz="1300">
                <a:solidFill>
                  <a:srgbClr val="EAEAEA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 sz="1300">
                  <a:solidFill>
                    <a:srgbClr val="EAEAEA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} finally {</a:t>
              </a:r>
              <a:endParaRPr sz="1300">
                <a:solidFill>
                  <a:srgbClr val="EAEAEA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 sz="1300">
                  <a:solidFill>
                    <a:srgbClr val="EAEAEA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…</a:t>
              </a:r>
              <a:endParaRPr sz="1300">
                <a:solidFill>
                  <a:srgbClr val="EAEAEA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 sz="1300">
                  <a:solidFill>
                    <a:srgbClr val="EAEAEA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}</a:t>
              </a:r>
              <a:endParaRPr sz="1300">
                <a:solidFill>
                  <a:srgbClr val="EAEAEA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</p:txBody>
        </p:sp>
      </p:grpSp>
      <p:grpSp>
        <p:nvGrpSpPr>
          <p:cNvPr id="2158" name="Google Shape;2158;p158"/>
          <p:cNvGrpSpPr/>
          <p:nvPr/>
        </p:nvGrpSpPr>
        <p:grpSpPr>
          <a:xfrm>
            <a:off x="3700000" y="2367225"/>
            <a:ext cx="4751800" cy="1806100"/>
            <a:chOff x="2386075" y="2349325"/>
            <a:chExt cx="4751800" cy="1806100"/>
          </a:xfrm>
        </p:grpSpPr>
        <p:pic>
          <p:nvPicPr>
            <p:cNvPr descr=" " id="2159" name="Google Shape;2159;p15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386075" y="2349325"/>
              <a:ext cx="4751800" cy="1806100"/>
            </a:xfrm>
            <a:prstGeom prst="rect">
              <a:avLst/>
            </a:prstGeom>
            <a:noFill/>
            <a:ln cap="flat" cmpd="sng" w="28575">
              <a:solidFill>
                <a:srgbClr val="EAEAEA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2160" name="Google Shape;2160;p158"/>
            <p:cNvSpPr/>
            <p:nvPr/>
          </p:nvSpPr>
          <p:spPr>
            <a:xfrm>
              <a:off x="2456875" y="2568478"/>
              <a:ext cx="4475100" cy="1515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 sz="1300">
                  <a:solidFill>
                    <a:schemeClr val="accent4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private void</a:t>
              </a:r>
              <a:r>
                <a:rPr lang="ko" sz="1300">
                  <a:solidFill>
                    <a:srgbClr val="FEC260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</a:t>
              </a:r>
              <a:r>
                <a:rPr lang="ko" sz="1300">
                  <a:solidFill>
                    <a:srgbClr val="7E97FF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submitRunContinuation</a:t>
              </a:r>
              <a:r>
                <a:rPr lang="ko" sz="1300">
                  <a:solidFill>
                    <a:srgbClr val="EAEAEA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() {</a:t>
              </a:r>
              <a:endParaRPr sz="1300">
                <a:solidFill>
                  <a:srgbClr val="EAEAEA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 sz="1300">
                  <a:solidFill>
                    <a:srgbClr val="EAEAEA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</a:t>
              </a:r>
              <a:r>
                <a:rPr lang="ko" sz="1300">
                  <a:solidFill>
                    <a:schemeClr val="accent4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try</a:t>
              </a:r>
              <a:r>
                <a:rPr lang="ko" sz="1300">
                  <a:solidFill>
                    <a:srgbClr val="EAEAEA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{</a:t>
              </a:r>
              <a:endParaRPr sz="1300">
                <a:solidFill>
                  <a:srgbClr val="EAEAEA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 sz="1300">
                  <a:solidFill>
                    <a:srgbClr val="EAEAEA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  scheduler.execute(runContinuation);</a:t>
              </a:r>
              <a:endParaRPr sz="1300">
                <a:solidFill>
                  <a:srgbClr val="EAEAEA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 sz="1300">
                  <a:solidFill>
                    <a:srgbClr val="EAEAEA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} </a:t>
              </a:r>
              <a:r>
                <a:rPr lang="ko" sz="1300">
                  <a:solidFill>
                    <a:srgbClr val="EE8934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catch</a:t>
              </a:r>
              <a:r>
                <a:rPr lang="ko" sz="1300">
                  <a:solidFill>
                    <a:srgbClr val="EAEAEA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(</a:t>
              </a:r>
              <a:r>
                <a:rPr lang="ko" sz="1300">
                  <a:solidFill>
                    <a:srgbClr val="59943F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RejectExecutionException</a:t>
              </a:r>
              <a:r>
                <a:rPr lang="ko" sz="1300">
                  <a:solidFill>
                    <a:srgbClr val="EAEAEA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ree) {</a:t>
              </a:r>
              <a:endParaRPr sz="1300">
                <a:solidFill>
                  <a:srgbClr val="EAEAEA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 sz="1300">
                  <a:solidFill>
                    <a:srgbClr val="EAEAEA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  submitFailed(ree);</a:t>
              </a:r>
              <a:endParaRPr sz="1300">
                <a:solidFill>
                  <a:srgbClr val="EAEAEA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 sz="1300">
                  <a:solidFill>
                    <a:srgbClr val="EAEAEA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  </a:t>
              </a:r>
              <a:r>
                <a:rPr lang="ko" sz="1300">
                  <a:solidFill>
                    <a:schemeClr val="accent4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throw</a:t>
              </a:r>
              <a:r>
                <a:rPr lang="ko" sz="1300">
                  <a:solidFill>
                    <a:srgbClr val="EAEAEA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ree;</a:t>
              </a:r>
              <a:endParaRPr sz="1300">
                <a:solidFill>
                  <a:srgbClr val="EAEAEA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 sz="1300">
                  <a:solidFill>
                    <a:srgbClr val="EAEAEA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}</a:t>
              </a:r>
              <a:endParaRPr sz="1300">
                <a:solidFill>
                  <a:srgbClr val="EAEAEA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 sz="1300">
                  <a:solidFill>
                    <a:srgbClr val="EAEAEA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}</a:t>
              </a:r>
              <a:endParaRPr sz="1300">
                <a:solidFill>
                  <a:srgbClr val="EAEAEA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</p:txBody>
        </p:sp>
        <p:sp>
          <p:nvSpPr>
            <p:cNvPr id="2161" name="Google Shape;2161;p158"/>
            <p:cNvSpPr/>
            <p:nvPr/>
          </p:nvSpPr>
          <p:spPr>
            <a:xfrm>
              <a:off x="2456869" y="2452960"/>
              <a:ext cx="85200" cy="90000"/>
            </a:xfrm>
            <a:prstGeom prst="ellipse">
              <a:avLst/>
            </a:prstGeom>
            <a:solidFill>
              <a:srgbClr val="FE5F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2" name="Google Shape;2162;p158"/>
            <p:cNvSpPr/>
            <p:nvPr/>
          </p:nvSpPr>
          <p:spPr>
            <a:xfrm>
              <a:off x="2591162" y="2452960"/>
              <a:ext cx="85200" cy="90000"/>
            </a:xfrm>
            <a:prstGeom prst="ellipse">
              <a:avLst/>
            </a:prstGeom>
            <a:solidFill>
              <a:srgbClr val="FEBB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3" name="Google Shape;2163;p158"/>
            <p:cNvSpPr/>
            <p:nvPr/>
          </p:nvSpPr>
          <p:spPr>
            <a:xfrm>
              <a:off x="2725455" y="2452960"/>
              <a:ext cx="85200" cy="90000"/>
            </a:xfrm>
            <a:prstGeom prst="ellipse">
              <a:avLst/>
            </a:prstGeom>
            <a:solidFill>
              <a:srgbClr val="29C7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167" name="Shape 2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8" name="Google Shape;2168;p159"/>
          <p:cNvSpPr txBox="1"/>
          <p:nvPr/>
        </p:nvSpPr>
        <p:spPr>
          <a:xfrm>
            <a:off x="401350" y="1502075"/>
            <a:ext cx="8493300" cy="18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600">
              <a:solidFill>
                <a:srgbClr val="EAEAE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69" name="Google Shape;2169;p159"/>
          <p:cNvSpPr txBox="1"/>
          <p:nvPr/>
        </p:nvSpPr>
        <p:spPr>
          <a:xfrm>
            <a:off x="311700" y="193875"/>
            <a:ext cx="7877400" cy="7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  <a:t>정리</a:t>
            </a:r>
            <a:endParaRPr b="1" sz="3000">
              <a:solidFill>
                <a:srgbClr val="EAEAEA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170" name="Google Shape;2170;p1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2171" name="Google Shape;2171;p159"/>
          <p:cNvSpPr/>
          <p:nvPr/>
        </p:nvSpPr>
        <p:spPr>
          <a:xfrm>
            <a:off x="249250" y="844693"/>
            <a:ext cx="8645400" cy="3853200"/>
          </a:xfrm>
          <a:prstGeom prst="roundRect">
            <a:avLst>
              <a:gd fmla="val 5931" name="adj"/>
            </a:avLst>
          </a:prstGeom>
          <a:solidFill>
            <a:srgbClr val="2B2B2B"/>
          </a:solidFill>
          <a:ln cap="flat" cmpd="sng" w="9525">
            <a:solidFill>
              <a:srgbClr val="2B2B2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2" name="Google Shape;2172;p159"/>
          <p:cNvSpPr txBox="1"/>
          <p:nvPr>
            <p:ph idx="1" type="body"/>
          </p:nvPr>
        </p:nvSpPr>
        <p:spPr>
          <a:xfrm>
            <a:off x="311700" y="948426"/>
            <a:ext cx="8543400" cy="37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E8934"/>
              </a:buClr>
              <a:buSzPts val="2000"/>
              <a:buFont typeface="Comfortaa"/>
              <a:buChar char="●"/>
            </a:pPr>
            <a:r>
              <a:rPr lang="ko" sz="2000">
                <a:solidFill>
                  <a:srgbClr val="EE8934"/>
                </a:solidFill>
                <a:latin typeface="Comfortaa"/>
                <a:ea typeface="Comfortaa"/>
                <a:cs typeface="Comfortaa"/>
                <a:sym typeface="Comfortaa"/>
              </a:rPr>
              <a:t>Virtual Thread는 Continuation과 </a:t>
            </a:r>
            <a:r>
              <a:rPr lang="ko" sz="2000">
                <a:solidFill>
                  <a:srgbClr val="EE8934"/>
                </a:solidFill>
                <a:latin typeface="Comfortaa"/>
                <a:ea typeface="Comfortaa"/>
                <a:cs typeface="Comfortaa"/>
                <a:sym typeface="Comfortaa"/>
              </a:rPr>
              <a:t>실행</a:t>
            </a:r>
            <a:r>
              <a:rPr lang="ko" sz="2000">
                <a:solidFill>
                  <a:srgbClr val="EE8934"/>
                </a:solidFill>
                <a:latin typeface="Comfortaa"/>
                <a:ea typeface="Comfortaa"/>
                <a:cs typeface="Comfortaa"/>
                <a:sym typeface="Comfortaa"/>
              </a:rPr>
              <a:t>할 Runnable을 가진 인스턴스이다. </a:t>
            </a:r>
            <a:endParaRPr sz="2000">
              <a:solidFill>
                <a:srgbClr val="EE8934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176" name="Shape 2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7" name="Google Shape;2177;p160"/>
          <p:cNvSpPr txBox="1"/>
          <p:nvPr/>
        </p:nvSpPr>
        <p:spPr>
          <a:xfrm>
            <a:off x="401350" y="1502075"/>
            <a:ext cx="8493300" cy="18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600">
              <a:solidFill>
                <a:srgbClr val="EAEAE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78" name="Google Shape;2178;p160"/>
          <p:cNvSpPr txBox="1"/>
          <p:nvPr/>
        </p:nvSpPr>
        <p:spPr>
          <a:xfrm>
            <a:off x="311700" y="193875"/>
            <a:ext cx="7877400" cy="7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  <a:t>정리</a:t>
            </a:r>
            <a:endParaRPr b="1" sz="3000">
              <a:solidFill>
                <a:srgbClr val="EAEAEA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179" name="Google Shape;2179;p1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2180" name="Google Shape;2180;p160"/>
          <p:cNvSpPr/>
          <p:nvPr/>
        </p:nvSpPr>
        <p:spPr>
          <a:xfrm>
            <a:off x="249250" y="844693"/>
            <a:ext cx="8645400" cy="3853200"/>
          </a:xfrm>
          <a:prstGeom prst="roundRect">
            <a:avLst>
              <a:gd fmla="val 5931" name="adj"/>
            </a:avLst>
          </a:prstGeom>
          <a:solidFill>
            <a:srgbClr val="2B2B2B"/>
          </a:solidFill>
          <a:ln cap="flat" cmpd="sng" w="9525">
            <a:solidFill>
              <a:srgbClr val="2B2B2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1" name="Google Shape;2181;p160"/>
          <p:cNvSpPr txBox="1"/>
          <p:nvPr>
            <p:ph idx="1" type="body"/>
          </p:nvPr>
        </p:nvSpPr>
        <p:spPr>
          <a:xfrm>
            <a:off x="311700" y="948426"/>
            <a:ext cx="8543400" cy="37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Comfortaa"/>
              <a:buChar char="●"/>
            </a:pPr>
            <a:r>
              <a:rPr lang="ko" sz="2000">
                <a:solidFill>
                  <a:schemeClr val="accent2"/>
                </a:solidFill>
                <a:latin typeface="Comfortaa"/>
                <a:ea typeface="Comfortaa"/>
                <a:cs typeface="Comfortaa"/>
                <a:sym typeface="Comfortaa"/>
              </a:rPr>
              <a:t>Virtual Thread는 Continuation과 </a:t>
            </a:r>
            <a:r>
              <a:rPr lang="ko" sz="2000">
                <a:solidFill>
                  <a:schemeClr val="accent2"/>
                </a:solidFill>
                <a:latin typeface="Comfortaa"/>
                <a:ea typeface="Comfortaa"/>
                <a:cs typeface="Comfortaa"/>
                <a:sym typeface="Comfortaa"/>
              </a:rPr>
              <a:t>실행</a:t>
            </a:r>
            <a:r>
              <a:rPr lang="ko" sz="2000">
                <a:solidFill>
                  <a:schemeClr val="accent2"/>
                </a:solidFill>
                <a:latin typeface="Comfortaa"/>
                <a:ea typeface="Comfortaa"/>
                <a:cs typeface="Comfortaa"/>
                <a:sym typeface="Comfortaa"/>
              </a:rPr>
              <a:t>할 Runnable을 가진 인스턴스이다. </a:t>
            </a:r>
            <a:endParaRPr sz="2000">
              <a:solidFill>
                <a:schemeClr val="accent2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E8934"/>
              </a:buClr>
              <a:buSzPts val="2000"/>
              <a:buFont typeface="Comfortaa"/>
              <a:buChar char="●"/>
            </a:pPr>
            <a:r>
              <a:rPr lang="ko" sz="2000">
                <a:solidFill>
                  <a:srgbClr val="EE8934"/>
                </a:solidFill>
                <a:latin typeface="Comfortaa"/>
                <a:ea typeface="Comfortaa"/>
                <a:cs typeface="Comfortaa"/>
                <a:sym typeface="Comfortaa"/>
              </a:rPr>
              <a:t>Virtual Thread의 실행은 ForkJoinPool에 Runnable 타입의 람다 runContinuation()을 등록하는 것이다. </a:t>
            </a:r>
            <a:endParaRPr sz="2000">
              <a:solidFill>
                <a:srgbClr val="EE8934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161"/>
          <p:cNvSpPr txBox="1"/>
          <p:nvPr/>
        </p:nvSpPr>
        <p:spPr>
          <a:xfrm>
            <a:off x="401350" y="1502075"/>
            <a:ext cx="8493300" cy="18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600">
              <a:solidFill>
                <a:srgbClr val="EAEAE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87" name="Google Shape;2187;p161"/>
          <p:cNvSpPr txBox="1"/>
          <p:nvPr/>
        </p:nvSpPr>
        <p:spPr>
          <a:xfrm>
            <a:off x="311700" y="193875"/>
            <a:ext cx="7877400" cy="7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  <a:t>정리</a:t>
            </a:r>
            <a:endParaRPr b="1" sz="3000">
              <a:solidFill>
                <a:srgbClr val="EAEAEA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188" name="Google Shape;2188;p1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2189" name="Google Shape;2189;p161"/>
          <p:cNvSpPr/>
          <p:nvPr/>
        </p:nvSpPr>
        <p:spPr>
          <a:xfrm>
            <a:off x="249250" y="844693"/>
            <a:ext cx="8645400" cy="3853200"/>
          </a:xfrm>
          <a:prstGeom prst="roundRect">
            <a:avLst>
              <a:gd fmla="val 5931" name="adj"/>
            </a:avLst>
          </a:prstGeom>
          <a:solidFill>
            <a:srgbClr val="2B2B2B"/>
          </a:solidFill>
          <a:ln cap="flat" cmpd="sng" w="9525">
            <a:solidFill>
              <a:srgbClr val="2B2B2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0" name="Google Shape;2190;p161"/>
          <p:cNvSpPr txBox="1"/>
          <p:nvPr>
            <p:ph idx="1" type="body"/>
          </p:nvPr>
        </p:nvSpPr>
        <p:spPr>
          <a:xfrm>
            <a:off x="311700" y="948426"/>
            <a:ext cx="8543400" cy="37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Comfortaa"/>
              <a:buChar char="●"/>
            </a:pPr>
            <a:r>
              <a:rPr lang="ko" sz="2000">
                <a:solidFill>
                  <a:schemeClr val="accent2"/>
                </a:solidFill>
                <a:latin typeface="Comfortaa"/>
                <a:ea typeface="Comfortaa"/>
                <a:cs typeface="Comfortaa"/>
                <a:sym typeface="Comfortaa"/>
              </a:rPr>
              <a:t>Virtual Thread는 Continuation과 </a:t>
            </a:r>
            <a:r>
              <a:rPr lang="ko" sz="2000">
                <a:solidFill>
                  <a:schemeClr val="accent2"/>
                </a:solidFill>
                <a:latin typeface="Comfortaa"/>
                <a:ea typeface="Comfortaa"/>
                <a:cs typeface="Comfortaa"/>
                <a:sym typeface="Comfortaa"/>
              </a:rPr>
              <a:t>실행</a:t>
            </a:r>
            <a:r>
              <a:rPr lang="ko" sz="2000">
                <a:solidFill>
                  <a:schemeClr val="accent2"/>
                </a:solidFill>
                <a:latin typeface="Comfortaa"/>
                <a:ea typeface="Comfortaa"/>
                <a:cs typeface="Comfortaa"/>
                <a:sym typeface="Comfortaa"/>
              </a:rPr>
              <a:t>할 Runnable을 가진 인스턴스이다. </a:t>
            </a:r>
            <a:endParaRPr sz="2000">
              <a:solidFill>
                <a:schemeClr val="accent2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Comfortaa"/>
              <a:buChar char="●"/>
            </a:pPr>
            <a:r>
              <a:rPr lang="ko" sz="2000">
                <a:solidFill>
                  <a:schemeClr val="accent2"/>
                </a:solidFill>
                <a:latin typeface="Comfortaa"/>
                <a:ea typeface="Comfortaa"/>
                <a:cs typeface="Comfortaa"/>
                <a:sym typeface="Comfortaa"/>
              </a:rPr>
              <a:t>Virtual Thread의 실행은 ForkJoinPool에 Runnable 타입의 람다 runContinuation()을 등록하는 것이다. </a:t>
            </a:r>
            <a:endParaRPr sz="2000">
              <a:solidFill>
                <a:schemeClr val="accent2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E8934"/>
              </a:buClr>
              <a:buSzPts val="2000"/>
              <a:buFont typeface="Comfortaa"/>
              <a:buChar char="●"/>
            </a:pPr>
            <a:r>
              <a:rPr lang="ko" sz="2000">
                <a:solidFill>
                  <a:srgbClr val="EE8934"/>
                </a:solidFill>
                <a:latin typeface="Comfortaa"/>
                <a:ea typeface="Comfortaa"/>
                <a:cs typeface="Comfortaa"/>
                <a:sym typeface="Comfortaa"/>
              </a:rPr>
              <a:t>Virtual Thread는 park(), unpark()를 통해 Continuation을 사용하여 실행의 중단과 재개를 한다.</a:t>
            </a:r>
            <a:endParaRPr sz="2000">
              <a:solidFill>
                <a:srgbClr val="EE8934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194" name="Shape 2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5" name="Google Shape;2195;p162"/>
          <p:cNvSpPr txBox="1"/>
          <p:nvPr/>
        </p:nvSpPr>
        <p:spPr>
          <a:xfrm>
            <a:off x="325350" y="1775850"/>
            <a:ext cx="8493300" cy="18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4500">
                <a:solidFill>
                  <a:srgbClr val="EE8934"/>
                </a:solidFill>
                <a:latin typeface="Comfortaa"/>
                <a:ea typeface="Comfortaa"/>
                <a:cs typeface="Comfortaa"/>
                <a:sym typeface="Comfortaa"/>
              </a:rPr>
              <a:t>Socket I/O Blocking</a:t>
            </a:r>
            <a:r>
              <a:rPr b="1" lang="ko" sz="45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  <a:t>은 </a:t>
            </a:r>
            <a:br>
              <a:rPr b="1" lang="ko" sz="45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b="1" lang="ko" sz="4500">
                <a:solidFill>
                  <a:srgbClr val="7E97FF"/>
                </a:solidFill>
                <a:latin typeface="Comfortaa"/>
                <a:ea typeface="Comfortaa"/>
                <a:cs typeface="Comfortaa"/>
                <a:sym typeface="Comfortaa"/>
              </a:rPr>
              <a:t>Kernel 영역</a:t>
            </a:r>
            <a:r>
              <a:rPr b="1" lang="ko" sz="45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  <a:t>의 현상!</a:t>
            </a:r>
            <a:endParaRPr b="1" sz="4500">
              <a:solidFill>
                <a:srgbClr val="EAEAEA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199" name="Shape 2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0" name="Google Shape;2200;p163"/>
          <p:cNvSpPr txBox="1"/>
          <p:nvPr/>
        </p:nvSpPr>
        <p:spPr>
          <a:xfrm>
            <a:off x="401350" y="1502075"/>
            <a:ext cx="8493300" cy="18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600">
              <a:solidFill>
                <a:srgbClr val="EAEAE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01" name="Google Shape;2201;p163"/>
          <p:cNvSpPr txBox="1"/>
          <p:nvPr/>
        </p:nvSpPr>
        <p:spPr>
          <a:xfrm>
            <a:off x="311700" y="193875"/>
            <a:ext cx="7877400" cy="7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  <a:t>Kernel과 Virtual Thread</a:t>
            </a:r>
            <a:endParaRPr b="1" sz="3000">
              <a:solidFill>
                <a:srgbClr val="EAEAEA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202" name="Google Shape;2202;p1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2203" name="Google Shape;2203;p163"/>
          <p:cNvSpPr/>
          <p:nvPr/>
        </p:nvSpPr>
        <p:spPr>
          <a:xfrm>
            <a:off x="249250" y="844693"/>
            <a:ext cx="8645400" cy="3853200"/>
          </a:xfrm>
          <a:prstGeom prst="roundRect">
            <a:avLst>
              <a:gd fmla="val 5931" name="adj"/>
            </a:avLst>
          </a:prstGeom>
          <a:solidFill>
            <a:srgbClr val="2B2B2B"/>
          </a:solidFill>
          <a:ln cap="flat" cmpd="sng" w="9525">
            <a:solidFill>
              <a:srgbClr val="2B2B2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4" name="Google Shape;2204;p163"/>
          <p:cNvSpPr txBox="1"/>
          <p:nvPr>
            <p:ph idx="1" type="body"/>
          </p:nvPr>
        </p:nvSpPr>
        <p:spPr>
          <a:xfrm>
            <a:off x="311700" y="948418"/>
            <a:ext cx="7662300" cy="3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AEAEA"/>
              </a:buClr>
              <a:buSzPts val="2000"/>
              <a:buFont typeface="Comfortaa"/>
              <a:buChar char="●"/>
            </a:pPr>
            <a:r>
              <a:rPr lang="ko" sz="2000">
                <a:solidFill>
                  <a:srgbClr val="7E97FF"/>
                </a:solidFill>
                <a:latin typeface="Comfortaa"/>
                <a:ea typeface="Comfortaa"/>
                <a:cs typeface="Comfortaa"/>
                <a:sym typeface="Comfortaa"/>
              </a:rPr>
              <a:t>Kernel 영역</a:t>
            </a:r>
            <a:r>
              <a:rPr lang="ko" sz="20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  <a:t>은 Application 영역의 구현을 </a:t>
            </a:r>
            <a:r>
              <a:rPr lang="ko" sz="2000">
                <a:solidFill>
                  <a:srgbClr val="EE8934"/>
                </a:solidFill>
                <a:latin typeface="Comfortaa"/>
                <a:ea typeface="Comfortaa"/>
                <a:cs typeface="Comfortaa"/>
                <a:sym typeface="Comfortaa"/>
              </a:rPr>
              <a:t>알지 못함</a:t>
            </a:r>
            <a:endParaRPr sz="2000">
              <a:solidFill>
                <a:srgbClr val="EAEAEA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556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AEAEA"/>
              </a:buClr>
              <a:buSzPts val="2000"/>
              <a:buFont typeface="Comfortaa"/>
              <a:buChar char="○"/>
            </a:pPr>
            <a:r>
              <a:rPr lang="ko" sz="20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  <a:t>JVM의 Virtual Thread를 알지 못함</a:t>
            </a:r>
            <a:endParaRPr sz="2000">
              <a:solidFill>
                <a:srgbClr val="EAEAEA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556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AEAEA"/>
              </a:buClr>
              <a:buSzPts val="2000"/>
              <a:buFont typeface="Comfortaa"/>
              <a:buChar char="○"/>
            </a:pPr>
            <a:r>
              <a:rPr lang="ko" sz="20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  <a:t>OS Thread로만 핸들링 수행</a:t>
            </a:r>
            <a:endParaRPr sz="2000">
              <a:solidFill>
                <a:srgbClr val="EAEAEA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000">
              <a:solidFill>
                <a:srgbClr val="EAEAEA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8"/>
          <p:cNvSpPr txBox="1"/>
          <p:nvPr/>
        </p:nvSpPr>
        <p:spPr>
          <a:xfrm>
            <a:off x="401350" y="1502075"/>
            <a:ext cx="8493300" cy="18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600">
              <a:solidFill>
                <a:srgbClr val="EAEAE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4" name="Google Shape;224;p38"/>
          <p:cNvSpPr txBox="1"/>
          <p:nvPr/>
        </p:nvSpPr>
        <p:spPr>
          <a:xfrm>
            <a:off x="311700" y="193875"/>
            <a:ext cx="7877400" cy="7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  <a:t>Virtual Thread Overview</a:t>
            </a:r>
            <a:endParaRPr b="1" sz="3000">
              <a:solidFill>
                <a:srgbClr val="EAEAEA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25" name="Google Shape;225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pic>
        <p:nvPicPr>
          <p:cNvPr id="226" name="Google Shape;226;p38" title="스크린샷 2025-06-25 오전 7.48.08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8700" y="1299675"/>
            <a:ext cx="4343400" cy="2943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208" name="Shape 2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9" name="Google Shape;2209;p164"/>
          <p:cNvSpPr txBox="1"/>
          <p:nvPr/>
        </p:nvSpPr>
        <p:spPr>
          <a:xfrm>
            <a:off x="401350" y="1502075"/>
            <a:ext cx="8493300" cy="18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600">
              <a:solidFill>
                <a:srgbClr val="EAEAE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10" name="Google Shape;2210;p164"/>
          <p:cNvSpPr txBox="1"/>
          <p:nvPr/>
        </p:nvSpPr>
        <p:spPr>
          <a:xfrm>
            <a:off x="311700" y="193875"/>
            <a:ext cx="7877400" cy="7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  <a:t>Kernel과 Virtual Thread</a:t>
            </a:r>
            <a:endParaRPr b="1" sz="3000">
              <a:solidFill>
                <a:srgbClr val="EAEAEA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211" name="Google Shape;2211;p1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2212" name="Google Shape;2212;p164"/>
          <p:cNvSpPr/>
          <p:nvPr/>
        </p:nvSpPr>
        <p:spPr>
          <a:xfrm>
            <a:off x="249250" y="844693"/>
            <a:ext cx="8645400" cy="3853200"/>
          </a:xfrm>
          <a:prstGeom prst="roundRect">
            <a:avLst>
              <a:gd fmla="val 5931" name="adj"/>
            </a:avLst>
          </a:prstGeom>
          <a:solidFill>
            <a:srgbClr val="2B2B2B"/>
          </a:solidFill>
          <a:ln cap="flat" cmpd="sng" w="9525">
            <a:solidFill>
              <a:srgbClr val="2B2B2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3" name="Google Shape;2213;p164"/>
          <p:cNvSpPr txBox="1"/>
          <p:nvPr>
            <p:ph idx="1" type="body"/>
          </p:nvPr>
        </p:nvSpPr>
        <p:spPr>
          <a:xfrm>
            <a:off x="311700" y="948418"/>
            <a:ext cx="7662300" cy="3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AEAEA"/>
              </a:buClr>
              <a:buSzPts val="2000"/>
              <a:buFont typeface="Comfortaa"/>
              <a:buChar char="●"/>
            </a:pPr>
            <a:r>
              <a:rPr lang="ko" sz="2000">
                <a:solidFill>
                  <a:srgbClr val="7E97FF"/>
                </a:solidFill>
                <a:latin typeface="Comfortaa"/>
                <a:ea typeface="Comfortaa"/>
                <a:cs typeface="Comfortaa"/>
                <a:sym typeface="Comfortaa"/>
              </a:rPr>
              <a:t>Kernel 영역</a:t>
            </a:r>
            <a:r>
              <a:rPr lang="ko" sz="20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  <a:t>은 Application 영역의 구현을 </a:t>
            </a:r>
            <a:r>
              <a:rPr lang="ko" sz="2000">
                <a:solidFill>
                  <a:srgbClr val="EE8934"/>
                </a:solidFill>
                <a:latin typeface="Comfortaa"/>
                <a:ea typeface="Comfortaa"/>
                <a:cs typeface="Comfortaa"/>
                <a:sym typeface="Comfortaa"/>
              </a:rPr>
              <a:t>알지 못함</a:t>
            </a:r>
            <a:endParaRPr sz="2000">
              <a:solidFill>
                <a:srgbClr val="EE8934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556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AEAEA"/>
              </a:buClr>
              <a:buSzPts val="2000"/>
              <a:buFont typeface="Comfortaa"/>
              <a:buChar char="○"/>
            </a:pPr>
            <a:r>
              <a:rPr lang="ko" sz="20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  <a:t>JVM의 Virtual Thread를 알지 못함</a:t>
            </a:r>
            <a:endParaRPr sz="2000">
              <a:solidFill>
                <a:srgbClr val="EAEAEA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556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AEAEA"/>
              </a:buClr>
              <a:buSzPts val="2000"/>
              <a:buFont typeface="Comfortaa"/>
              <a:buChar char="○"/>
            </a:pPr>
            <a:r>
              <a:rPr lang="ko" sz="20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  <a:t>OS Thread로만 핸들링 수행</a:t>
            </a:r>
            <a:endParaRPr sz="2000">
              <a:solidFill>
                <a:srgbClr val="EAEAEA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AEAEA"/>
              </a:buClr>
              <a:buSzPts val="2000"/>
              <a:buFont typeface="Comfortaa"/>
              <a:buChar char="●"/>
            </a:pPr>
            <a:r>
              <a:rPr lang="ko" sz="20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  <a:t>Blocking I/O가 발생하면 </a:t>
            </a:r>
            <a:r>
              <a:rPr lang="ko" sz="2000">
                <a:solidFill>
                  <a:srgbClr val="EE8934"/>
                </a:solidFill>
                <a:latin typeface="Comfortaa"/>
                <a:ea typeface="Comfortaa"/>
                <a:cs typeface="Comfortaa"/>
                <a:sym typeface="Comfortaa"/>
              </a:rPr>
              <a:t>OS Thread 자체를 Blocking</a:t>
            </a:r>
            <a:r>
              <a:rPr lang="ko" sz="20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  <a:t> 시킴</a:t>
            </a:r>
            <a:endParaRPr sz="2000">
              <a:solidFill>
                <a:srgbClr val="EAEAEA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556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AEAEA"/>
              </a:buClr>
              <a:buSzPts val="2000"/>
              <a:buFont typeface="Comfortaa"/>
              <a:buChar char="○"/>
            </a:pPr>
            <a:r>
              <a:rPr lang="ko" sz="20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  <a:t>OS Thread와 연결된 Platform Thread가 </a:t>
            </a:r>
            <a:br>
              <a:rPr lang="ko" sz="20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lang="ko" sz="20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  <a:t>Blocking 되어버림</a:t>
            </a:r>
            <a:endParaRPr sz="2000">
              <a:solidFill>
                <a:srgbClr val="EAEAEA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217" name="Shape 2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8" name="Google Shape;2218;p165"/>
          <p:cNvSpPr txBox="1"/>
          <p:nvPr/>
        </p:nvSpPr>
        <p:spPr>
          <a:xfrm>
            <a:off x="325350" y="1775850"/>
            <a:ext cx="8493300" cy="18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4000">
                <a:solidFill>
                  <a:srgbClr val="7E97FF"/>
                </a:solidFill>
                <a:latin typeface="Comfortaa"/>
                <a:ea typeface="Comfortaa"/>
                <a:cs typeface="Comfortaa"/>
                <a:sym typeface="Comfortaa"/>
              </a:rPr>
              <a:t>Kernel 영역</a:t>
            </a:r>
            <a:r>
              <a:rPr b="1" lang="ko" sz="4000">
                <a:solidFill>
                  <a:srgbClr val="EEEEEE"/>
                </a:solidFill>
                <a:latin typeface="Comfortaa"/>
                <a:ea typeface="Comfortaa"/>
                <a:cs typeface="Comfortaa"/>
                <a:sym typeface="Comfortaa"/>
              </a:rPr>
              <a:t>에서 </a:t>
            </a:r>
            <a:r>
              <a:rPr b="1" lang="ko" sz="4000">
                <a:solidFill>
                  <a:srgbClr val="EE8934"/>
                </a:solidFill>
                <a:latin typeface="Comfortaa"/>
                <a:ea typeface="Comfortaa"/>
                <a:cs typeface="Comfortaa"/>
                <a:sym typeface="Comfortaa"/>
              </a:rPr>
              <a:t>Blocking</a:t>
            </a:r>
            <a:r>
              <a:rPr b="1" lang="ko" sz="4000">
                <a:solidFill>
                  <a:srgbClr val="EEEEEE"/>
                </a:solidFill>
                <a:latin typeface="Comfortaa"/>
                <a:ea typeface="Comfortaa"/>
                <a:cs typeface="Comfortaa"/>
                <a:sym typeface="Comfortaa"/>
              </a:rPr>
              <a:t> 되는 문제</a:t>
            </a:r>
            <a:endParaRPr b="1" sz="4000">
              <a:solidFill>
                <a:srgbClr val="EEEEEE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4000">
                <a:solidFill>
                  <a:srgbClr val="EEEEEE"/>
                </a:solidFill>
                <a:latin typeface="Comfortaa"/>
                <a:ea typeface="Comfortaa"/>
                <a:cs typeface="Comfortaa"/>
                <a:sym typeface="Comfortaa"/>
              </a:rPr>
              <a:t>어떻게 해결했을까?</a:t>
            </a:r>
            <a:endParaRPr b="1" sz="4000">
              <a:solidFill>
                <a:srgbClr val="EAEAEA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222" name="Shape 2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3" name="Google Shape;2223;p166"/>
          <p:cNvSpPr txBox="1"/>
          <p:nvPr/>
        </p:nvSpPr>
        <p:spPr>
          <a:xfrm>
            <a:off x="325350" y="1775850"/>
            <a:ext cx="8493300" cy="18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45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  <a:t>Socket I/O</a:t>
            </a:r>
            <a:endParaRPr b="1" sz="4500">
              <a:solidFill>
                <a:srgbClr val="EAEAEA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227" name="Shape 2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8" name="Google Shape;2228;p167"/>
          <p:cNvSpPr txBox="1"/>
          <p:nvPr/>
        </p:nvSpPr>
        <p:spPr>
          <a:xfrm>
            <a:off x="325350" y="1318650"/>
            <a:ext cx="8493300" cy="26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4000">
                <a:solidFill>
                  <a:srgbClr val="EEEEEE"/>
                </a:solidFill>
                <a:latin typeface="Comfortaa"/>
                <a:ea typeface="Comfortaa"/>
                <a:cs typeface="Comfortaa"/>
                <a:sym typeface="Comfortaa"/>
              </a:rPr>
              <a:t>Socket의</a:t>
            </a:r>
            <a:r>
              <a:rPr b="1" lang="ko" sz="4000">
                <a:solidFill>
                  <a:srgbClr val="EE8934"/>
                </a:solidFill>
                <a:latin typeface="Comfortaa"/>
                <a:ea typeface="Comfortaa"/>
                <a:cs typeface="Comfortaa"/>
                <a:sym typeface="Comfortaa"/>
              </a:rPr>
              <a:t> 주요 구현</a:t>
            </a:r>
            <a:r>
              <a:rPr b="1" lang="ko" sz="4000">
                <a:solidFill>
                  <a:srgbClr val="EEEEEE"/>
                </a:solidFill>
                <a:latin typeface="Comfortaa"/>
                <a:ea typeface="Comfortaa"/>
                <a:cs typeface="Comfortaa"/>
                <a:sym typeface="Comfortaa"/>
              </a:rPr>
              <a:t>이 </a:t>
            </a:r>
            <a:br>
              <a:rPr b="1" lang="ko" sz="4000">
                <a:solidFill>
                  <a:srgbClr val="EEEEEE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b="1" lang="ko" sz="4000">
                <a:solidFill>
                  <a:srgbClr val="7E97FF"/>
                </a:solidFill>
                <a:latin typeface="Comfortaa"/>
                <a:ea typeface="Comfortaa"/>
                <a:cs typeface="Comfortaa"/>
                <a:sym typeface="Comfortaa"/>
              </a:rPr>
              <a:t>Java Code Level</a:t>
            </a:r>
            <a:r>
              <a:rPr b="1" lang="ko" sz="4000">
                <a:solidFill>
                  <a:srgbClr val="EEEEEE"/>
                </a:solidFill>
                <a:latin typeface="Comfortaa"/>
                <a:ea typeface="Comfortaa"/>
                <a:cs typeface="Comfortaa"/>
                <a:sym typeface="Comfortaa"/>
              </a:rPr>
              <a:t>로 올라옴</a:t>
            </a:r>
            <a:br>
              <a:rPr b="1" lang="ko" sz="4000">
                <a:solidFill>
                  <a:srgbClr val="EEEEEE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b="1" lang="ko" sz="4000">
                <a:solidFill>
                  <a:srgbClr val="EEEEEE"/>
                </a:solidFill>
                <a:latin typeface="Comfortaa"/>
                <a:ea typeface="Comfortaa"/>
                <a:cs typeface="Comfortaa"/>
                <a:sym typeface="Comfortaa"/>
              </a:rPr>
              <a:t>&amp; </a:t>
            </a:r>
            <a:r>
              <a:rPr b="1" lang="ko" sz="4000">
                <a:solidFill>
                  <a:srgbClr val="7E97FF"/>
                </a:solidFill>
                <a:latin typeface="Comfortaa"/>
                <a:ea typeface="Comfortaa"/>
                <a:cs typeface="Comfortaa"/>
                <a:sym typeface="Comfortaa"/>
              </a:rPr>
              <a:t>Non-blocking Socket</a:t>
            </a:r>
            <a:r>
              <a:rPr b="1" lang="ko" sz="4000">
                <a:solidFill>
                  <a:srgbClr val="EEEEEE"/>
                </a:solidFill>
                <a:latin typeface="Comfortaa"/>
                <a:ea typeface="Comfortaa"/>
                <a:cs typeface="Comfortaa"/>
                <a:sym typeface="Comfortaa"/>
              </a:rPr>
              <a:t> 사용</a:t>
            </a:r>
            <a:endParaRPr b="1" sz="4000">
              <a:solidFill>
                <a:srgbClr val="EAEAEA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232" name="Shape 2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33" name="Google Shape;2233;p168"/>
          <p:cNvGrpSpPr/>
          <p:nvPr/>
        </p:nvGrpSpPr>
        <p:grpSpPr>
          <a:xfrm>
            <a:off x="956348" y="2372650"/>
            <a:ext cx="2405100" cy="1007100"/>
            <a:chOff x="6271773" y="2458000"/>
            <a:chExt cx="2405100" cy="1007100"/>
          </a:xfrm>
        </p:grpSpPr>
        <p:sp>
          <p:nvSpPr>
            <p:cNvPr id="2234" name="Google Shape;2234;p168"/>
            <p:cNvSpPr/>
            <p:nvPr/>
          </p:nvSpPr>
          <p:spPr>
            <a:xfrm>
              <a:off x="6434950" y="2458000"/>
              <a:ext cx="2091300" cy="1007100"/>
            </a:xfrm>
            <a:prstGeom prst="rect">
              <a:avLst/>
            </a:prstGeom>
            <a:solidFill>
              <a:srgbClr val="E06666"/>
            </a:solidFill>
            <a:ln cap="flat" cmpd="sng" w="9525">
              <a:solidFill>
                <a:srgbClr val="E0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t/>
              </a:r>
              <a:endParaRPr>
                <a:solidFill>
                  <a:srgbClr val="EEEEEE"/>
                </a:solidFill>
                <a:latin typeface="Comfortaa"/>
                <a:ea typeface="Comfortaa"/>
                <a:cs typeface="Comfortaa"/>
                <a:sym typeface="Comfortaa"/>
              </a:endParaRPr>
            </a:p>
          </p:txBody>
        </p:sp>
        <p:sp>
          <p:nvSpPr>
            <p:cNvPr id="2235" name="Google Shape;2235;p168"/>
            <p:cNvSpPr txBox="1"/>
            <p:nvPr/>
          </p:nvSpPr>
          <p:spPr>
            <a:xfrm>
              <a:off x="6271773" y="2699890"/>
              <a:ext cx="2405100" cy="50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2100">
                  <a:solidFill>
                    <a:srgbClr val="EEEEEE"/>
                  </a:solidFill>
                  <a:latin typeface="Comfortaa"/>
                  <a:ea typeface="Comfortaa"/>
                  <a:cs typeface="Comfortaa"/>
                  <a:sym typeface="Comfortaa"/>
                </a:rPr>
                <a:t>NioSocketImpl</a:t>
              </a:r>
              <a:endParaRPr b="1" sz="2100">
                <a:solidFill>
                  <a:srgbClr val="EEEEEE"/>
                </a:solidFill>
                <a:latin typeface="Comfortaa"/>
                <a:ea typeface="Comfortaa"/>
                <a:cs typeface="Comfortaa"/>
                <a:sym typeface="Comfortaa"/>
              </a:endParaRPr>
            </a:p>
          </p:txBody>
        </p:sp>
      </p:grpSp>
      <p:sp>
        <p:nvSpPr>
          <p:cNvPr id="2236" name="Google Shape;2236;p168"/>
          <p:cNvSpPr txBox="1"/>
          <p:nvPr/>
        </p:nvSpPr>
        <p:spPr>
          <a:xfrm>
            <a:off x="311700" y="193875"/>
            <a:ext cx="7877400" cy="7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  <a:t>새로운 Socket 구현체 Overview</a:t>
            </a:r>
            <a:endParaRPr b="1" sz="3000">
              <a:solidFill>
                <a:srgbClr val="EAEAEA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240" name="Shape 2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41" name="Google Shape;2241;p169"/>
          <p:cNvGrpSpPr/>
          <p:nvPr/>
        </p:nvGrpSpPr>
        <p:grpSpPr>
          <a:xfrm>
            <a:off x="1119533" y="1215717"/>
            <a:ext cx="2091300" cy="738900"/>
            <a:chOff x="6434958" y="2605592"/>
            <a:chExt cx="2091300" cy="738900"/>
          </a:xfrm>
        </p:grpSpPr>
        <p:sp>
          <p:nvSpPr>
            <p:cNvPr id="2242" name="Google Shape;2242;p169"/>
            <p:cNvSpPr/>
            <p:nvPr/>
          </p:nvSpPr>
          <p:spPr>
            <a:xfrm>
              <a:off x="6434958" y="2662600"/>
              <a:ext cx="2091300" cy="605700"/>
            </a:xfrm>
            <a:prstGeom prst="rect">
              <a:avLst/>
            </a:prstGeom>
            <a:solidFill>
              <a:srgbClr val="29C740"/>
            </a:solidFill>
            <a:ln cap="flat" cmpd="sng" w="9525">
              <a:solidFill>
                <a:srgbClr val="29C74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t/>
              </a:r>
              <a:endParaRPr>
                <a:solidFill>
                  <a:srgbClr val="EEEEEE"/>
                </a:solidFill>
                <a:latin typeface="Comfortaa"/>
                <a:ea typeface="Comfortaa"/>
                <a:cs typeface="Comfortaa"/>
                <a:sym typeface="Comfortaa"/>
              </a:endParaRPr>
            </a:p>
          </p:txBody>
        </p:sp>
        <p:sp>
          <p:nvSpPr>
            <p:cNvPr id="2243" name="Google Shape;2243;p169"/>
            <p:cNvSpPr txBox="1"/>
            <p:nvPr/>
          </p:nvSpPr>
          <p:spPr>
            <a:xfrm>
              <a:off x="6604387" y="2605592"/>
              <a:ext cx="1773300" cy="738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800">
                  <a:solidFill>
                    <a:srgbClr val="EEEEEE"/>
                  </a:solidFill>
                  <a:latin typeface="Comfortaa"/>
                  <a:ea typeface="Comfortaa"/>
                  <a:cs typeface="Comfortaa"/>
                  <a:sym typeface="Comfortaa"/>
                </a:rPr>
                <a:t>In/Output</a:t>
              </a:r>
              <a:br>
                <a:rPr b="1" lang="ko" sz="1800">
                  <a:solidFill>
                    <a:srgbClr val="EEEEEE"/>
                  </a:solidFill>
                  <a:latin typeface="Comfortaa"/>
                  <a:ea typeface="Comfortaa"/>
                  <a:cs typeface="Comfortaa"/>
                  <a:sym typeface="Comfortaa"/>
                </a:rPr>
              </a:br>
              <a:r>
                <a:rPr b="1" lang="ko" sz="1800">
                  <a:solidFill>
                    <a:srgbClr val="EEEEEE"/>
                  </a:solidFill>
                  <a:latin typeface="Comfortaa"/>
                  <a:ea typeface="Comfortaa"/>
                  <a:cs typeface="Comfortaa"/>
                  <a:sym typeface="Comfortaa"/>
                </a:rPr>
                <a:t>Stream</a:t>
              </a:r>
              <a:endParaRPr b="1" sz="1800">
                <a:solidFill>
                  <a:srgbClr val="EEEEEE"/>
                </a:solidFill>
                <a:latin typeface="Comfortaa"/>
                <a:ea typeface="Comfortaa"/>
                <a:cs typeface="Comfortaa"/>
                <a:sym typeface="Comfortaa"/>
              </a:endParaRPr>
            </a:p>
          </p:txBody>
        </p:sp>
      </p:grpSp>
      <p:grpSp>
        <p:nvGrpSpPr>
          <p:cNvPr id="2244" name="Google Shape;2244;p169"/>
          <p:cNvGrpSpPr/>
          <p:nvPr/>
        </p:nvGrpSpPr>
        <p:grpSpPr>
          <a:xfrm>
            <a:off x="956348" y="2372650"/>
            <a:ext cx="2405100" cy="1007100"/>
            <a:chOff x="6271773" y="2458000"/>
            <a:chExt cx="2405100" cy="1007100"/>
          </a:xfrm>
        </p:grpSpPr>
        <p:sp>
          <p:nvSpPr>
            <p:cNvPr id="2245" name="Google Shape;2245;p169"/>
            <p:cNvSpPr/>
            <p:nvPr/>
          </p:nvSpPr>
          <p:spPr>
            <a:xfrm>
              <a:off x="6434950" y="2458000"/>
              <a:ext cx="2091300" cy="1007100"/>
            </a:xfrm>
            <a:prstGeom prst="rect">
              <a:avLst/>
            </a:prstGeom>
            <a:solidFill>
              <a:srgbClr val="E06666"/>
            </a:solidFill>
            <a:ln cap="flat" cmpd="sng" w="9525">
              <a:solidFill>
                <a:srgbClr val="E0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t/>
              </a:r>
              <a:endParaRPr>
                <a:solidFill>
                  <a:srgbClr val="EEEEEE"/>
                </a:solidFill>
                <a:latin typeface="Comfortaa"/>
                <a:ea typeface="Comfortaa"/>
                <a:cs typeface="Comfortaa"/>
                <a:sym typeface="Comfortaa"/>
              </a:endParaRPr>
            </a:p>
          </p:txBody>
        </p:sp>
        <p:sp>
          <p:nvSpPr>
            <p:cNvPr id="2246" name="Google Shape;2246;p169"/>
            <p:cNvSpPr txBox="1"/>
            <p:nvPr/>
          </p:nvSpPr>
          <p:spPr>
            <a:xfrm>
              <a:off x="6271773" y="2699890"/>
              <a:ext cx="2405100" cy="50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2100">
                  <a:solidFill>
                    <a:srgbClr val="EEEEEE"/>
                  </a:solidFill>
                  <a:latin typeface="Comfortaa"/>
                  <a:ea typeface="Comfortaa"/>
                  <a:cs typeface="Comfortaa"/>
                  <a:sym typeface="Comfortaa"/>
                </a:rPr>
                <a:t>NioSocketImpl</a:t>
              </a:r>
              <a:endParaRPr b="1" sz="2100">
                <a:solidFill>
                  <a:srgbClr val="EEEEEE"/>
                </a:solidFill>
                <a:latin typeface="Comfortaa"/>
                <a:ea typeface="Comfortaa"/>
                <a:cs typeface="Comfortaa"/>
                <a:sym typeface="Comfortaa"/>
              </a:endParaRPr>
            </a:p>
          </p:txBody>
        </p:sp>
      </p:grpSp>
      <p:grpSp>
        <p:nvGrpSpPr>
          <p:cNvPr id="2247" name="Google Shape;2247;p169"/>
          <p:cNvGrpSpPr/>
          <p:nvPr/>
        </p:nvGrpSpPr>
        <p:grpSpPr>
          <a:xfrm>
            <a:off x="1119533" y="3861767"/>
            <a:ext cx="2091300" cy="738900"/>
            <a:chOff x="6434958" y="2595992"/>
            <a:chExt cx="2091300" cy="738900"/>
          </a:xfrm>
        </p:grpSpPr>
        <p:sp>
          <p:nvSpPr>
            <p:cNvPr id="2248" name="Google Shape;2248;p169"/>
            <p:cNvSpPr/>
            <p:nvPr/>
          </p:nvSpPr>
          <p:spPr>
            <a:xfrm>
              <a:off x="6434958" y="2662600"/>
              <a:ext cx="2091300" cy="605700"/>
            </a:xfrm>
            <a:prstGeom prst="rect">
              <a:avLst/>
            </a:prstGeom>
            <a:solidFill>
              <a:srgbClr val="A61C00"/>
            </a:solidFill>
            <a:ln cap="flat" cmpd="sng" w="9525">
              <a:solidFill>
                <a:srgbClr val="A61C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t/>
              </a:r>
              <a:endParaRPr>
                <a:solidFill>
                  <a:srgbClr val="EEEEEE"/>
                </a:solidFill>
                <a:latin typeface="Comfortaa"/>
                <a:ea typeface="Comfortaa"/>
                <a:cs typeface="Comfortaa"/>
                <a:sym typeface="Comfortaa"/>
              </a:endParaRPr>
            </a:p>
          </p:txBody>
        </p:sp>
        <p:sp>
          <p:nvSpPr>
            <p:cNvPr id="2249" name="Google Shape;2249;p169"/>
            <p:cNvSpPr txBox="1"/>
            <p:nvPr/>
          </p:nvSpPr>
          <p:spPr>
            <a:xfrm>
              <a:off x="6593962" y="2595992"/>
              <a:ext cx="1773300" cy="738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800">
                  <a:solidFill>
                    <a:srgbClr val="EEEEEE"/>
                  </a:solidFill>
                  <a:latin typeface="Comfortaa"/>
                  <a:ea typeface="Comfortaa"/>
                  <a:cs typeface="Comfortaa"/>
                  <a:sym typeface="Comfortaa"/>
                </a:rPr>
                <a:t>Virtual</a:t>
              </a:r>
              <a:br>
                <a:rPr b="1" lang="ko" sz="1800">
                  <a:solidFill>
                    <a:srgbClr val="EEEEEE"/>
                  </a:solidFill>
                  <a:latin typeface="Comfortaa"/>
                  <a:ea typeface="Comfortaa"/>
                  <a:cs typeface="Comfortaa"/>
                  <a:sym typeface="Comfortaa"/>
                </a:rPr>
              </a:br>
              <a:r>
                <a:rPr b="1" lang="ko" sz="1800">
                  <a:solidFill>
                    <a:srgbClr val="EEEEEE"/>
                  </a:solidFill>
                  <a:latin typeface="Comfortaa"/>
                  <a:ea typeface="Comfortaa"/>
                  <a:cs typeface="Comfortaa"/>
                  <a:sym typeface="Comfortaa"/>
                </a:rPr>
                <a:t>Thread</a:t>
              </a:r>
              <a:endParaRPr b="1" sz="1800">
                <a:solidFill>
                  <a:srgbClr val="EEEEEE"/>
                </a:solidFill>
                <a:latin typeface="Comfortaa"/>
                <a:ea typeface="Comfortaa"/>
                <a:cs typeface="Comfortaa"/>
                <a:sym typeface="Comfortaa"/>
              </a:endParaRPr>
            </a:p>
          </p:txBody>
        </p:sp>
      </p:grpSp>
      <p:grpSp>
        <p:nvGrpSpPr>
          <p:cNvPr id="2250" name="Google Shape;2250;p169"/>
          <p:cNvGrpSpPr/>
          <p:nvPr/>
        </p:nvGrpSpPr>
        <p:grpSpPr>
          <a:xfrm>
            <a:off x="5700033" y="3928375"/>
            <a:ext cx="2091300" cy="605700"/>
            <a:chOff x="6434958" y="2662600"/>
            <a:chExt cx="2091300" cy="605700"/>
          </a:xfrm>
        </p:grpSpPr>
        <p:sp>
          <p:nvSpPr>
            <p:cNvPr id="2251" name="Google Shape;2251;p169"/>
            <p:cNvSpPr/>
            <p:nvPr/>
          </p:nvSpPr>
          <p:spPr>
            <a:xfrm>
              <a:off x="6434958" y="2662600"/>
              <a:ext cx="2091300" cy="605700"/>
            </a:xfrm>
            <a:prstGeom prst="rect">
              <a:avLst/>
            </a:prstGeom>
            <a:solidFill>
              <a:srgbClr val="EE8934"/>
            </a:solidFill>
            <a:ln cap="flat" cmpd="sng" w="9525">
              <a:solidFill>
                <a:srgbClr val="EE893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t/>
              </a:r>
              <a:endParaRPr>
                <a:solidFill>
                  <a:srgbClr val="EEEEEE"/>
                </a:solidFill>
                <a:latin typeface="Comfortaa"/>
                <a:ea typeface="Comfortaa"/>
                <a:cs typeface="Comfortaa"/>
                <a:sym typeface="Comfortaa"/>
              </a:endParaRPr>
            </a:p>
          </p:txBody>
        </p:sp>
        <p:sp>
          <p:nvSpPr>
            <p:cNvPr id="2252" name="Google Shape;2252;p169"/>
            <p:cNvSpPr txBox="1"/>
            <p:nvPr/>
          </p:nvSpPr>
          <p:spPr>
            <a:xfrm>
              <a:off x="6593987" y="2749142"/>
              <a:ext cx="17733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800">
                  <a:solidFill>
                    <a:srgbClr val="EEEEEE"/>
                  </a:solidFill>
                  <a:latin typeface="Comfortaa"/>
                  <a:ea typeface="Comfortaa"/>
                  <a:cs typeface="Comfortaa"/>
                  <a:sym typeface="Comfortaa"/>
                </a:rPr>
                <a:t>Poller</a:t>
              </a:r>
              <a:endParaRPr b="1" sz="1800">
                <a:solidFill>
                  <a:srgbClr val="EEEEEE"/>
                </a:solidFill>
                <a:latin typeface="Comfortaa"/>
                <a:ea typeface="Comfortaa"/>
                <a:cs typeface="Comfortaa"/>
                <a:sym typeface="Comfortaa"/>
              </a:endParaRPr>
            </a:p>
          </p:txBody>
        </p:sp>
      </p:grpSp>
      <p:grpSp>
        <p:nvGrpSpPr>
          <p:cNvPr id="2253" name="Google Shape;2253;p169"/>
          <p:cNvGrpSpPr/>
          <p:nvPr/>
        </p:nvGrpSpPr>
        <p:grpSpPr>
          <a:xfrm>
            <a:off x="5700033" y="1778400"/>
            <a:ext cx="2091300" cy="605700"/>
            <a:chOff x="6434958" y="2662600"/>
            <a:chExt cx="2091300" cy="605700"/>
          </a:xfrm>
        </p:grpSpPr>
        <p:sp>
          <p:nvSpPr>
            <p:cNvPr id="2254" name="Google Shape;2254;p169"/>
            <p:cNvSpPr/>
            <p:nvPr/>
          </p:nvSpPr>
          <p:spPr>
            <a:xfrm>
              <a:off x="6434958" y="2662600"/>
              <a:ext cx="2091300" cy="605700"/>
            </a:xfrm>
            <a:prstGeom prst="rect">
              <a:avLst/>
            </a:prstGeom>
            <a:solidFill>
              <a:srgbClr val="7E97FF"/>
            </a:solidFill>
            <a:ln cap="flat" cmpd="sng" w="9525">
              <a:solidFill>
                <a:srgbClr val="7E97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t/>
              </a:r>
              <a:endParaRPr>
                <a:solidFill>
                  <a:srgbClr val="EEEEEE"/>
                </a:solidFill>
                <a:latin typeface="Comfortaa"/>
                <a:ea typeface="Comfortaa"/>
                <a:cs typeface="Comfortaa"/>
                <a:sym typeface="Comfortaa"/>
              </a:endParaRPr>
            </a:p>
          </p:txBody>
        </p:sp>
        <p:sp>
          <p:nvSpPr>
            <p:cNvPr id="2255" name="Google Shape;2255;p169"/>
            <p:cNvSpPr txBox="1"/>
            <p:nvPr/>
          </p:nvSpPr>
          <p:spPr>
            <a:xfrm>
              <a:off x="6525500" y="2749150"/>
              <a:ext cx="19284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800">
                  <a:solidFill>
                    <a:srgbClr val="EEEEEE"/>
                  </a:solidFill>
                  <a:latin typeface="Comfortaa"/>
                  <a:ea typeface="Comfortaa"/>
                  <a:cs typeface="Comfortaa"/>
                  <a:sym typeface="Comfortaa"/>
                </a:rPr>
                <a:t>FileDescriptor</a:t>
              </a:r>
              <a:endParaRPr b="1" sz="1800">
                <a:solidFill>
                  <a:srgbClr val="EEEEEE"/>
                </a:solidFill>
                <a:latin typeface="Comfortaa"/>
                <a:ea typeface="Comfortaa"/>
                <a:cs typeface="Comfortaa"/>
                <a:sym typeface="Comfortaa"/>
              </a:endParaRPr>
            </a:p>
          </p:txBody>
        </p:sp>
      </p:grpSp>
      <p:grpSp>
        <p:nvGrpSpPr>
          <p:cNvPr id="2256" name="Google Shape;2256;p169"/>
          <p:cNvGrpSpPr/>
          <p:nvPr/>
        </p:nvGrpSpPr>
        <p:grpSpPr>
          <a:xfrm>
            <a:off x="5700033" y="2511400"/>
            <a:ext cx="2091300" cy="738900"/>
            <a:chOff x="6421483" y="2596763"/>
            <a:chExt cx="2091300" cy="738900"/>
          </a:xfrm>
        </p:grpSpPr>
        <p:sp>
          <p:nvSpPr>
            <p:cNvPr id="2257" name="Google Shape;2257;p169"/>
            <p:cNvSpPr/>
            <p:nvPr/>
          </p:nvSpPr>
          <p:spPr>
            <a:xfrm>
              <a:off x="6421483" y="2663350"/>
              <a:ext cx="2091300" cy="605700"/>
            </a:xfrm>
            <a:prstGeom prst="rect">
              <a:avLst/>
            </a:prstGeom>
            <a:solidFill>
              <a:srgbClr val="C27BA0"/>
            </a:solidFill>
            <a:ln cap="flat" cmpd="sng" w="9525">
              <a:solidFill>
                <a:srgbClr val="C27BA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t/>
              </a:r>
              <a:endParaRPr>
                <a:solidFill>
                  <a:srgbClr val="EEEEEE"/>
                </a:solidFill>
                <a:latin typeface="Comfortaa"/>
                <a:ea typeface="Comfortaa"/>
                <a:cs typeface="Comfortaa"/>
                <a:sym typeface="Comfortaa"/>
              </a:endParaRPr>
            </a:p>
          </p:txBody>
        </p:sp>
        <p:sp>
          <p:nvSpPr>
            <p:cNvPr id="2258" name="Google Shape;2258;p169"/>
            <p:cNvSpPr txBox="1"/>
            <p:nvPr/>
          </p:nvSpPr>
          <p:spPr>
            <a:xfrm>
              <a:off x="6609125" y="2596763"/>
              <a:ext cx="1716000" cy="738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800">
                  <a:solidFill>
                    <a:srgbClr val="EEEEEE"/>
                  </a:solidFill>
                  <a:latin typeface="Comfortaa"/>
                  <a:ea typeface="Comfortaa"/>
                  <a:cs typeface="Comfortaa"/>
                  <a:sym typeface="Comfortaa"/>
                </a:rPr>
                <a:t>Native</a:t>
              </a:r>
              <a:br>
                <a:rPr b="1" lang="ko" sz="1800">
                  <a:solidFill>
                    <a:srgbClr val="EEEEEE"/>
                  </a:solidFill>
                  <a:latin typeface="Comfortaa"/>
                  <a:ea typeface="Comfortaa"/>
                  <a:cs typeface="Comfortaa"/>
                  <a:sym typeface="Comfortaa"/>
                </a:rPr>
              </a:br>
              <a:r>
                <a:rPr b="1" lang="ko" sz="1800">
                  <a:solidFill>
                    <a:srgbClr val="EEEEEE"/>
                  </a:solidFill>
                  <a:latin typeface="Comfortaa"/>
                  <a:ea typeface="Comfortaa"/>
                  <a:cs typeface="Comfortaa"/>
                  <a:sym typeface="Comfortaa"/>
                </a:rPr>
                <a:t>Dispatcher</a:t>
              </a:r>
              <a:endParaRPr b="1" sz="1800">
                <a:solidFill>
                  <a:srgbClr val="EEEEEE"/>
                </a:solidFill>
                <a:latin typeface="Comfortaa"/>
                <a:ea typeface="Comfortaa"/>
                <a:cs typeface="Comfortaa"/>
                <a:sym typeface="Comfortaa"/>
              </a:endParaRPr>
            </a:p>
          </p:txBody>
        </p:sp>
      </p:grpSp>
      <p:cxnSp>
        <p:nvCxnSpPr>
          <p:cNvPr id="2259" name="Google Shape;2259;p169"/>
          <p:cNvCxnSpPr>
            <a:stCxn id="2245" idx="3"/>
            <a:endCxn id="2257" idx="1"/>
          </p:cNvCxnSpPr>
          <p:nvPr/>
        </p:nvCxnSpPr>
        <p:spPr>
          <a:xfrm>
            <a:off x="3210825" y="2876200"/>
            <a:ext cx="2489100" cy="4500"/>
          </a:xfrm>
          <a:prstGeom prst="straightConnector1">
            <a:avLst/>
          </a:prstGeom>
          <a:noFill/>
          <a:ln cap="flat" cmpd="sng" w="28575">
            <a:solidFill>
              <a:srgbClr val="EAEAEA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60" name="Google Shape;2260;p169"/>
          <p:cNvCxnSpPr>
            <a:stCxn id="2242" idx="2"/>
            <a:endCxn id="2245" idx="0"/>
          </p:cNvCxnSpPr>
          <p:nvPr/>
        </p:nvCxnSpPr>
        <p:spPr>
          <a:xfrm>
            <a:off x="2165183" y="1878425"/>
            <a:ext cx="0" cy="494100"/>
          </a:xfrm>
          <a:prstGeom prst="straightConnector1">
            <a:avLst/>
          </a:prstGeom>
          <a:noFill/>
          <a:ln cap="flat" cmpd="sng" w="28575">
            <a:solidFill>
              <a:srgbClr val="EAEAEA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61" name="Google Shape;2261;p169"/>
          <p:cNvCxnSpPr>
            <a:stCxn id="2245" idx="2"/>
            <a:endCxn id="2248" idx="0"/>
          </p:cNvCxnSpPr>
          <p:nvPr/>
        </p:nvCxnSpPr>
        <p:spPr>
          <a:xfrm>
            <a:off x="2165175" y="3379750"/>
            <a:ext cx="0" cy="548700"/>
          </a:xfrm>
          <a:prstGeom prst="straightConnector1">
            <a:avLst/>
          </a:prstGeom>
          <a:noFill/>
          <a:ln cap="flat" cmpd="sng" w="28575">
            <a:solidFill>
              <a:srgbClr val="EAEAEA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62" name="Google Shape;2262;p169"/>
          <p:cNvCxnSpPr>
            <a:stCxn id="2251" idx="1"/>
            <a:endCxn id="2248" idx="3"/>
          </p:cNvCxnSpPr>
          <p:nvPr/>
        </p:nvCxnSpPr>
        <p:spPr>
          <a:xfrm rot="10800000">
            <a:off x="3210933" y="4231225"/>
            <a:ext cx="2489100" cy="0"/>
          </a:xfrm>
          <a:prstGeom prst="straightConnector1">
            <a:avLst/>
          </a:prstGeom>
          <a:noFill/>
          <a:ln cap="flat" cmpd="sng" w="28575">
            <a:solidFill>
              <a:srgbClr val="EAEAEA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63" name="Google Shape;2263;p169"/>
          <p:cNvCxnSpPr/>
          <p:nvPr/>
        </p:nvCxnSpPr>
        <p:spPr>
          <a:xfrm>
            <a:off x="3962800" y="2070300"/>
            <a:ext cx="0" cy="810300"/>
          </a:xfrm>
          <a:prstGeom prst="straightConnector1">
            <a:avLst/>
          </a:prstGeom>
          <a:noFill/>
          <a:ln cap="flat" cmpd="sng" w="28575">
            <a:solidFill>
              <a:srgbClr val="EAEAEA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64" name="Google Shape;2264;p169"/>
          <p:cNvCxnSpPr>
            <a:endCxn id="2254" idx="1"/>
          </p:cNvCxnSpPr>
          <p:nvPr/>
        </p:nvCxnSpPr>
        <p:spPr>
          <a:xfrm>
            <a:off x="3959433" y="2081250"/>
            <a:ext cx="1740600" cy="0"/>
          </a:xfrm>
          <a:prstGeom prst="straightConnector1">
            <a:avLst/>
          </a:prstGeom>
          <a:noFill/>
          <a:ln cap="flat" cmpd="sng" w="28575">
            <a:solidFill>
              <a:srgbClr val="EAEAEA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65" name="Google Shape;2265;p169"/>
          <p:cNvCxnSpPr>
            <a:stCxn id="2251" idx="3"/>
            <a:endCxn id="2254" idx="3"/>
          </p:cNvCxnSpPr>
          <p:nvPr/>
        </p:nvCxnSpPr>
        <p:spPr>
          <a:xfrm flipH="1" rot="10800000">
            <a:off x="7791333" y="2081125"/>
            <a:ext cx="600" cy="2150100"/>
          </a:xfrm>
          <a:prstGeom prst="bentConnector3">
            <a:avLst>
              <a:gd fmla="val 51473690" name="adj1"/>
            </a:avLst>
          </a:prstGeom>
          <a:noFill/>
          <a:ln cap="flat" cmpd="sng" w="28575">
            <a:solidFill>
              <a:srgbClr val="EAEAEA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66" name="Google Shape;2266;p169"/>
          <p:cNvSpPr txBox="1"/>
          <p:nvPr/>
        </p:nvSpPr>
        <p:spPr>
          <a:xfrm>
            <a:off x="311700" y="193875"/>
            <a:ext cx="7877400" cy="7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  <a:t>새로운 Socket 구현체 Overview</a:t>
            </a:r>
            <a:endParaRPr b="1" sz="3000">
              <a:solidFill>
                <a:srgbClr val="EAEAEA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270" name="Shape 2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1" name="Google Shape;2271;p170"/>
          <p:cNvSpPr txBox="1"/>
          <p:nvPr/>
        </p:nvSpPr>
        <p:spPr>
          <a:xfrm>
            <a:off x="401350" y="1425875"/>
            <a:ext cx="8493300" cy="18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600">
              <a:solidFill>
                <a:srgbClr val="EAEAE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72" name="Google Shape;2272;p170"/>
          <p:cNvSpPr txBox="1"/>
          <p:nvPr/>
        </p:nvSpPr>
        <p:spPr>
          <a:xfrm>
            <a:off x="311700" y="193875"/>
            <a:ext cx="7877400" cy="7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  <a:t>JDK13 이전 Socket 구현</a:t>
            </a:r>
            <a:endParaRPr b="1" sz="3000">
              <a:solidFill>
                <a:srgbClr val="EAEAEA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273" name="Google Shape;2273;p17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2274" name="Google Shape;2274;p170"/>
          <p:cNvSpPr/>
          <p:nvPr/>
        </p:nvSpPr>
        <p:spPr>
          <a:xfrm>
            <a:off x="249250" y="844693"/>
            <a:ext cx="8645400" cy="3853200"/>
          </a:xfrm>
          <a:prstGeom prst="roundRect">
            <a:avLst>
              <a:gd fmla="val 5931" name="adj"/>
            </a:avLst>
          </a:prstGeom>
          <a:solidFill>
            <a:srgbClr val="2B2B2B"/>
          </a:solidFill>
          <a:ln cap="flat" cmpd="sng" w="9525">
            <a:solidFill>
              <a:srgbClr val="2B2B2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5" name="Google Shape;2275;p170"/>
          <p:cNvSpPr txBox="1"/>
          <p:nvPr>
            <p:ph idx="1" type="body"/>
          </p:nvPr>
        </p:nvSpPr>
        <p:spPr>
          <a:xfrm>
            <a:off x="311700" y="948426"/>
            <a:ext cx="8583000" cy="37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2000">
              <a:solidFill>
                <a:srgbClr val="EAEAEA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grpSp>
        <p:nvGrpSpPr>
          <p:cNvPr id="2276" name="Google Shape;2276;p170"/>
          <p:cNvGrpSpPr/>
          <p:nvPr/>
        </p:nvGrpSpPr>
        <p:grpSpPr>
          <a:xfrm>
            <a:off x="536800" y="2587150"/>
            <a:ext cx="1234800" cy="1758792"/>
            <a:chOff x="536800" y="2587150"/>
            <a:chExt cx="1234800" cy="1758792"/>
          </a:xfrm>
        </p:grpSpPr>
        <p:sp>
          <p:nvSpPr>
            <p:cNvPr id="2277" name="Google Shape;2277;p170"/>
            <p:cNvSpPr/>
            <p:nvPr/>
          </p:nvSpPr>
          <p:spPr>
            <a:xfrm>
              <a:off x="536800" y="2587150"/>
              <a:ext cx="1234800" cy="605700"/>
            </a:xfrm>
            <a:prstGeom prst="rect">
              <a:avLst/>
            </a:prstGeom>
            <a:solidFill>
              <a:srgbClr val="56A8F5"/>
            </a:solidFill>
            <a:ln cap="flat" cmpd="sng" w="9525">
              <a:solidFill>
                <a:srgbClr val="56A8F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t/>
              </a:r>
              <a:endParaRPr>
                <a:solidFill>
                  <a:srgbClr val="EEEEEE"/>
                </a:solidFill>
                <a:latin typeface="Comfortaa"/>
                <a:ea typeface="Comfortaa"/>
                <a:cs typeface="Comfortaa"/>
                <a:sym typeface="Comfortaa"/>
              </a:endParaRPr>
            </a:p>
          </p:txBody>
        </p:sp>
        <p:sp>
          <p:nvSpPr>
            <p:cNvPr id="2278" name="Google Shape;2278;p170"/>
            <p:cNvSpPr txBox="1"/>
            <p:nvPr/>
          </p:nvSpPr>
          <p:spPr>
            <a:xfrm>
              <a:off x="630700" y="2659150"/>
              <a:ext cx="10470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800">
                  <a:solidFill>
                    <a:srgbClr val="EEEEEE"/>
                  </a:solidFill>
                  <a:latin typeface="Comfortaa"/>
                  <a:ea typeface="Comfortaa"/>
                  <a:cs typeface="Comfortaa"/>
                  <a:sym typeface="Comfortaa"/>
                </a:rPr>
                <a:t>Socket</a:t>
              </a:r>
              <a:endParaRPr b="1" sz="1800">
                <a:solidFill>
                  <a:srgbClr val="EEEEEE"/>
                </a:solidFill>
                <a:latin typeface="Comfortaa"/>
                <a:ea typeface="Comfortaa"/>
                <a:cs typeface="Comfortaa"/>
                <a:sym typeface="Comfortaa"/>
              </a:endParaRPr>
            </a:p>
          </p:txBody>
        </p:sp>
        <p:sp>
          <p:nvSpPr>
            <p:cNvPr id="2279" name="Google Shape;2279;p170"/>
            <p:cNvSpPr/>
            <p:nvPr/>
          </p:nvSpPr>
          <p:spPr>
            <a:xfrm>
              <a:off x="536800" y="3672900"/>
              <a:ext cx="1234800" cy="605700"/>
            </a:xfrm>
            <a:prstGeom prst="rect">
              <a:avLst/>
            </a:prstGeom>
            <a:solidFill>
              <a:srgbClr val="56A8F5"/>
            </a:solidFill>
            <a:ln cap="flat" cmpd="sng" w="9525">
              <a:solidFill>
                <a:srgbClr val="56A8F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t/>
              </a:r>
              <a:endParaRPr>
                <a:solidFill>
                  <a:srgbClr val="EEEEEE"/>
                </a:solidFill>
                <a:latin typeface="Comfortaa"/>
                <a:ea typeface="Comfortaa"/>
                <a:cs typeface="Comfortaa"/>
                <a:sym typeface="Comfortaa"/>
              </a:endParaRPr>
            </a:p>
          </p:txBody>
        </p:sp>
        <p:sp>
          <p:nvSpPr>
            <p:cNvPr id="2280" name="Google Shape;2280;p170"/>
            <p:cNvSpPr txBox="1"/>
            <p:nvPr/>
          </p:nvSpPr>
          <p:spPr>
            <a:xfrm>
              <a:off x="630700" y="3607042"/>
              <a:ext cx="1047000" cy="738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800">
                  <a:solidFill>
                    <a:srgbClr val="EEEEEE"/>
                  </a:solidFill>
                  <a:latin typeface="Comfortaa"/>
                  <a:ea typeface="Comfortaa"/>
                  <a:cs typeface="Comfortaa"/>
                  <a:sym typeface="Comfortaa"/>
                </a:rPr>
                <a:t>Server</a:t>
              </a:r>
              <a:br>
                <a:rPr b="1" lang="ko" sz="1800">
                  <a:solidFill>
                    <a:srgbClr val="EEEEEE"/>
                  </a:solidFill>
                  <a:latin typeface="Comfortaa"/>
                  <a:ea typeface="Comfortaa"/>
                  <a:cs typeface="Comfortaa"/>
                  <a:sym typeface="Comfortaa"/>
                </a:rPr>
              </a:br>
              <a:r>
                <a:rPr b="1" lang="ko" sz="1800">
                  <a:solidFill>
                    <a:srgbClr val="EEEEEE"/>
                  </a:solidFill>
                  <a:latin typeface="Comfortaa"/>
                  <a:ea typeface="Comfortaa"/>
                  <a:cs typeface="Comfortaa"/>
                  <a:sym typeface="Comfortaa"/>
                </a:rPr>
                <a:t>Socket</a:t>
              </a:r>
              <a:endParaRPr b="1" sz="1800">
                <a:solidFill>
                  <a:srgbClr val="EEEEEE"/>
                </a:solidFill>
                <a:latin typeface="Comfortaa"/>
                <a:ea typeface="Comfortaa"/>
                <a:cs typeface="Comfortaa"/>
                <a:sym typeface="Comfortaa"/>
              </a:endParaRPr>
            </a:p>
          </p:txBody>
        </p:sp>
      </p:grp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284" name="Shape 2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5" name="Google Shape;2285;p171"/>
          <p:cNvSpPr txBox="1"/>
          <p:nvPr/>
        </p:nvSpPr>
        <p:spPr>
          <a:xfrm>
            <a:off x="401350" y="1425875"/>
            <a:ext cx="8493300" cy="18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600">
              <a:solidFill>
                <a:srgbClr val="EAEAE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86" name="Google Shape;2286;p171"/>
          <p:cNvSpPr txBox="1"/>
          <p:nvPr/>
        </p:nvSpPr>
        <p:spPr>
          <a:xfrm>
            <a:off x="311700" y="193875"/>
            <a:ext cx="7877400" cy="7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  <a:t>JDK13 이전 Socket 구현</a:t>
            </a:r>
            <a:endParaRPr b="1" sz="3000">
              <a:solidFill>
                <a:srgbClr val="EAEAEA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287" name="Google Shape;2287;p17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2288" name="Google Shape;2288;p171"/>
          <p:cNvSpPr/>
          <p:nvPr/>
        </p:nvSpPr>
        <p:spPr>
          <a:xfrm>
            <a:off x="249250" y="844693"/>
            <a:ext cx="8645400" cy="3853200"/>
          </a:xfrm>
          <a:prstGeom prst="roundRect">
            <a:avLst>
              <a:gd fmla="val 5931" name="adj"/>
            </a:avLst>
          </a:prstGeom>
          <a:solidFill>
            <a:srgbClr val="2B2B2B"/>
          </a:solidFill>
          <a:ln cap="flat" cmpd="sng" w="9525">
            <a:solidFill>
              <a:srgbClr val="2B2B2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9" name="Google Shape;2289;p171"/>
          <p:cNvSpPr txBox="1"/>
          <p:nvPr>
            <p:ph idx="1" type="body"/>
          </p:nvPr>
        </p:nvSpPr>
        <p:spPr>
          <a:xfrm>
            <a:off x="311700" y="948426"/>
            <a:ext cx="8583000" cy="37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EAEAEA"/>
              </a:buClr>
              <a:buSzPts val="2000"/>
              <a:buFont typeface="Comfortaa"/>
              <a:buChar char="●"/>
            </a:pPr>
            <a:r>
              <a:rPr lang="ko" sz="20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  <a:t>AbstractPlainSocket 클래스에서 대부분의 기능 구현 및 재위임</a:t>
            </a:r>
            <a:endParaRPr sz="2000">
              <a:solidFill>
                <a:srgbClr val="EAEAEA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2290" name="Google Shape;2290;p171"/>
          <p:cNvCxnSpPr>
            <a:stCxn id="2291" idx="3"/>
            <a:endCxn id="2292" idx="1"/>
          </p:cNvCxnSpPr>
          <p:nvPr/>
        </p:nvCxnSpPr>
        <p:spPr>
          <a:xfrm>
            <a:off x="1771600" y="2890000"/>
            <a:ext cx="1603800" cy="600"/>
          </a:xfrm>
          <a:prstGeom prst="curvedConnector3">
            <a:avLst>
              <a:gd fmla="val 49998" name="adj1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93" name="Google Shape;2293;p171"/>
          <p:cNvCxnSpPr>
            <a:stCxn id="2294" idx="3"/>
          </p:cNvCxnSpPr>
          <p:nvPr/>
        </p:nvCxnSpPr>
        <p:spPr>
          <a:xfrm flipH="1" rot="10800000">
            <a:off x="1771600" y="2894250"/>
            <a:ext cx="816900" cy="1081500"/>
          </a:xfrm>
          <a:prstGeom prst="bentConnector2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295" name="Google Shape;2295;p171"/>
          <p:cNvGrpSpPr/>
          <p:nvPr/>
        </p:nvGrpSpPr>
        <p:grpSpPr>
          <a:xfrm>
            <a:off x="536800" y="2488622"/>
            <a:ext cx="4588747" cy="1857320"/>
            <a:chOff x="536800" y="2488622"/>
            <a:chExt cx="4588747" cy="1857320"/>
          </a:xfrm>
        </p:grpSpPr>
        <p:sp>
          <p:nvSpPr>
            <p:cNvPr id="2291" name="Google Shape;2291;p171"/>
            <p:cNvSpPr/>
            <p:nvPr/>
          </p:nvSpPr>
          <p:spPr>
            <a:xfrm>
              <a:off x="536800" y="2587150"/>
              <a:ext cx="1234800" cy="605700"/>
            </a:xfrm>
            <a:prstGeom prst="rect">
              <a:avLst/>
            </a:prstGeom>
            <a:solidFill>
              <a:srgbClr val="56A8F5"/>
            </a:solidFill>
            <a:ln cap="flat" cmpd="sng" w="9525">
              <a:solidFill>
                <a:srgbClr val="56A8F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t/>
              </a:r>
              <a:endParaRPr>
                <a:solidFill>
                  <a:srgbClr val="EEEEEE"/>
                </a:solidFill>
                <a:latin typeface="Comfortaa"/>
                <a:ea typeface="Comfortaa"/>
                <a:cs typeface="Comfortaa"/>
                <a:sym typeface="Comfortaa"/>
              </a:endParaRPr>
            </a:p>
          </p:txBody>
        </p:sp>
        <p:sp>
          <p:nvSpPr>
            <p:cNvPr id="2296" name="Google Shape;2296;p171"/>
            <p:cNvSpPr txBox="1"/>
            <p:nvPr/>
          </p:nvSpPr>
          <p:spPr>
            <a:xfrm>
              <a:off x="630700" y="2659150"/>
              <a:ext cx="10470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800">
                  <a:solidFill>
                    <a:srgbClr val="EEEEEE"/>
                  </a:solidFill>
                  <a:latin typeface="Comfortaa"/>
                  <a:ea typeface="Comfortaa"/>
                  <a:cs typeface="Comfortaa"/>
                  <a:sym typeface="Comfortaa"/>
                </a:rPr>
                <a:t>Socket</a:t>
              </a:r>
              <a:endParaRPr b="1" sz="1800">
                <a:solidFill>
                  <a:srgbClr val="EEEEEE"/>
                </a:solidFill>
                <a:latin typeface="Comfortaa"/>
                <a:ea typeface="Comfortaa"/>
                <a:cs typeface="Comfortaa"/>
                <a:sym typeface="Comfortaa"/>
              </a:endParaRPr>
            </a:p>
          </p:txBody>
        </p:sp>
        <p:sp>
          <p:nvSpPr>
            <p:cNvPr id="2294" name="Google Shape;2294;p171"/>
            <p:cNvSpPr/>
            <p:nvPr/>
          </p:nvSpPr>
          <p:spPr>
            <a:xfrm>
              <a:off x="536800" y="3672900"/>
              <a:ext cx="1234800" cy="605700"/>
            </a:xfrm>
            <a:prstGeom prst="rect">
              <a:avLst/>
            </a:prstGeom>
            <a:solidFill>
              <a:srgbClr val="56A8F5"/>
            </a:solidFill>
            <a:ln cap="flat" cmpd="sng" w="9525">
              <a:solidFill>
                <a:srgbClr val="56A8F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t/>
              </a:r>
              <a:endParaRPr>
                <a:solidFill>
                  <a:srgbClr val="EEEEEE"/>
                </a:solidFill>
                <a:latin typeface="Comfortaa"/>
                <a:ea typeface="Comfortaa"/>
                <a:cs typeface="Comfortaa"/>
                <a:sym typeface="Comfortaa"/>
              </a:endParaRPr>
            </a:p>
          </p:txBody>
        </p:sp>
        <p:sp>
          <p:nvSpPr>
            <p:cNvPr id="2297" name="Google Shape;2297;p171"/>
            <p:cNvSpPr txBox="1"/>
            <p:nvPr/>
          </p:nvSpPr>
          <p:spPr>
            <a:xfrm>
              <a:off x="630700" y="3607042"/>
              <a:ext cx="1047000" cy="738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800">
                  <a:solidFill>
                    <a:srgbClr val="EEEEEE"/>
                  </a:solidFill>
                  <a:latin typeface="Comfortaa"/>
                  <a:ea typeface="Comfortaa"/>
                  <a:cs typeface="Comfortaa"/>
                  <a:sym typeface="Comfortaa"/>
                </a:rPr>
                <a:t>Server</a:t>
              </a:r>
              <a:br>
                <a:rPr b="1" lang="ko" sz="1800">
                  <a:solidFill>
                    <a:srgbClr val="EEEEEE"/>
                  </a:solidFill>
                  <a:latin typeface="Comfortaa"/>
                  <a:ea typeface="Comfortaa"/>
                  <a:cs typeface="Comfortaa"/>
                  <a:sym typeface="Comfortaa"/>
                </a:rPr>
              </a:br>
              <a:r>
                <a:rPr b="1" lang="ko" sz="1800">
                  <a:solidFill>
                    <a:srgbClr val="EEEEEE"/>
                  </a:solidFill>
                  <a:latin typeface="Comfortaa"/>
                  <a:ea typeface="Comfortaa"/>
                  <a:cs typeface="Comfortaa"/>
                  <a:sym typeface="Comfortaa"/>
                </a:rPr>
                <a:t>Socket</a:t>
              </a:r>
              <a:endParaRPr b="1" sz="1800">
                <a:solidFill>
                  <a:srgbClr val="EEEEEE"/>
                </a:solidFill>
                <a:latin typeface="Comfortaa"/>
                <a:ea typeface="Comfortaa"/>
                <a:cs typeface="Comfortaa"/>
                <a:sym typeface="Comfortaa"/>
              </a:endParaRPr>
            </a:p>
          </p:txBody>
        </p:sp>
        <p:sp>
          <p:nvSpPr>
            <p:cNvPr id="2292" name="Google Shape;2292;p171"/>
            <p:cNvSpPr/>
            <p:nvPr/>
          </p:nvSpPr>
          <p:spPr>
            <a:xfrm>
              <a:off x="3375347" y="2587150"/>
              <a:ext cx="1750200" cy="605700"/>
            </a:xfrm>
            <a:prstGeom prst="rect">
              <a:avLst/>
            </a:prstGeom>
            <a:solidFill>
              <a:srgbClr val="EE8934"/>
            </a:solidFill>
            <a:ln cap="flat" cmpd="sng" w="9525">
              <a:solidFill>
                <a:srgbClr val="EE893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t/>
              </a:r>
              <a:endParaRPr>
                <a:solidFill>
                  <a:srgbClr val="EEEEEE"/>
                </a:solidFill>
                <a:latin typeface="Comfortaa"/>
                <a:ea typeface="Comfortaa"/>
                <a:cs typeface="Comfortaa"/>
                <a:sym typeface="Comfortaa"/>
              </a:endParaRPr>
            </a:p>
          </p:txBody>
        </p:sp>
        <p:sp>
          <p:nvSpPr>
            <p:cNvPr id="2298" name="Google Shape;2298;p171"/>
            <p:cNvSpPr txBox="1"/>
            <p:nvPr/>
          </p:nvSpPr>
          <p:spPr>
            <a:xfrm>
              <a:off x="3502400" y="2659150"/>
              <a:ext cx="15192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800">
                  <a:solidFill>
                    <a:srgbClr val="EEEEEE"/>
                  </a:solidFill>
                  <a:latin typeface="Comfortaa"/>
                  <a:ea typeface="Comfortaa"/>
                  <a:cs typeface="Comfortaa"/>
                  <a:sym typeface="Comfortaa"/>
                </a:rPr>
                <a:t>SocketImpl</a:t>
              </a:r>
              <a:endParaRPr b="1" sz="1800">
                <a:solidFill>
                  <a:srgbClr val="EEEEEE"/>
                </a:solidFill>
                <a:latin typeface="Comfortaa"/>
                <a:ea typeface="Comfortaa"/>
                <a:cs typeface="Comfortaa"/>
                <a:sym typeface="Comfortaa"/>
              </a:endParaRPr>
            </a:p>
          </p:txBody>
        </p:sp>
        <p:sp>
          <p:nvSpPr>
            <p:cNvPr id="2299" name="Google Shape;2299;p171"/>
            <p:cNvSpPr txBox="1"/>
            <p:nvPr/>
          </p:nvSpPr>
          <p:spPr>
            <a:xfrm>
              <a:off x="2284465" y="2488622"/>
              <a:ext cx="6705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800">
                  <a:solidFill>
                    <a:srgbClr val="FF0000"/>
                  </a:solidFill>
                  <a:latin typeface="Comfortaa"/>
                  <a:ea typeface="Comfortaa"/>
                  <a:cs typeface="Comfortaa"/>
                  <a:sym typeface="Comfortaa"/>
                </a:rPr>
                <a:t>위임</a:t>
              </a:r>
              <a:endParaRPr b="1" sz="1800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endParaRPr>
            </a:p>
          </p:txBody>
        </p:sp>
      </p:grp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303" name="Shape 2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" name="Google Shape;2304;p172"/>
          <p:cNvSpPr txBox="1"/>
          <p:nvPr/>
        </p:nvSpPr>
        <p:spPr>
          <a:xfrm>
            <a:off x="401350" y="1425875"/>
            <a:ext cx="8493300" cy="18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600">
              <a:solidFill>
                <a:srgbClr val="EAEAE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05" name="Google Shape;2305;p172"/>
          <p:cNvSpPr txBox="1"/>
          <p:nvPr/>
        </p:nvSpPr>
        <p:spPr>
          <a:xfrm>
            <a:off x="311700" y="193875"/>
            <a:ext cx="7877400" cy="7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  <a:t>JDK13 이전 Socket 구현</a:t>
            </a:r>
            <a:endParaRPr b="1" sz="3000">
              <a:solidFill>
                <a:srgbClr val="EAEAEA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306" name="Google Shape;2306;p17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2307" name="Google Shape;2307;p172"/>
          <p:cNvSpPr/>
          <p:nvPr/>
        </p:nvSpPr>
        <p:spPr>
          <a:xfrm>
            <a:off x="249250" y="844693"/>
            <a:ext cx="8645400" cy="3853200"/>
          </a:xfrm>
          <a:prstGeom prst="roundRect">
            <a:avLst>
              <a:gd fmla="val 5931" name="adj"/>
            </a:avLst>
          </a:prstGeom>
          <a:solidFill>
            <a:srgbClr val="2B2B2B"/>
          </a:solidFill>
          <a:ln cap="flat" cmpd="sng" w="9525">
            <a:solidFill>
              <a:srgbClr val="2B2B2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8" name="Google Shape;2308;p172"/>
          <p:cNvSpPr txBox="1"/>
          <p:nvPr>
            <p:ph idx="1" type="body"/>
          </p:nvPr>
        </p:nvSpPr>
        <p:spPr>
          <a:xfrm>
            <a:off x="311700" y="948426"/>
            <a:ext cx="8583000" cy="37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EAEAEA"/>
              </a:buClr>
              <a:buSzPts val="2000"/>
              <a:buFont typeface="Comfortaa"/>
              <a:buChar char="●"/>
            </a:pPr>
            <a:r>
              <a:rPr lang="ko" sz="20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  <a:t>AbstractPlainSocket 클래스에서 대부분의 기능 구현 및 재위임</a:t>
            </a:r>
            <a:endParaRPr sz="2000">
              <a:solidFill>
                <a:srgbClr val="EAEAEA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309" name="Google Shape;2309;p172"/>
          <p:cNvSpPr/>
          <p:nvPr/>
        </p:nvSpPr>
        <p:spPr>
          <a:xfrm>
            <a:off x="3854100" y="3279350"/>
            <a:ext cx="792600" cy="461700"/>
          </a:xfrm>
          <a:prstGeom prst="upArrow">
            <a:avLst>
              <a:gd fmla="val 70767" name="adj1"/>
              <a:gd fmla="val 50000" name="adj2"/>
            </a:avLst>
          </a:prstGeom>
          <a:solidFill>
            <a:srgbClr val="EE8934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0" name="Google Shape;2310;p172"/>
          <p:cNvSpPr txBox="1"/>
          <p:nvPr/>
        </p:nvSpPr>
        <p:spPr>
          <a:xfrm>
            <a:off x="3961657" y="3301163"/>
            <a:ext cx="670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EEEEEE"/>
                </a:solidFill>
                <a:latin typeface="Comfortaa"/>
                <a:ea typeface="Comfortaa"/>
                <a:cs typeface="Comfortaa"/>
                <a:sym typeface="Comfortaa"/>
              </a:rPr>
              <a:t>구현</a:t>
            </a:r>
            <a:endParaRPr b="1" sz="1800">
              <a:solidFill>
                <a:srgbClr val="EEEEEE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2311" name="Google Shape;2311;p172"/>
          <p:cNvCxnSpPr>
            <a:stCxn id="2312" idx="3"/>
            <a:endCxn id="2313" idx="1"/>
          </p:cNvCxnSpPr>
          <p:nvPr/>
        </p:nvCxnSpPr>
        <p:spPr>
          <a:xfrm>
            <a:off x="1771600" y="2890000"/>
            <a:ext cx="1603800" cy="600"/>
          </a:xfrm>
          <a:prstGeom prst="curvedConnector3">
            <a:avLst>
              <a:gd fmla="val 49998" name="adj1"/>
            </a:avLst>
          </a:prstGeom>
          <a:noFill/>
          <a:ln cap="flat" cmpd="sng" w="38100">
            <a:solidFill>
              <a:srgbClr val="56A8F5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14" name="Google Shape;2314;p172"/>
          <p:cNvCxnSpPr>
            <a:stCxn id="2315" idx="3"/>
          </p:cNvCxnSpPr>
          <p:nvPr/>
        </p:nvCxnSpPr>
        <p:spPr>
          <a:xfrm flipH="1" rot="10800000">
            <a:off x="1771600" y="2894250"/>
            <a:ext cx="816900" cy="1081500"/>
          </a:xfrm>
          <a:prstGeom prst="bentConnector2">
            <a:avLst/>
          </a:prstGeom>
          <a:noFill/>
          <a:ln cap="flat" cmpd="sng" w="38100">
            <a:solidFill>
              <a:srgbClr val="56A8F5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316" name="Google Shape;2316;p172"/>
          <p:cNvGrpSpPr/>
          <p:nvPr/>
        </p:nvGrpSpPr>
        <p:grpSpPr>
          <a:xfrm>
            <a:off x="536800" y="2488622"/>
            <a:ext cx="4588775" cy="1857328"/>
            <a:chOff x="536800" y="2488622"/>
            <a:chExt cx="4588775" cy="1857328"/>
          </a:xfrm>
        </p:grpSpPr>
        <p:sp>
          <p:nvSpPr>
            <p:cNvPr id="2312" name="Google Shape;2312;p172"/>
            <p:cNvSpPr/>
            <p:nvPr/>
          </p:nvSpPr>
          <p:spPr>
            <a:xfrm>
              <a:off x="536800" y="2587150"/>
              <a:ext cx="1234800" cy="605700"/>
            </a:xfrm>
            <a:prstGeom prst="rect">
              <a:avLst/>
            </a:prstGeom>
            <a:solidFill>
              <a:srgbClr val="56A8F5"/>
            </a:solidFill>
            <a:ln cap="flat" cmpd="sng" w="9525">
              <a:solidFill>
                <a:srgbClr val="56A8F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t/>
              </a:r>
              <a:endParaRPr>
                <a:solidFill>
                  <a:srgbClr val="EEEEEE"/>
                </a:solidFill>
                <a:latin typeface="Comfortaa"/>
                <a:ea typeface="Comfortaa"/>
                <a:cs typeface="Comfortaa"/>
                <a:sym typeface="Comfortaa"/>
              </a:endParaRPr>
            </a:p>
          </p:txBody>
        </p:sp>
        <p:sp>
          <p:nvSpPr>
            <p:cNvPr id="2317" name="Google Shape;2317;p172"/>
            <p:cNvSpPr txBox="1"/>
            <p:nvPr/>
          </p:nvSpPr>
          <p:spPr>
            <a:xfrm>
              <a:off x="630700" y="2659150"/>
              <a:ext cx="10470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800">
                  <a:solidFill>
                    <a:srgbClr val="EEEEEE"/>
                  </a:solidFill>
                  <a:latin typeface="Comfortaa"/>
                  <a:ea typeface="Comfortaa"/>
                  <a:cs typeface="Comfortaa"/>
                  <a:sym typeface="Comfortaa"/>
                </a:rPr>
                <a:t>Socket</a:t>
              </a:r>
              <a:endParaRPr b="1" sz="1800">
                <a:solidFill>
                  <a:srgbClr val="EEEEEE"/>
                </a:solidFill>
                <a:latin typeface="Comfortaa"/>
                <a:ea typeface="Comfortaa"/>
                <a:cs typeface="Comfortaa"/>
                <a:sym typeface="Comfortaa"/>
              </a:endParaRPr>
            </a:p>
          </p:txBody>
        </p:sp>
        <p:sp>
          <p:nvSpPr>
            <p:cNvPr id="2315" name="Google Shape;2315;p172"/>
            <p:cNvSpPr/>
            <p:nvPr/>
          </p:nvSpPr>
          <p:spPr>
            <a:xfrm>
              <a:off x="536800" y="3672900"/>
              <a:ext cx="1234800" cy="605700"/>
            </a:xfrm>
            <a:prstGeom prst="rect">
              <a:avLst/>
            </a:prstGeom>
            <a:solidFill>
              <a:srgbClr val="56A8F5"/>
            </a:solidFill>
            <a:ln cap="flat" cmpd="sng" w="9525">
              <a:solidFill>
                <a:srgbClr val="56A8F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t/>
              </a:r>
              <a:endParaRPr>
                <a:solidFill>
                  <a:srgbClr val="EEEEEE"/>
                </a:solidFill>
                <a:latin typeface="Comfortaa"/>
                <a:ea typeface="Comfortaa"/>
                <a:cs typeface="Comfortaa"/>
                <a:sym typeface="Comfortaa"/>
              </a:endParaRPr>
            </a:p>
          </p:txBody>
        </p:sp>
        <p:sp>
          <p:nvSpPr>
            <p:cNvPr id="2318" name="Google Shape;2318;p172"/>
            <p:cNvSpPr txBox="1"/>
            <p:nvPr/>
          </p:nvSpPr>
          <p:spPr>
            <a:xfrm>
              <a:off x="630700" y="3607042"/>
              <a:ext cx="1047000" cy="738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800">
                  <a:solidFill>
                    <a:srgbClr val="EEEEEE"/>
                  </a:solidFill>
                  <a:latin typeface="Comfortaa"/>
                  <a:ea typeface="Comfortaa"/>
                  <a:cs typeface="Comfortaa"/>
                  <a:sym typeface="Comfortaa"/>
                </a:rPr>
                <a:t>Server</a:t>
              </a:r>
              <a:br>
                <a:rPr b="1" lang="ko" sz="1800">
                  <a:solidFill>
                    <a:srgbClr val="EEEEEE"/>
                  </a:solidFill>
                  <a:latin typeface="Comfortaa"/>
                  <a:ea typeface="Comfortaa"/>
                  <a:cs typeface="Comfortaa"/>
                  <a:sym typeface="Comfortaa"/>
                </a:rPr>
              </a:br>
              <a:r>
                <a:rPr b="1" lang="ko" sz="1800">
                  <a:solidFill>
                    <a:srgbClr val="EEEEEE"/>
                  </a:solidFill>
                  <a:latin typeface="Comfortaa"/>
                  <a:ea typeface="Comfortaa"/>
                  <a:cs typeface="Comfortaa"/>
                  <a:sym typeface="Comfortaa"/>
                </a:rPr>
                <a:t>Socket</a:t>
              </a:r>
              <a:endParaRPr b="1" sz="1800">
                <a:solidFill>
                  <a:srgbClr val="EEEEEE"/>
                </a:solidFill>
                <a:latin typeface="Comfortaa"/>
                <a:ea typeface="Comfortaa"/>
                <a:cs typeface="Comfortaa"/>
                <a:sym typeface="Comfortaa"/>
              </a:endParaRPr>
            </a:p>
          </p:txBody>
        </p:sp>
        <p:sp>
          <p:nvSpPr>
            <p:cNvPr id="2313" name="Google Shape;2313;p172"/>
            <p:cNvSpPr/>
            <p:nvPr/>
          </p:nvSpPr>
          <p:spPr>
            <a:xfrm>
              <a:off x="3375347" y="2587150"/>
              <a:ext cx="1750200" cy="605700"/>
            </a:xfrm>
            <a:prstGeom prst="rect">
              <a:avLst/>
            </a:prstGeom>
            <a:solidFill>
              <a:srgbClr val="EE8934"/>
            </a:solidFill>
            <a:ln cap="flat" cmpd="sng" w="9525">
              <a:solidFill>
                <a:srgbClr val="EE893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t/>
              </a:r>
              <a:endParaRPr>
                <a:solidFill>
                  <a:srgbClr val="EEEEEE"/>
                </a:solidFill>
                <a:latin typeface="Comfortaa"/>
                <a:ea typeface="Comfortaa"/>
                <a:cs typeface="Comfortaa"/>
                <a:sym typeface="Comfortaa"/>
              </a:endParaRPr>
            </a:p>
          </p:txBody>
        </p:sp>
        <p:sp>
          <p:nvSpPr>
            <p:cNvPr id="2319" name="Google Shape;2319;p172"/>
            <p:cNvSpPr txBox="1"/>
            <p:nvPr/>
          </p:nvSpPr>
          <p:spPr>
            <a:xfrm>
              <a:off x="3502400" y="2659150"/>
              <a:ext cx="15192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800">
                  <a:solidFill>
                    <a:srgbClr val="EEEEEE"/>
                  </a:solidFill>
                  <a:latin typeface="Comfortaa"/>
                  <a:ea typeface="Comfortaa"/>
                  <a:cs typeface="Comfortaa"/>
                  <a:sym typeface="Comfortaa"/>
                </a:rPr>
                <a:t>SocketImpl</a:t>
              </a:r>
              <a:endParaRPr b="1" sz="1800">
                <a:solidFill>
                  <a:srgbClr val="EEEEEE"/>
                </a:solidFill>
                <a:latin typeface="Comfortaa"/>
                <a:ea typeface="Comfortaa"/>
                <a:cs typeface="Comfortaa"/>
                <a:sym typeface="Comfortaa"/>
              </a:endParaRPr>
            </a:p>
          </p:txBody>
        </p:sp>
        <p:sp>
          <p:nvSpPr>
            <p:cNvPr id="2320" name="Google Shape;2320;p172"/>
            <p:cNvSpPr/>
            <p:nvPr/>
          </p:nvSpPr>
          <p:spPr>
            <a:xfrm>
              <a:off x="3375335" y="3665637"/>
              <a:ext cx="1750200" cy="605700"/>
            </a:xfrm>
            <a:prstGeom prst="rect">
              <a:avLst/>
            </a:prstGeom>
            <a:solidFill>
              <a:srgbClr val="EE8934"/>
            </a:solidFill>
            <a:ln cap="flat" cmpd="sng" w="285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t/>
              </a:r>
              <a:endParaRPr>
                <a:solidFill>
                  <a:srgbClr val="EEEEEE"/>
                </a:solidFill>
                <a:latin typeface="Comfortaa"/>
                <a:ea typeface="Comfortaa"/>
                <a:cs typeface="Comfortaa"/>
                <a:sym typeface="Comfortaa"/>
              </a:endParaRPr>
            </a:p>
          </p:txBody>
        </p:sp>
        <p:sp>
          <p:nvSpPr>
            <p:cNvPr id="2321" name="Google Shape;2321;p172"/>
            <p:cNvSpPr txBox="1"/>
            <p:nvPr/>
          </p:nvSpPr>
          <p:spPr>
            <a:xfrm>
              <a:off x="3375375" y="3607050"/>
              <a:ext cx="1750200" cy="738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800">
                  <a:solidFill>
                    <a:srgbClr val="EEEEEE"/>
                  </a:solidFill>
                  <a:latin typeface="Comfortaa"/>
                  <a:ea typeface="Comfortaa"/>
                  <a:cs typeface="Comfortaa"/>
                  <a:sym typeface="Comfortaa"/>
                </a:rPr>
                <a:t>Abstract</a:t>
              </a:r>
              <a:br>
                <a:rPr b="1" lang="ko" sz="1800">
                  <a:solidFill>
                    <a:srgbClr val="EEEEEE"/>
                  </a:solidFill>
                  <a:latin typeface="Comfortaa"/>
                  <a:ea typeface="Comfortaa"/>
                  <a:cs typeface="Comfortaa"/>
                  <a:sym typeface="Comfortaa"/>
                </a:rPr>
              </a:br>
              <a:r>
                <a:rPr b="1" lang="ko" sz="1800">
                  <a:solidFill>
                    <a:srgbClr val="EEEEEE"/>
                  </a:solidFill>
                  <a:latin typeface="Comfortaa"/>
                  <a:ea typeface="Comfortaa"/>
                  <a:cs typeface="Comfortaa"/>
                  <a:sym typeface="Comfortaa"/>
                </a:rPr>
                <a:t>PlainSocket</a:t>
              </a:r>
              <a:endParaRPr b="1" sz="1800">
                <a:solidFill>
                  <a:srgbClr val="EEEEEE"/>
                </a:solidFill>
                <a:latin typeface="Comfortaa"/>
                <a:ea typeface="Comfortaa"/>
                <a:cs typeface="Comfortaa"/>
                <a:sym typeface="Comfortaa"/>
              </a:endParaRPr>
            </a:p>
          </p:txBody>
        </p:sp>
        <p:sp>
          <p:nvSpPr>
            <p:cNvPr id="2322" name="Google Shape;2322;p172"/>
            <p:cNvSpPr txBox="1"/>
            <p:nvPr/>
          </p:nvSpPr>
          <p:spPr>
            <a:xfrm>
              <a:off x="2284465" y="2488622"/>
              <a:ext cx="6705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800">
                  <a:solidFill>
                    <a:srgbClr val="EEEEEE"/>
                  </a:solidFill>
                  <a:latin typeface="Comfortaa"/>
                  <a:ea typeface="Comfortaa"/>
                  <a:cs typeface="Comfortaa"/>
                  <a:sym typeface="Comfortaa"/>
                </a:rPr>
                <a:t>위임</a:t>
              </a:r>
              <a:endParaRPr b="1" sz="1800">
                <a:solidFill>
                  <a:srgbClr val="EEEEEE"/>
                </a:solidFill>
                <a:latin typeface="Comfortaa"/>
                <a:ea typeface="Comfortaa"/>
                <a:cs typeface="Comfortaa"/>
                <a:sym typeface="Comfortaa"/>
              </a:endParaRPr>
            </a:p>
          </p:txBody>
        </p:sp>
      </p:grp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326" name="Shape 2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7" name="Google Shape;2327;p173"/>
          <p:cNvSpPr txBox="1"/>
          <p:nvPr/>
        </p:nvSpPr>
        <p:spPr>
          <a:xfrm>
            <a:off x="401350" y="1425875"/>
            <a:ext cx="8493300" cy="18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600">
              <a:solidFill>
                <a:srgbClr val="EAEAE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28" name="Google Shape;2328;p173"/>
          <p:cNvSpPr txBox="1"/>
          <p:nvPr/>
        </p:nvSpPr>
        <p:spPr>
          <a:xfrm>
            <a:off x="311700" y="193875"/>
            <a:ext cx="7877400" cy="7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  <a:t>JDK13 이전 Socket 구현</a:t>
            </a:r>
            <a:endParaRPr b="1" sz="3000">
              <a:solidFill>
                <a:srgbClr val="EAEAEA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329" name="Google Shape;2329;p17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2330" name="Google Shape;2330;p173"/>
          <p:cNvSpPr/>
          <p:nvPr/>
        </p:nvSpPr>
        <p:spPr>
          <a:xfrm>
            <a:off x="249250" y="844693"/>
            <a:ext cx="8645400" cy="3853200"/>
          </a:xfrm>
          <a:prstGeom prst="roundRect">
            <a:avLst>
              <a:gd fmla="val 5931" name="adj"/>
            </a:avLst>
          </a:prstGeom>
          <a:solidFill>
            <a:srgbClr val="2B2B2B"/>
          </a:solidFill>
          <a:ln cap="flat" cmpd="sng" w="9525">
            <a:solidFill>
              <a:srgbClr val="2B2B2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1" name="Google Shape;2331;p173"/>
          <p:cNvSpPr txBox="1"/>
          <p:nvPr>
            <p:ph idx="1" type="body"/>
          </p:nvPr>
        </p:nvSpPr>
        <p:spPr>
          <a:xfrm>
            <a:off x="311700" y="948426"/>
            <a:ext cx="8583000" cy="37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EAEAEA"/>
              </a:buClr>
              <a:buSzPts val="2000"/>
              <a:buFont typeface="Comfortaa"/>
              <a:buChar char="●"/>
            </a:pPr>
            <a:r>
              <a:rPr lang="ko" sz="20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  <a:t>AbstractPlainSocket 클래스에서 대부분의 기능 구현 및 재위임</a:t>
            </a:r>
            <a:endParaRPr sz="2000">
              <a:solidFill>
                <a:srgbClr val="EAEAEA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EAEAEA"/>
              </a:buClr>
              <a:buSzPts val="2000"/>
              <a:buFont typeface="Comfortaa"/>
              <a:buChar char="●"/>
            </a:pPr>
            <a:r>
              <a:rPr lang="ko" sz="20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  <a:t>Socket</a:t>
            </a:r>
            <a:r>
              <a:rPr lang="ko" sz="2000">
                <a:solidFill>
                  <a:srgbClr val="56A8F5"/>
                </a:solidFill>
                <a:latin typeface="Comfortaa"/>
                <a:ea typeface="Comfortaa"/>
                <a:cs typeface="Comfortaa"/>
                <a:sym typeface="Comfortaa"/>
              </a:rPr>
              <a:t>In/Out</a:t>
            </a:r>
            <a:r>
              <a:rPr lang="ko" sz="2000">
                <a:solidFill>
                  <a:srgbClr val="EEEEEE"/>
                </a:solidFill>
                <a:latin typeface="Comfortaa"/>
                <a:ea typeface="Comfortaa"/>
                <a:cs typeface="Comfortaa"/>
                <a:sym typeface="Comfortaa"/>
              </a:rPr>
              <a:t>putStream</a:t>
            </a:r>
            <a:r>
              <a:rPr lang="ko" sz="20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  <a:t> 클래스를 통해 </a:t>
            </a:r>
            <a:br>
              <a:rPr lang="ko" sz="20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lang="ko" sz="2000">
                <a:solidFill>
                  <a:srgbClr val="EE8934"/>
                </a:solidFill>
                <a:latin typeface="Comfortaa"/>
                <a:ea typeface="Comfortaa"/>
                <a:cs typeface="Comfortaa"/>
                <a:sym typeface="Comfortaa"/>
              </a:rPr>
              <a:t>Blocking Socket</a:t>
            </a:r>
            <a:r>
              <a:rPr lang="ko" sz="20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  <a:t>에 Native I/O 수행</a:t>
            </a:r>
            <a:endParaRPr sz="2000">
              <a:solidFill>
                <a:srgbClr val="EAEAEA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332" name="Google Shape;2332;p173"/>
          <p:cNvSpPr/>
          <p:nvPr/>
        </p:nvSpPr>
        <p:spPr>
          <a:xfrm>
            <a:off x="3854100" y="3279350"/>
            <a:ext cx="792600" cy="461700"/>
          </a:xfrm>
          <a:prstGeom prst="upArrow">
            <a:avLst>
              <a:gd fmla="val 70767" name="adj1"/>
              <a:gd fmla="val 50000" name="adj2"/>
            </a:avLst>
          </a:prstGeom>
          <a:solidFill>
            <a:srgbClr val="EE8934"/>
          </a:solidFill>
          <a:ln cap="flat" cmpd="sng" w="9525">
            <a:solidFill>
              <a:srgbClr val="EE893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3" name="Google Shape;2333;p173"/>
          <p:cNvSpPr txBox="1"/>
          <p:nvPr/>
        </p:nvSpPr>
        <p:spPr>
          <a:xfrm>
            <a:off x="3961657" y="3301163"/>
            <a:ext cx="670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EEEEEE"/>
                </a:solidFill>
                <a:latin typeface="Comfortaa"/>
                <a:ea typeface="Comfortaa"/>
                <a:cs typeface="Comfortaa"/>
                <a:sym typeface="Comfortaa"/>
              </a:rPr>
              <a:t>구현</a:t>
            </a:r>
            <a:endParaRPr b="1" sz="1800">
              <a:solidFill>
                <a:srgbClr val="EEEEEE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2334" name="Google Shape;2334;p173"/>
          <p:cNvCxnSpPr>
            <a:stCxn id="2335" idx="3"/>
            <a:endCxn id="2336" idx="1"/>
          </p:cNvCxnSpPr>
          <p:nvPr/>
        </p:nvCxnSpPr>
        <p:spPr>
          <a:xfrm>
            <a:off x="1771600" y="2890000"/>
            <a:ext cx="1603800" cy="600"/>
          </a:xfrm>
          <a:prstGeom prst="curvedConnector3">
            <a:avLst>
              <a:gd fmla="val 49998" name="adj1"/>
            </a:avLst>
          </a:prstGeom>
          <a:noFill/>
          <a:ln cap="flat" cmpd="sng" w="38100">
            <a:solidFill>
              <a:srgbClr val="56A8F5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37" name="Google Shape;2337;p173"/>
          <p:cNvCxnSpPr>
            <a:stCxn id="2338" idx="3"/>
          </p:cNvCxnSpPr>
          <p:nvPr/>
        </p:nvCxnSpPr>
        <p:spPr>
          <a:xfrm flipH="1" rot="10800000">
            <a:off x="1771600" y="2894250"/>
            <a:ext cx="816900" cy="1081500"/>
          </a:xfrm>
          <a:prstGeom prst="bentConnector2">
            <a:avLst/>
          </a:prstGeom>
          <a:noFill/>
          <a:ln cap="flat" cmpd="sng" w="38100">
            <a:solidFill>
              <a:srgbClr val="56A8F5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39" name="Google Shape;2339;p173"/>
          <p:cNvCxnSpPr>
            <a:stCxn id="2340" idx="3"/>
            <a:endCxn id="2341" idx="1"/>
          </p:cNvCxnSpPr>
          <p:nvPr/>
        </p:nvCxnSpPr>
        <p:spPr>
          <a:xfrm flipH="1" rot="10800000">
            <a:off x="5125575" y="3975600"/>
            <a:ext cx="1309500" cy="9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42" name="Google Shape;2342;p173"/>
          <p:cNvCxnSpPr>
            <a:endCxn id="2343" idx="1"/>
          </p:cNvCxnSpPr>
          <p:nvPr/>
        </p:nvCxnSpPr>
        <p:spPr>
          <a:xfrm rot="-5400000">
            <a:off x="5629008" y="3186100"/>
            <a:ext cx="1102800" cy="509100"/>
          </a:xfrm>
          <a:prstGeom prst="bentConnector2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2344" name="Google Shape;2344;p173"/>
          <p:cNvGrpSpPr/>
          <p:nvPr/>
        </p:nvGrpSpPr>
        <p:grpSpPr>
          <a:xfrm>
            <a:off x="536800" y="2488622"/>
            <a:ext cx="7989458" cy="1857328"/>
            <a:chOff x="536800" y="2488622"/>
            <a:chExt cx="7989458" cy="1857328"/>
          </a:xfrm>
        </p:grpSpPr>
        <p:sp>
          <p:nvSpPr>
            <p:cNvPr id="2335" name="Google Shape;2335;p173"/>
            <p:cNvSpPr/>
            <p:nvPr/>
          </p:nvSpPr>
          <p:spPr>
            <a:xfrm>
              <a:off x="536800" y="2587150"/>
              <a:ext cx="1234800" cy="605700"/>
            </a:xfrm>
            <a:prstGeom prst="rect">
              <a:avLst/>
            </a:prstGeom>
            <a:solidFill>
              <a:srgbClr val="56A8F5"/>
            </a:solidFill>
            <a:ln cap="flat" cmpd="sng" w="9525">
              <a:solidFill>
                <a:srgbClr val="56A8F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t/>
              </a:r>
              <a:endParaRPr>
                <a:solidFill>
                  <a:srgbClr val="EEEEEE"/>
                </a:solidFill>
                <a:latin typeface="Comfortaa"/>
                <a:ea typeface="Comfortaa"/>
                <a:cs typeface="Comfortaa"/>
                <a:sym typeface="Comfortaa"/>
              </a:endParaRPr>
            </a:p>
          </p:txBody>
        </p:sp>
        <p:sp>
          <p:nvSpPr>
            <p:cNvPr id="2345" name="Google Shape;2345;p173"/>
            <p:cNvSpPr txBox="1"/>
            <p:nvPr/>
          </p:nvSpPr>
          <p:spPr>
            <a:xfrm>
              <a:off x="630700" y="2659150"/>
              <a:ext cx="10470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800">
                  <a:solidFill>
                    <a:srgbClr val="EEEEEE"/>
                  </a:solidFill>
                  <a:latin typeface="Comfortaa"/>
                  <a:ea typeface="Comfortaa"/>
                  <a:cs typeface="Comfortaa"/>
                  <a:sym typeface="Comfortaa"/>
                </a:rPr>
                <a:t>Socket</a:t>
              </a:r>
              <a:endParaRPr b="1" sz="1800">
                <a:solidFill>
                  <a:srgbClr val="EEEEEE"/>
                </a:solidFill>
                <a:latin typeface="Comfortaa"/>
                <a:ea typeface="Comfortaa"/>
                <a:cs typeface="Comfortaa"/>
                <a:sym typeface="Comfortaa"/>
              </a:endParaRPr>
            </a:p>
          </p:txBody>
        </p:sp>
        <p:sp>
          <p:nvSpPr>
            <p:cNvPr id="2338" name="Google Shape;2338;p173"/>
            <p:cNvSpPr/>
            <p:nvPr/>
          </p:nvSpPr>
          <p:spPr>
            <a:xfrm>
              <a:off x="536800" y="3672900"/>
              <a:ext cx="1234800" cy="605700"/>
            </a:xfrm>
            <a:prstGeom prst="rect">
              <a:avLst/>
            </a:prstGeom>
            <a:solidFill>
              <a:srgbClr val="56A8F5"/>
            </a:solidFill>
            <a:ln cap="flat" cmpd="sng" w="9525">
              <a:solidFill>
                <a:srgbClr val="56A8F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t/>
              </a:r>
              <a:endParaRPr>
                <a:solidFill>
                  <a:srgbClr val="EEEEEE"/>
                </a:solidFill>
                <a:latin typeface="Comfortaa"/>
                <a:ea typeface="Comfortaa"/>
                <a:cs typeface="Comfortaa"/>
                <a:sym typeface="Comfortaa"/>
              </a:endParaRPr>
            </a:p>
          </p:txBody>
        </p:sp>
        <p:sp>
          <p:nvSpPr>
            <p:cNvPr id="2346" name="Google Shape;2346;p173"/>
            <p:cNvSpPr txBox="1"/>
            <p:nvPr/>
          </p:nvSpPr>
          <p:spPr>
            <a:xfrm>
              <a:off x="630700" y="3607042"/>
              <a:ext cx="1047000" cy="738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800">
                  <a:solidFill>
                    <a:srgbClr val="EEEEEE"/>
                  </a:solidFill>
                  <a:latin typeface="Comfortaa"/>
                  <a:ea typeface="Comfortaa"/>
                  <a:cs typeface="Comfortaa"/>
                  <a:sym typeface="Comfortaa"/>
                </a:rPr>
                <a:t>Server</a:t>
              </a:r>
              <a:br>
                <a:rPr b="1" lang="ko" sz="1800">
                  <a:solidFill>
                    <a:srgbClr val="EEEEEE"/>
                  </a:solidFill>
                  <a:latin typeface="Comfortaa"/>
                  <a:ea typeface="Comfortaa"/>
                  <a:cs typeface="Comfortaa"/>
                  <a:sym typeface="Comfortaa"/>
                </a:rPr>
              </a:br>
              <a:r>
                <a:rPr b="1" lang="ko" sz="1800">
                  <a:solidFill>
                    <a:srgbClr val="EEEEEE"/>
                  </a:solidFill>
                  <a:latin typeface="Comfortaa"/>
                  <a:ea typeface="Comfortaa"/>
                  <a:cs typeface="Comfortaa"/>
                  <a:sym typeface="Comfortaa"/>
                </a:rPr>
                <a:t>Socket</a:t>
              </a:r>
              <a:endParaRPr b="1" sz="1800">
                <a:solidFill>
                  <a:srgbClr val="EEEEEE"/>
                </a:solidFill>
                <a:latin typeface="Comfortaa"/>
                <a:ea typeface="Comfortaa"/>
                <a:cs typeface="Comfortaa"/>
                <a:sym typeface="Comfortaa"/>
              </a:endParaRPr>
            </a:p>
          </p:txBody>
        </p:sp>
        <p:sp>
          <p:nvSpPr>
            <p:cNvPr id="2336" name="Google Shape;2336;p173"/>
            <p:cNvSpPr/>
            <p:nvPr/>
          </p:nvSpPr>
          <p:spPr>
            <a:xfrm>
              <a:off x="3375347" y="2587150"/>
              <a:ext cx="1750200" cy="605700"/>
            </a:xfrm>
            <a:prstGeom prst="rect">
              <a:avLst/>
            </a:prstGeom>
            <a:solidFill>
              <a:srgbClr val="EE8934"/>
            </a:solidFill>
            <a:ln cap="flat" cmpd="sng" w="9525">
              <a:solidFill>
                <a:srgbClr val="EE893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t/>
              </a:r>
              <a:endParaRPr>
                <a:solidFill>
                  <a:srgbClr val="EEEEEE"/>
                </a:solidFill>
                <a:latin typeface="Comfortaa"/>
                <a:ea typeface="Comfortaa"/>
                <a:cs typeface="Comfortaa"/>
                <a:sym typeface="Comfortaa"/>
              </a:endParaRPr>
            </a:p>
          </p:txBody>
        </p:sp>
        <p:sp>
          <p:nvSpPr>
            <p:cNvPr id="2347" name="Google Shape;2347;p173"/>
            <p:cNvSpPr txBox="1"/>
            <p:nvPr/>
          </p:nvSpPr>
          <p:spPr>
            <a:xfrm>
              <a:off x="3502400" y="2659150"/>
              <a:ext cx="15192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800">
                  <a:solidFill>
                    <a:srgbClr val="EEEEEE"/>
                  </a:solidFill>
                  <a:latin typeface="Comfortaa"/>
                  <a:ea typeface="Comfortaa"/>
                  <a:cs typeface="Comfortaa"/>
                  <a:sym typeface="Comfortaa"/>
                </a:rPr>
                <a:t>SocketImpl</a:t>
              </a:r>
              <a:endParaRPr b="1" sz="1800">
                <a:solidFill>
                  <a:srgbClr val="EEEEEE"/>
                </a:solidFill>
                <a:latin typeface="Comfortaa"/>
                <a:ea typeface="Comfortaa"/>
                <a:cs typeface="Comfortaa"/>
                <a:sym typeface="Comfortaa"/>
              </a:endParaRPr>
            </a:p>
          </p:txBody>
        </p:sp>
        <p:sp>
          <p:nvSpPr>
            <p:cNvPr id="2348" name="Google Shape;2348;p173"/>
            <p:cNvSpPr/>
            <p:nvPr/>
          </p:nvSpPr>
          <p:spPr>
            <a:xfrm>
              <a:off x="3375335" y="3665637"/>
              <a:ext cx="1750200" cy="605700"/>
            </a:xfrm>
            <a:prstGeom prst="rect">
              <a:avLst/>
            </a:prstGeom>
            <a:solidFill>
              <a:srgbClr val="EE8934"/>
            </a:solidFill>
            <a:ln cap="flat" cmpd="sng" w="9525">
              <a:solidFill>
                <a:srgbClr val="EE893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t/>
              </a:r>
              <a:endParaRPr>
                <a:solidFill>
                  <a:srgbClr val="EEEEEE"/>
                </a:solidFill>
                <a:latin typeface="Comfortaa"/>
                <a:ea typeface="Comfortaa"/>
                <a:cs typeface="Comfortaa"/>
                <a:sym typeface="Comfortaa"/>
              </a:endParaRPr>
            </a:p>
          </p:txBody>
        </p:sp>
        <p:sp>
          <p:nvSpPr>
            <p:cNvPr id="2340" name="Google Shape;2340;p173"/>
            <p:cNvSpPr txBox="1"/>
            <p:nvPr/>
          </p:nvSpPr>
          <p:spPr>
            <a:xfrm>
              <a:off x="3375375" y="3607050"/>
              <a:ext cx="1750200" cy="738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800">
                  <a:solidFill>
                    <a:srgbClr val="EEEEEE"/>
                  </a:solidFill>
                  <a:latin typeface="Comfortaa"/>
                  <a:ea typeface="Comfortaa"/>
                  <a:cs typeface="Comfortaa"/>
                  <a:sym typeface="Comfortaa"/>
                </a:rPr>
                <a:t>Abstract</a:t>
              </a:r>
              <a:br>
                <a:rPr b="1" lang="ko" sz="1800">
                  <a:solidFill>
                    <a:srgbClr val="EEEEEE"/>
                  </a:solidFill>
                  <a:latin typeface="Comfortaa"/>
                  <a:ea typeface="Comfortaa"/>
                  <a:cs typeface="Comfortaa"/>
                  <a:sym typeface="Comfortaa"/>
                </a:rPr>
              </a:br>
              <a:r>
                <a:rPr b="1" lang="ko" sz="1800">
                  <a:solidFill>
                    <a:srgbClr val="EEEEEE"/>
                  </a:solidFill>
                  <a:latin typeface="Comfortaa"/>
                  <a:ea typeface="Comfortaa"/>
                  <a:cs typeface="Comfortaa"/>
                  <a:sym typeface="Comfortaa"/>
                </a:rPr>
                <a:t>PlainSocket</a:t>
              </a:r>
              <a:endParaRPr b="1" sz="1800">
                <a:solidFill>
                  <a:srgbClr val="EEEEEE"/>
                </a:solidFill>
                <a:latin typeface="Comfortaa"/>
                <a:ea typeface="Comfortaa"/>
                <a:cs typeface="Comfortaa"/>
                <a:sym typeface="Comfortaa"/>
              </a:endParaRPr>
            </a:p>
          </p:txBody>
        </p:sp>
        <p:sp>
          <p:nvSpPr>
            <p:cNvPr id="2343" name="Google Shape;2343;p173"/>
            <p:cNvSpPr/>
            <p:nvPr/>
          </p:nvSpPr>
          <p:spPr>
            <a:xfrm>
              <a:off x="6434958" y="2586400"/>
              <a:ext cx="2091300" cy="605700"/>
            </a:xfrm>
            <a:prstGeom prst="rect">
              <a:avLst/>
            </a:prstGeom>
            <a:solidFill>
              <a:srgbClr val="29C740"/>
            </a:solidFill>
            <a:ln cap="flat" cmpd="sng" w="9525">
              <a:solidFill>
                <a:srgbClr val="29C74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t/>
              </a:r>
              <a:endParaRPr>
                <a:solidFill>
                  <a:srgbClr val="EEEEEE"/>
                </a:solidFill>
                <a:latin typeface="Comfortaa"/>
                <a:ea typeface="Comfortaa"/>
                <a:cs typeface="Comfortaa"/>
                <a:sym typeface="Comfortaa"/>
              </a:endParaRPr>
            </a:p>
          </p:txBody>
        </p:sp>
        <p:sp>
          <p:nvSpPr>
            <p:cNvPr id="2349" name="Google Shape;2349;p173"/>
            <p:cNvSpPr txBox="1"/>
            <p:nvPr/>
          </p:nvSpPr>
          <p:spPr>
            <a:xfrm>
              <a:off x="6593987" y="2520542"/>
              <a:ext cx="1773300" cy="738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800">
                  <a:solidFill>
                    <a:srgbClr val="EEEEEE"/>
                  </a:solidFill>
                  <a:latin typeface="Comfortaa"/>
                  <a:ea typeface="Comfortaa"/>
                  <a:cs typeface="Comfortaa"/>
                  <a:sym typeface="Comfortaa"/>
                </a:rPr>
                <a:t>Socket</a:t>
              </a:r>
              <a:br>
                <a:rPr b="1" lang="ko" sz="1800">
                  <a:solidFill>
                    <a:srgbClr val="EEEEEE"/>
                  </a:solidFill>
                  <a:latin typeface="Comfortaa"/>
                  <a:ea typeface="Comfortaa"/>
                  <a:cs typeface="Comfortaa"/>
                  <a:sym typeface="Comfortaa"/>
                </a:rPr>
              </a:br>
              <a:r>
                <a:rPr b="1" lang="ko" sz="1800">
                  <a:solidFill>
                    <a:srgbClr val="EEEEEE"/>
                  </a:solidFill>
                  <a:latin typeface="Comfortaa"/>
                  <a:ea typeface="Comfortaa"/>
                  <a:cs typeface="Comfortaa"/>
                  <a:sym typeface="Comfortaa"/>
                </a:rPr>
                <a:t>InputStream</a:t>
              </a:r>
              <a:endParaRPr b="1" sz="1800">
                <a:solidFill>
                  <a:srgbClr val="EEEEEE"/>
                </a:solidFill>
                <a:latin typeface="Comfortaa"/>
                <a:ea typeface="Comfortaa"/>
                <a:cs typeface="Comfortaa"/>
                <a:sym typeface="Comfortaa"/>
              </a:endParaRPr>
            </a:p>
          </p:txBody>
        </p:sp>
        <p:sp>
          <p:nvSpPr>
            <p:cNvPr id="2341" name="Google Shape;2341;p173"/>
            <p:cNvSpPr/>
            <p:nvPr/>
          </p:nvSpPr>
          <p:spPr>
            <a:xfrm>
              <a:off x="6434958" y="3672895"/>
              <a:ext cx="2091300" cy="605700"/>
            </a:xfrm>
            <a:prstGeom prst="rect">
              <a:avLst/>
            </a:prstGeom>
            <a:solidFill>
              <a:srgbClr val="29C740"/>
            </a:solidFill>
            <a:ln cap="flat" cmpd="sng" w="9525">
              <a:solidFill>
                <a:srgbClr val="29C74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t/>
              </a:r>
              <a:endParaRPr>
                <a:solidFill>
                  <a:srgbClr val="EEEEEE"/>
                </a:solidFill>
                <a:latin typeface="Comfortaa"/>
                <a:ea typeface="Comfortaa"/>
                <a:cs typeface="Comfortaa"/>
                <a:sym typeface="Comfortaa"/>
              </a:endParaRPr>
            </a:p>
          </p:txBody>
        </p:sp>
        <p:sp>
          <p:nvSpPr>
            <p:cNvPr id="2350" name="Google Shape;2350;p173"/>
            <p:cNvSpPr txBox="1"/>
            <p:nvPr/>
          </p:nvSpPr>
          <p:spPr>
            <a:xfrm>
              <a:off x="6526725" y="3607045"/>
              <a:ext cx="1911900" cy="738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800">
                  <a:solidFill>
                    <a:srgbClr val="EEEEEE"/>
                  </a:solidFill>
                  <a:latin typeface="Comfortaa"/>
                  <a:ea typeface="Comfortaa"/>
                  <a:cs typeface="Comfortaa"/>
                  <a:sym typeface="Comfortaa"/>
                </a:rPr>
                <a:t>Socket</a:t>
              </a:r>
              <a:br>
                <a:rPr b="1" lang="ko" sz="1800">
                  <a:solidFill>
                    <a:srgbClr val="EEEEEE"/>
                  </a:solidFill>
                  <a:latin typeface="Comfortaa"/>
                  <a:ea typeface="Comfortaa"/>
                  <a:cs typeface="Comfortaa"/>
                  <a:sym typeface="Comfortaa"/>
                </a:rPr>
              </a:br>
              <a:r>
                <a:rPr b="1" lang="ko" sz="1800">
                  <a:solidFill>
                    <a:srgbClr val="EEEEEE"/>
                  </a:solidFill>
                  <a:latin typeface="Comfortaa"/>
                  <a:ea typeface="Comfortaa"/>
                  <a:cs typeface="Comfortaa"/>
                  <a:sym typeface="Comfortaa"/>
                </a:rPr>
                <a:t>OutputStream</a:t>
              </a:r>
              <a:endParaRPr b="1" sz="1800">
                <a:solidFill>
                  <a:srgbClr val="EEEEEE"/>
                </a:solidFill>
                <a:latin typeface="Comfortaa"/>
                <a:ea typeface="Comfortaa"/>
                <a:cs typeface="Comfortaa"/>
                <a:sym typeface="Comfortaa"/>
              </a:endParaRPr>
            </a:p>
          </p:txBody>
        </p:sp>
        <p:sp>
          <p:nvSpPr>
            <p:cNvPr id="2351" name="Google Shape;2351;p173"/>
            <p:cNvSpPr txBox="1"/>
            <p:nvPr/>
          </p:nvSpPr>
          <p:spPr>
            <a:xfrm>
              <a:off x="2284465" y="2488622"/>
              <a:ext cx="6705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800">
                  <a:solidFill>
                    <a:srgbClr val="EEEEEE"/>
                  </a:solidFill>
                  <a:latin typeface="Comfortaa"/>
                  <a:ea typeface="Comfortaa"/>
                  <a:cs typeface="Comfortaa"/>
                  <a:sym typeface="Comfortaa"/>
                </a:rPr>
                <a:t>위임</a:t>
              </a:r>
              <a:endParaRPr b="1" sz="1800">
                <a:solidFill>
                  <a:srgbClr val="EEEEEE"/>
                </a:solidFill>
                <a:latin typeface="Comfortaa"/>
                <a:ea typeface="Comfortaa"/>
                <a:cs typeface="Comfortaa"/>
                <a:sym typeface="Comfortaa"/>
              </a:endParaRPr>
            </a:p>
          </p:txBody>
        </p:sp>
        <p:sp>
          <p:nvSpPr>
            <p:cNvPr id="2352" name="Google Shape;2352;p173"/>
            <p:cNvSpPr txBox="1"/>
            <p:nvPr/>
          </p:nvSpPr>
          <p:spPr>
            <a:xfrm>
              <a:off x="5370548" y="3558423"/>
              <a:ext cx="6705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800">
                  <a:solidFill>
                    <a:srgbClr val="FF0000"/>
                  </a:solidFill>
                  <a:latin typeface="Comfortaa"/>
                  <a:ea typeface="Comfortaa"/>
                  <a:cs typeface="Comfortaa"/>
                  <a:sym typeface="Comfortaa"/>
                </a:rPr>
                <a:t>반환</a:t>
              </a:r>
              <a:endParaRPr b="1" sz="1800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endParaRPr>
            </a:p>
          </p:txBody>
        </p:sp>
      </p:grpSp>
      <p:grpSp>
        <p:nvGrpSpPr>
          <p:cNvPr id="2353" name="Google Shape;2353;p173"/>
          <p:cNvGrpSpPr/>
          <p:nvPr/>
        </p:nvGrpSpPr>
        <p:grpSpPr>
          <a:xfrm>
            <a:off x="7241923" y="3100180"/>
            <a:ext cx="1385100" cy="461700"/>
            <a:chOff x="6929275" y="1653250"/>
            <a:chExt cx="1385100" cy="461700"/>
          </a:xfrm>
        </p:grpSpPr>
        <p:sp>
          <p:nvSpPr>
            <p:cNvPr id="2354" name="Google Shape;2354;p173"/>
            <p:cNvSpPr/>
            <p:nvPr/>
          </p:nvSpPr>
          <p:spPr>
            <a:xfrm>
              <a:off x="6929275" y="1775050"/>
              <a:ext cx="218100" cy="218100"/>
            </a:xfrm>
            <a:prstGeom prst="noSmoking">
              <a:avLst>
                <a:gd fmla="val 18750" name="adj"/>
              </a:avLst>
            </a:prstGeom>
            <a:solidFill>
              <a:srgbClr val="FF0000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5" name="Google Shape;2355;p173"/>
            <p:cNvSpPr txBox="1"/>
            <p:nvPr/>
          </p:nvSpPr>
          <p:spPr>
            <a:xfrm>
              <a:off x="7101175" y="1653250"/>
              <a:ext cx="12132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800">
                  <a:solidFill>
                    <a:srgbClr val="FF0000"/>
                  </a:solidFill>
                  <a:latin typeface="Comfortaa"/>
                  <a:ea typeface="Comfortaa"/>
                  <a:cs typeface="Comfortaa"/>
                  <a:sym typeface="Comfortaa"/>
                </a:rPr>
                <a:t>Blocking</a:t>
              </a:r>
              <a:endParaRPr b="1" sz="1800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endParaRPr>
            </a:p>
          </p:txBody>
        </p:sp>
      </p:grpSp>
      <p:grpSp>
        <p:nvGrpSpPr>
          <p:cNvPr id="2356" name="Google Shape;2356;p173"/>
          <p:cNvGrpSpPr/>
          <p:nvPr/>
        </p:nvGrpSpPr>
        <p:grpSpPr>
          <a:xfrm>
            <a:off x="7241632" y="4177741"/>
            <a:ext cx="1385100" cy="461700"/>
            <a:chOff x="6929275" y="1653250"/>
            <a:chExt cx="1385100" cy="461700"/>
          </a:xfrm>
        </p:grpSpPr>
        <p:sp>
          <p:nvSpPr>
            <p:cNvPr id="2357" name="Google Shape;2357;p173"/>
            <p:cNvSpPr/>
            <p:nvPr/>
          </p:nvSpPr>
          <p:spPr>
            <a:xfrm>
              <a:off x="6929275" y="1775050"/>
              <a:ext cx="218100" cy="218100"/>
            </a:xfrm>
            <a:prstGeom prst="noSmoking">
              <a:avLst>
                <a:gd fmla="val 18750" name="adj"/>
              </a:avLst>
            </a:prstGeom>
            <a:solidFill>
              <a:srgbClr val="FF0000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8" name="Google Shape;2358;p173"/>
            <p:cNvSpPr txBox="1"/>
            <p:nvPr/>
          </p:nvSpPr>
          <p:spPr>
            <a:xfrm>
              <a:off x="7101175" y="1653250"/>
              <a:ext cx="12132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800">
                  <a:solidFill>
                    <a:srgbClr val="FF0000"/>
                  </a:solidFill>
                  <a:latin typeface="Comfortaa"/>
                  <a:ea typeface="Comfortaa"/>
                  <a:cs typeface="Comfortaa"/>
                  <a:sym typeface="Comfortaa"/>
                </a:rPr>
                <a:t>Blocking</a:t>
              </a:r>
              <a:endParaRPr b="1" sz="1800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endParaRP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9"/>
          <p:cNvSpPr txBox="1"/>
          <p:nvPr/>
        </p:nvSpPr>
        <p:spPr>
          <a:xfrm>
            <a:off x="401350" y="1502075"/>
            <a:ext cx="8493300" cy="18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600">
              <a:solidFill>
                <a:srgbClr val="EAEAE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2" name="Google Shape;232;p39"/>
          <p:cNvSpPr txBox="1"/>
          <p:nvPr/>
        </p:nvSpPr>
        <p:spPr>
          <a:xfrm>
            <a:off x="311700" y="193875"/>
            <a:ext cx="7877400" cy="7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  <a:t>Virtual Thread 목표</a:t>
            </a:r>
            <a:endParaRPr b="1" sz="3000">
              <a:solidFill>
                <a:srgbClr val="EAEAEA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rgbClr val="EAEAEA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33" name="Google Shape;233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234" name="Google Shape;234;p39"/>
          <p:cNvSpPr/>
          <p:nvPr/>
        </p:nvSpPr>
        <p:spPr>
          <a:xfrm>
            <a:off x="249250" y="844693"/>
            <a:ext cx="8645400" cy="3853200"/>
          </a:xfrm>
          <a:prstGeom prst="roundRect">
            <a:avLst>
              <a:gd fmla="val 5931" name="adj"/>
            </a:avLst>
          </a:prstGeom>
          <a:solidFill>
            <a:srgbClr val="2B2B2B"/>
          </a:solidFill>
          <a:ln cap="flat" cmpd="sng" w="9525">
            <a:solidFill>
              <a:srgbClr val="2B2B2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39"/>
          <p:cNvSpPr txBox="1"/>
          <p:nvPr>
            <p:ph idx="1" type="body"/>
          </p:nvPr>
        </p:nvSpPr>
        <p:spPr>
          <a:xfrm>
            <a:off x="311700" y="948426"/>
            <a:ext cx="8583000" cy="374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EE8934"/>
              </a:buClr>
              <a:buSzPts val="2000"/>
              <a:buFont typeface="Comfortaa"/>
              <a:buChar char="●"/>
            </a:pPr>
            <a:r>
              <a:rPr lang="ko" sz="2000">
                <a:solidFill>
                  <a:srgbClr val="EE8934"/>
                </a:solidFill>
                <a:latin typeface="Comfortaa"/>
                <a:ea typeface="Comfortaa"/>
                <a:cs typeface="Comfortaa"/>
                <a:sym typeface="Comfortaa"/>
              </a:rPr>
              <a:t>Thread-Per-Request 스타일의 확장성 확보 (동기 코드 스타일)</a:t>
            </a:r>
            <a:endParaRPr sz="2000">
              <a:solidFill>
                <a:srgbClr val="EE8934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000">
              <a:solidFill>
                <a:srgbClr val="EE8934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362" name="Shape 2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3" name="Google Shape;2363;p174"/>
          <p:cNvSpPr txBox="1"/>
          <p:nvPr/>
        </p:nvSpPr>
        <p:spPr>
          <a:xfrm>
            <a:off x="401350" y="1502075"/>
            <a:ext cx="8493300" cy="18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600">
              <a:solidFill>
                <a:srgbClr val="EAEAE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64" name="Google Shape;2364;p174"/>
          <p:cNvSpPr txBox="1"/>
          <p:nvPr/>
        </p:nvSpPr>
        <p:spPr>
          <a:xfrm>
            <a:off x="311700" y="193875"/>
            <a:ext cx="7877400" cy="7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  <a:t>NioSocketImpl 클래스</a:t>
            </a:r>
            <a:endParaRPr b="1" sz="3000">
              <a:solidFill>
                <a:srgbClr val="EAEAEA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365" name="Google Shape;2365;p17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2366" name="Google Shape;2366;p174"/>
          <p:cNvSpPr/>
          <p:nvPr/>
        </p:nvSpPr>
        <p:spPr>
          <a:xfrm>
            <a:off x="249250" y="844693"/>
            <a:ext cx="8645400" cy="3853200"/>
          </a:xfrm>
          <a:prstGeom prst="roundRect">
            <a:avLst>
              <a:gd fmla="val 5931" name="adj"/>
            </a:avLst>
          </a:prstGeom>
          <a:solidFill>
            <a:srgbClr val="2B2B2B"/>
          </a:solidFill>
          <a:ln cap="flat" cmpd="sng" w="9525">
            <a:solidFill>
              <a:srgbClr val="2B2B2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7" name="Google Shape;2367;p174"/>
          <p:cNvSpPr txBox="1"/>
          <p:nvPr>
            <p:ph idx="1" type="body"/>
          </p:nvPr>
        </p:nvSpPr>
        <p:spPr>
          <a:xfrm>
            <a:off x="311700" y="948426"/>
            <a:ext cx="8583000" cy="37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2200">
              <a:solidFill>
                <a:srgbClr val="EAEAEA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grpSp>
        <p:nvGrpSpPr>
          <p:cNvPr id="2368" name="Google Shape;2368;p174"/>
          <p:cNvGrpSpPr/>
          <p:nvPr/>
        </p:nvGrpSpPr>
        <p:grpSpPr>
          <a:xfrm>
            <a:off x="613000" y="2564822"/>
            <a:ext cx="4588747" cy="1857320"/>
            <a:chOff x="536800" y="2488622"/>
            <a:chExt cx="4588747" cy="1857320"/>
          </a:xfrm>
        </p:grpSpPr>
        <p:cxnSp>
          <p:nvCxnSpPr>
            <p:cNvPr id="2369" name="Google Shape;2369;p174"/>
            <p:cNvCxnSpPr>
              <a:stCxn id="2370" idx="3"/>
              <a:endCxn id="2371" idx="1"/>
            </p:cNvCxnSpPr>
            <p:nvPr/>
          </p:nvCxnSpPr>
          <p:spPr>
            <a:xfrm>
              <a:off x="1771600" y="2890000"/>
              <a:ext cx="1603800" cy="600"/>
            </a:xfrm>
            <a:prstGeom prst="curvedConnector3">
              <a:avLst>
                <a:gd fmla="val 49998" name="adj1"/>
              </a:avLst>
            </a:prstGeom>
            <a:noFill/>
            <a:ln cap="flat" cmpd="sng" w="38100">
              <a:solidFill>
                <a:srgbClr val="56A8F5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372" name="Google Shape;2372;p174"/>
            <p:cNvCxnSpPr>
              <a:stCxn id="2373" idx="3"/>
            </p:cNvCxnSpPr>
            <p:nvPr/>
          </p:nvCxnSpPr>
          <p:spPr>
            <a:xfrm flipH="1" rot="10800000">
              <a:off x="1771600" y="2894250"/>
              <a:ext cx="816900" cy="1081500"/>
            </a:xfrm>
            <a:prstGeom prst="bentConnector2">
              <a:avLst/>
            </a:prstGeom>
            <a:noFill/>
            <a:ln cap="flat" cmpd="sng" w="38100">
              <a:solidFill>
                <a:srgbClr val="56A8F5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2374" name="Google Shape;2374;p174"/>
            <p:cNvGrpSpPr/>
            <p:nvPr/>
          </p:nvGrpSpPr>
          <p:grpSpPr>
            <a:xfrm>
              <a:off x="536800" y="2488622"/>
              <a:ext cx="4588747" cy="1857320"/>
              <a:chOff x="536800" y="2564822"/>
              <a:chExt cx="4588747" cy="1857320"/>
            </a:xfrm>
          </p:grpSpPr>
          <p:sp>
            <p:nvSpPr>
              <p:cNvPr id="2370" name="Google Shape;2370;p174"/>
              <p:cNvSpPr/>
              <p:nvPr/>
            </p:nvSpPr>
            <p:spPr>
              <a:xfrm>
                <a:off x="536800" y="2663350"/>
                <a:ext cx="1234800" cy="605700"/>
              </a:xfrm>
              <a:prstGeom prst="rect">
                <a:avLst/>
              </a:prstGeom>
              <a:solidFill>
                <a:srgbClr val="56A8F5"/>
              </a:solidFill>
              <a:ln cap="flat" cmpd="sng" w="9525">
                <a:solidFill>
                  <a:srgbClr val="56A8F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1200"/>
                  </a:spcAft>
                  <a:buNone/>
                </a:pPr>
                <a:r>
                  <a:t/>
                </a:r>
                <a:endParaRPr>
                  <a:solidFill>
                    <a:srgbClr val="EEEEEE"/>
                  </a:solidFill>
                  <a:latin typeface="Comfortaa"/>
                  <a:ea typeface="Comfortaa"/>
                  <a:cs typeface="Comfortaa"/>
                  <a:sym typeface="Comfortaa"/>
                </a:endParaRPr>
              </a:p>
            </p:txBody>
          </p:sp>
          <p:sp>
            <p:nvSpPr>
              <p:cNvPr id="2375" name="Google Shape;2375;p174"/>
              <p:cNvSpPr txBox="1"/>
              <p:nvPr/>
            </p:nvSpPr>
            <p:spPr>
              <a:xfrm>
                <a:off x="630700" y="2735350"/>
                <a:ext cx="1047000" cy="461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" sz="1800">
                    <a:solidFill>
                      <a:srgbClr val="EEEEEE"/>
                    </a:solidFill>
                    <a:latin typeface="Comfortaa"/>
                    <a:ea typeface="Comfortaa"/>
                    <a:cs typeface="Comfortaa"/>
                    <a:sym typeface="Comfortaa"/>
                  </a:rPr>
                  <a:t>Socket</a:t>
                </a:r>
                <a:endParaRPr b="1" sz="1800">
                  <a:solidFill>
                    <a:srgbClr val="EEEEEE"/>
                  </a:solidFill>
                  <a:latin typeface="Comfortaa"/>
                  <a:ea typeface="Comfortaa"/>
                  <a:cs typeface="Comfortaa"/>
                  <a:sym typeface="Comfortaa"/>
                </a:endParaRPr>
              </a:p>
            </p:txBody>
          </p:sp>
          <p:sp>
            <p:nvSpPr>
              <p:cNvPr id="2373" name="Google Shape;2373;p174"/>
              <p:cNvSpPr/>
              <p:nvPr/>
            </p:nvSpPr>
            <p:spPr>
              <a:xfrm>
                <a:off x="536800" y="3749100"/>
                <a:ext cx="1234800" cy="605700"/>
              </a:xfrm>
              <a:prstGeom prst="rect">
                <a:avLst/>
              </a:prstGeom>
              <a:solidFill>
                <a:srgbClr val="56A8F5"/>
              </a:solidFill>
              <a:ln cap="flat" cmpd="sng" w="9525">
                <a:solidFill>
                  <a:srgbClr val="56A8F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1200"/>
                  </a:spcAft>
                  <a:buNone/>
                </a:pPr>
                <a:r>
                  <a:t/>
                </a:r>
                <a:endParaRPr>
                  <a:solidFill>
                    <a:srgbClr val="EEEEEE"/>
                  </a:solidFill>
                  <a:latin typeface="Comfortaa"/>
                  <a:ea typeface="Comfortaa"/>
                  <a:cs typeface="Comfortaa"/>
                  <a:sym typeface="Comfortaa"/>
                </a:endParaRPr>
              </a:p>
            </p:txBody>
          </p:sp>
          <p:sp>
            <p:nvSpPr>
              <p:cNvPr id="2376" name="Google Shape;2376;p174"/>
              <p:cNvSpPr txBox="1"/>
              <p:nvPr/>
            </p:nvSpPr>
            <p:spPr>
              <a:xfrm>
                <a:off x="630700" y="3683242"/>
                <a:ext cx="1047000" cy="738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" sz="1800">
                    <a:solidFill>
                      <a:srgbClr val="EEEEEE"/>
                    </a:solidFill>
                    <a:latin typeface="Comfortaa"/>
                    <a:ea typeface="Comfortaa"/>
                    <a:cs typeface="Comfortaa"/>
                    <a:sym typeface="Comfortaa"/>
                  </a:rPr>
                  <a:t>Server</a:t>
                </a:r>
                <a:br>
                  <a:rPr b="1" lang="ko" sz="1800">
                    <a:solidFill>
                      <a:srgbClr val="EEEEEE"/>
                    </a:solidFill>
                    <a:latin typeface="Comfortaa"/>
                    <a:ea typeface="Comfortaa"/>
                    <a:cs typeface="Comfortaa"/>
                    <a:sym typeface="Comfortaa"/>
                  </a:rPr>
                </a:br>
                <a:r>
                  <a:rPr b="1" lang="ko" sz="1800">
                    <a:solidFill>
                      <a:srgbClr val="EEEEEE"/>
                    </a:solidFill>
                    <a:latin typeface="Comfortaa"/>
                    <a:ea typeface="Comfortaa"/>
                    <a:cs typeface="Comfortaa"/>
                    <a:sym typeface="Comfortaa"/>
                  </a:rPr>
                  <a:t>Socket</a:t>
                </a:r>
                <a:endParaRPr b="1" sz="1800">
                  <a:solidFill>
                    <a:srgbClr val="EEEEEE"/>
                  </a:solidFill>
                  <a:latin typeface="Comfortaa"/>
                  <a:ea typeface="Comfortaa"/>
                  <a:cs typeface="Comfortaa"/>
                  <a:sym typeface="Comfortaa"/>
                </a:endParaRPr>
              </a:p>
            </p:txBody>
          </p:sp>
          <p:sp>
            <p:nvSpPr>
              <p:cNvPr id="2371" name="Google Shape;2371;p174"/>
              <p:cNvSpPr/>
              <p:nvPr/>
            </p:nvSpPr>
            <p:spPr>
              <a:xfrm>
                <a:off x="3375347" y="2663350"/>
                <a:ext cx="1750200" cy="605700"/>
              </a:xfrm>
              <a:prstGeom prst="rect">
                <a:avLst/>
              </a:prstGeom>
              <a:solidFill>
                <a:srgbClr val="EE8934"/>
              </a:solidFill>
              <a:ln cap="flat" cmpd="sng" w="9525">
                <a:solidFill>
                  <a:srgbClr val="EE893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1200"/>
                  </a:spcAft>
                  <a:buNone/>
                </a:pPr>
                <a:r>
                  <a:t/>
                </a:r>
                <a:endParaRPr>
                  <a:solidFill>
                    <a:srgbClr val="EEEEEE"/>
                  </a:solidFill>
                  <a:latin typeface="Comfortaa"/>
                  <a:ea typeface="Comfortaa"/>
                  <a:cs typeface="Comfortaa"/>
                  <a:sym typeface="Comfortaa"/>
                </a:endParaRPr>
              </a:p>
            </p:txBody>
          </p:sp>
          <p:sp>
            <p:nvSpPr>
              <p:cNvPr id="2377" name="Google Shape;2377;p174"/>
              <p:cNvSpPr txBox="1"/>
              <p:nvPr/>
            </p:nvSpPr>
            <p:spPr>
              <a:xfrm>
                <a:off x="3502400" y="2735350"/>
                <a:ext cx="1519200" cy="461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" sz="1800">
                    <a:solidFill>
                      <a:srgbClr val="EEEEEE"/>
                    </a:solidFill>
                    <a:latin typeface="Comfortaa"/>
                    <a:ea typeface="Comfortaa"/>
                    <a:cs typeface="Comfortaa"/>
                    <a:sym typeface="Comfortaa"/>
                  </a:rPr>
                  <a:t>SocketImpl</a:t>
                </a:r>
                <a:endParaRPr b="1" sz="1800">
                  <a:solidFill>
                    <a:srgbClr val="EEEEEE"/>
                  </a:solidFill>
                  <a:latin typeface="Comfortaa"/>
                  <a:ea typeface="Comfortaa"/>
                  <a:cs typeface="Comfortaa"/>
                  <a:sym typeface="Comfortaa"/>
                </a:endParaRPr>
              </a:p>
            </p:txBody>
          </p:sp>
          <p:sp>
            <p:nvSpPr>
              <p:cNvPr id="2378" name="Google Shape;2378;p174"/>
              <p:cNvSpPr txBox="1"/>
              <p:nvPr/>
            </p:nvSpPr>
            <p:spPr>
              <a:xfrm>
                <a:off x="2284465" y="2564822"/>
                <a:ext cx="670500" cy="461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" sz="1800">
                    <a:solidFill>
                      <a:srgbClr val="EEEEEE"/>
                    </a:solidFill>
                    <a:latin typeface="Comfortaa"/>
                    <a:ea typeface="Comfortaa"/>
                    <a:cs typeface="Comfortaa"/>
                    <a:sym typeface="Comfortaa"/>
                  </a:rPr>
                  <a:t>위임</a:t>
                </a:r>
                <a:endParaRPr b="1" sz="1800">
                  <a:solidFill>
                    <a:srgbClr val="EEEEEE"/>
                  </a:solidFill>
                  <a:latin typeface="Comfortaa"/>
                  <a:ea typeface="Comfortaa"/>
                  <a:cs typeface="Comfortaa"/>
                  <a:sym typeface="Comfortaa"/>
                </a:endParaRPr>
              </a:p>
            </p:txBody>
          </p:sp>
        </p:grpSp>
      </p:grpSp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382" name="Shape 2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3" name="Google Shape;2383;p175"/>
          <p:cNvSpPr txBox="1"/>
          <p:nvPr/>
        </p:nvSpPr>
        <p:spPr>
          <a:xfrm>
            <a:off x="401350" y="1502075"/>
            <a:ext cx="8493300" cy="18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600">
              <a:solidFill>
                <a:srgbClr val="EAEAE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84" name="Google Shape;2384;p175"/>
          <p:cNvSpPr txBox="1"/>
          <p:nvPr/>
        </p:nvSpPr>
        <p:spPr>
          <a:xfrm>
            <a:off x="311700" y="193875"/>
            <a:ext cx="7877400" cy="7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  <a:t>NioSocketImpl 클래스</a:t>
            </a:r>
            <a:endParaRPr b="1" sz="3000">
              <a:solidFill>
                <a:srgbClr val="EAEAEA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385" name="Google Shape;2385;p1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2386" name="Google Shape;2386;p175"/>
          <p:cNvSpPr/>
          <p:nvPr/>
        </p:nvSpPr>
        <p:spPr>
          <a:xfrm>
            <a:off x="249250" y="844693"/>
            <a:ext cx="8645400" cy="3853200"/>
          </a:xfrm>
          <a:prstGeom prst="roundRect">
            <a:avLst>
              <a:gd fmla="val 5931" name="adj"/>
            </a:avLst>
          </a:prstGeom>
          <a:solidFill>
            <a:srgbClr val="2B2B2B"/>
          </a:solidFill>
          <a:ln cap="flat" cmpd="sng" w="9525">
            <a:solidFill>
              <a:srgbClr val="2B2B2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7" name="Google Shape;2387;p175"/>
          <p:cNvSpPr txBox="1"/>
          <p:nvPr>
            <p:ph idx="1" type="body"/>
          </p:nvPr>
        </p:nvSpPr>
        <p:spPr>
          <a:xfrm>
            <a:off x="311700" y="948426"/>
            <a:ext cx="8583000" cy="37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EAEAEA"/>
              </a:buClr>
              <a:buSzPts val="2000"/>
              <a:buFont typeface="Comfortaa"/>
              <a:buChar char="●"/>
            </a:pPr>
            <a:r>
              <a:rPr lang="ko" sz="20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  <a:t>JDK13에서 NioSocketImpl 클래스 추가 &amp; </a:t>
            </a:r>
            <a:r>
              <a:rPr lang="ko" sz="2000">
                <a:solidFill>
                  <a:srgbClr val="7E97FF"/>
                </a:solidFill>
                <a:latin typeface="Comfortaa"/>
                <a:ea typeface="Comfortaa"/>
                <a:cs typeface="Comfortaa"/>
                <a:sym typeface="Comfortaa"/>
              </a:rPr>
              <a:t>기본으로 사용</a:t>
            </a:r>
            <a:endParaRPr sz="2000">
              <a:solidFill>
                <a:srgbClr val="7E97FF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EE8934"/>
              </a:buClr>
              <a:buSzPts val="1800"/>
              <a:buFont typeface="Comfortaa"/>
              <a:buChar char="○"/>
            </a:pPr>
            <a:r>
              <a:rPr lang="ko" sz="1800">
                <a:solidFill>
                  <a:srgbClr val="EE8934"/>
                </a:solidFill>
                <a:latin typeface="Comfortaa"/>
                <a:ea typeface="Comfortaa"/>
                <a:cs typeface="Comfortaa"/>
                <a:sym typeface="Comfortaa"/>
              </a:rPr>
              <a:t>SocketImpl 클래스의 많은 구현이 Native Code 👉 Java Code로 이전됨</a:t>
            </a:r>
            <a:endParaRPr sz="2200">
              <a:solidFill>
                <a:srgbClr val="EE8934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grpSp>
        <p:nvGrpSpPr>
          <p:cNvPr id="2388" name="Google Shape;2388;p175"/>
          <p:cNvGrpSpPr/>
          <p:nvPr/>
        </p:nvGrpSpPr>
        <p:grpSpPr>
          <a:xfrm>
            <a:off x="613000" y="2564822"/>
            <a:ext cx="4588747" cy="1857328"/>
            <a:chOff x="536800" y="2488622"/>
            <a:chExt cx="4588747" cy="1857328"/>
          </a:xfrm>
        </p:grpSpPr>
        <p:cxnSp>
          <p:nvCxnSpPr>
            <p:cNvPr id="2389" name="Google Shape;2389;p175"/>
            <p:cNvCxnSpPr>
              <a:stCxn id="2390" idx="3"/>
              <a:endCxn id="2391" idx="1"/>
            </p:cNvCxnSpPr>
            <p:nvPr/>
          </p:nvCxnSpPr>
          <p:spPr>
            <a:xfrm>
              <a:off x="1771600" y="2890000"/>
              <a:ext cx="1603800" cy="600"/>
            </a:xfrm>
            <a:prstGeom prst="curvedConnector3">
              <a:avLst>
                <a:gd fmla="val 49998" name="adj1"/>
              </a:avLst>
            </a:prstGeom>
            <a:noFill/>
            <a:ln cap="flat" cmpd="sng" w="38100">
              <a:solidFill>
                <a:srgbClr val="56A8F5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392" name="Google Shape;2392;p175"/>
            <p:cNvCxnSpPr>
              <a:stCxn id="2393" idx="3"/>
            </p:cNvCxnSpPr>
            <p:nvPr/>
          </p:nvCxnSpPr>
          <p:spPr>
            <a:xfrm flipH="1" rot="10800000">
              <a:off x="1771600" y="2894250"/>
              <a:ext cx="816900" cy="1081500"/>
            </a:xfrm>
            <a:prstGeom prst="bentConnector2">
              <a:avLst/>
            </a:prstGeom>
            <a:noFill/>
            <a:ln cap="flat" cmpd="sng" w="38100">
              <a:solidFill>
                <a:srgbClr val="56A8F5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2394" name="Google Shape;2394;p175"/>
            <p:cNvGrpSpPr/>
            <p:nvPr/>
          </p:nvGrpSpPr>
          <p:grpSpPr>
            <a:xfrm>
              <a:off x="536800" y="2488622"/>
              <a:ext cx="4588747" cy="1857328"/>
              <a:chOff x="536800" y="2564822"/>
              <a:chExt cx="4588747" cy="1857328"/>
            </a:xfrm>
          </p:grpSpPr>
          <p:sp>
            <p:nvSpPr>
              <p:cNvPr id="2390" name="Google Shape;2390;p175"/>
              <p:cNvSpPr/>
              <p:nvPr/>
            </p:nvSpPr>
            <p:spPr>
              <a:xfrm>
                <a:off x="536800" y="2663350"/>
                <a:ext cx="1234800" cy="605700"/>
              </a:xfrm>
              <a:prstGeom prst="rect">
                <a:avLst/>
              </a:prstGeom>
              <a:solidFill>
                <a:srgbClr val="56A8F5"/>
              </a:solidFill>
              <a:ln cap="flat" cmpd="sng" w="9525">
                <a:solidFill>
                  <a:srgbClr val="56A8F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1200"/>
                  </a:spcAft>
                  <a:buNone/>
                </a:pPr>
                <a:r>
                  <a:t/>
                </a:r>
                <a:endParaRPr>
                  <a:solidFill>
                    <a:srgbClr val="EEEEEE"/>
                  </a:solidFill>
                  <a:latin typeface="Comfortaa"/>
                  <a:ea typeface="Comfortaa"/>
                  <a:cs typeface="Comfortaa"/>
                  <a:sym typeface="Comfortaa"/>
                </a:endParaRPr>
              </a:p>
            </p:txBody>
          </p:sp>
          <p:sp>
            <p:nvSpPr>
              <p:cNvPr id="2395" name="Google Shape;2395;p175"/>
              <p:cNvSpPr txBox="1"/>
              <p:nvPr/>
            </p:nvSpPr>
            <p:spPr>
              <a:xfrm>
                <a:off x="630700" y="2735350"/>
                <a:ext cx="1047000" cy="461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" sz="1800">
                    <a:solidFill>
                      <a:srgbClr val="EEEEEE"/>
                    </a:solidFill>
                    <a:latin typeface="Comfortaa"/>
                    <a:ea typeface="Comfortaa"/>
                    <a:cs typeface="Comfortaa"/>
                    <a:sym typeface="Comfortaa"/>
                  </a:rPr>
                  <a:t>Socket</a:t>
                </a:r>
                <a:endParaRPr b="1" sz="1800">
                  <a:solidFill>
                    <a:srgbClr val="EEEEEE"/>
                  </a:solidFill>
                  <a:latin typeface="Comfortaa"/>
                  <a:ea typeface="Comfortaa"/>
                  <a:cs typeface="Comfortaa"/>
                  <a:sym typeface="Comfortaa"/>
                </a:endParaRPr>
              </a:p>
            </p:txBody>
          </p:sp>
          <p:sp>
            <p:nvSpPr>
              <p:cNvPr id="2393" name="Google Shape;2393;p175"/>
              <p:cNvSpPr/>
              <p:nvPr/>
            </p:nvSpPr>
            <p:spPr>
              <a:xfrm>
                <a:off x="536800" y="3749100"/>
                <a:ext cx="1234800" cy="605700"/>
              </a:xfrm>
              <a:prstGeom prst="rect">
                <a:avLst/>
              </a:prstGeom>
              <a:solidFill>
                <a:srgbClr val="56A8F5"/>
              </a:solidFill>
              <a:ln cap="flat" cmpd="sng" w="9525">
                <a:solidFill>
                  <a:srgbClr val="56A8F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1200"/>
                  </a:spcAft>
                  <a:buNone/>
                </a:pPr>
                <a:r>
                  <a:t/>
                </a:r>
                <a:endParaRPr>
                  <a:solidFill>
                    <a:srgbClr val="EEEEEE"/>
                  </a:solidFill>
                  <a:latin typeface="Comfortaa"/>
                  <a:ea typeface="Comfortaa"/>
                  <a:cs typeface="Comfortaa"/>
                  <a:sym typeface="Comfortaa"/>
                </a:endParaRPr>
              </a:p>
            </p:txBody>
          </p:sp>
          <p:sp>
            <p:nvSpPr>
              <p:cNvPr id="2396" name="Google Shape;2396;p175"/>
              <p:cNvSpPr txBox="1"/>
              <p:nvPr/>
            </p:nvSpPr>
            <p:spPr>
              <a:xfrm>
                <a:off x="630700" y="3683242"/>
                <a:ext cx="1047000" cy="738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" sz="1800">
                    <a:solidFill>
                      <a:srgbClr val="EEEEEE"/>
                    </a:solidFill>
                    <a:latin typeface="Comfortaa"/>
                    <a:ea typeface="Comfortaa"/>
                    <a:cs typeface="Comfortaa"/>
                    <a:sym typeface="Comfortaa"/>
                  </a:rPr>
                  <a:t>Server</a:t>
                </a:r>
                <a:br>
                  <a:rPr b="1" lang="ko" sz="1800">
                    <a:solidFill>
                      <a:srgbClr val="EEEEEE"/>
                    </a:solidFill>
                    <a:latin typeface="Comfortaa"/>
                    <a:ea typeface="Comfortaa"/>
                    <a:cs typeface="Comfortaa"/>
                    <a:sym typeface="Comfortaa"/>
                  </a:rPr>
                </a:br>
                <a:r>
                  <a:rPr b="1" lang="ko" sz="1800">
                    <a:solidFill>
                      <a:srgbClr val="EEEEEE"/>
                    </a:solidFill>
                    <a:latin typeface="Comfortaa"/>
                    <a:ea typeface="Comfortaa"/>
                    <a:cs typeface="Comfortaa"/>
                    <a:sym typeface="Comfortaa"/>
                  </a:rPr>
                  <a:t>Socket</a:t>
                </a:r>
                <a:endParaRPr b="1" sz="1800">
                  <a:solidFill>
                    <a:srgbClr val="EEEEEE"/>
                  </a:solidFill>
                  <a:latin typeface="Comfortaa"/>
                  <a:ea typeface="Comfortaa"/>
                  <a:cs typeface="Comfortaa"/>
                  <a:sym typeface="Comfortaa"/>
                </a:endParaRPr>
              </a:p>
            </p:txBody>
          </p:sp>
          <p:sp>
            <p:nvSpPr>
              <p:cNvPr id="2391" name="Google Shape;2391;p175"/>
              <p:cNvSpPr/>
              <p:nvPr/>
            </p:nvSpPr>
            <p:spPr>
              <a:xfrm>
                <a:off x="3375347" y="2663350"/>
                <a:ext cx="1750200" cy="605700"/>
              </a:xfrm>
              <a:prstGeom prst="rect">
                <a:avLst/>
              </a:prstGeom>
              <a:solidFill>
                <a:srgbClr val="EE8934"/>
              </a:solidFill>
              <a:ln cap="flat" cmpd="sng" w="9525">
                <a:solidFill>
                  <a:srgbClr val="EE893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1200"/>
                  </a:spcAft>
                  <a:buNone/>
                </a:pPr>
                <a:r>
                  <a:t/>
                </a:r>
                <a:endParaRPr>
                  <a:solidFill>
                    <a:srgbClr val="EEEEEE"/>
                  </a:solidFill>
                  <a:latin typeface="Comfortaa"/>
                  <a:ea typeface="Comfortaa"/>
                  <a:cs typeface="Comfortaa"/>
                  <a:sym typeface="Comfortaa"/>
                </a:endParaRPr>
              </a:p>
            </p:txBody>
          </p:sp>
          <p:sp>
            <p:nvSpPr>
              <p:cNvPr id="2397" name="Google Shape;2397;p175"/>
              <p:cNvSpPr txBox="1"/>
              <p:nvPr/>
            </p:nvSpPr>
            <p:spPr>
              <a:xfrm>
                <a:off x="3502400" y="2735350"/>
                <a:ext cx="1519200" cy="461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" sz="1800">
                    <a:solidFill>
                      <a:srgbClr val="EEEEEE"/>
                    </a:solidFill>
                    <a:latin typeface="Comfortaa"/>
                    <a:ea typeface="Comfortaa"/>
                    <a:cs typeface="Comfortaa"/>
                    <a:sym typeface="Comfortaa"/>
                  </a:rPr>
                  <a:t>SocketImpl</a:t>
                </a:r>
                <a:endParaRPr b="1" sz="1800">
                  <a:solidFill>
                    <a:srgbClr val="EEEEEE"/>
                  </a:solidFill>
                  <a:latin typeface="Comfortaa"/>
                  <a:ea typeface="Comfortaa"/>
                  <a:cs typeface="Comfortaa"/>
                  <a:sym typeface="Comfortaa"/>
                </a:endParaRPr>
              </a:p>
            </p:txBody>
          </p:sp>
          <p:sp>
            <p:nvSpPr>
              <p:cNvPr id="2398" name="Google Shape;2398;p175"/>
              <p:cNvSpPr/>
              <p:nvPr/>
            </p:nvSpPr>
            <p:spPr>
              <a:xfrm>
                <a:off x="3375335" y="3741837"/>
                <a:ext cx="1750200" cy="605700"/>
              </a:xfrm>
              <a:prstGeom prst="rect">
                <a:avLst/>
              </a:prstGeom>
              <a:solidFill>
                <a:srgbClr val="E06666"/>
              </a:solidFill>
              <a:ln cap="flat" cmpd="sng" w="28575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1200"/>
                  </a:spcAft>
                  <a:buNone/>
                </a:pPr>
                <a:r>
                  <a:t/>
                </a:r>
                <a:endParaRPr>
                  <a:solidFill>
                    <a:srgbClr val="EEEEEE"/>
                  </a:solidFill>
                  <a:latin typeface="Comfortaa"/>
                  <a:ea typeface="Comfortaa"/>
                  <a:cs typeface="Comfortaa"/>
                  <a:sym typeface="Comfortaa"/>
                </a:endParaRPr>
              </a:p>
            </p:txBody>
          </p:sp>
          <p:sp>
            <p:nvSpPr>
              <p:cNvPr id="2399" name="Google Shape;2399;p175"/>
              <p:cNvSpPr txBox="1"/>
              <p:nvPr/>
            </p:nvSpPr>
            <p:spPr>
              <a:xfrm>
                <a:off x="3346863" y="3683250"/>
                <a:ext cx="1750200" cy="738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" sz="1800">
                    <a:solidFill>
                      <a:srgbClr val="EEEEEE"/>
                    </a:solidFill>
                    <a:latin typeface="Comfortaa"/>
                    <a:ea typeface="Comfortaa"/>
                    <a:cs typeface="Comfortaa"/>
                    <a:sym typeface="Comfortaa"/>
                  </a:rPr>
                  <a:t>Nio</a:t>
                </a:r>
                <a:br>
                  <a:rPr b="1" lang="ko" sz="1800">
                    <a:solidFill>
                      <a:srgbClr val="EEEEEE"/>
                    </a:solidFill>
                    <a:latin typeface="Comfortaa"/>
                    <a:ea typeface="Comfortaa"/>
                    <a:cs typeface="Comfortaa"/>
                    <a:sym typeface="Comfortaa"/>
                  </a:rPr>
                </a:br>
                <a:r>
                  <a:rPr b="1" lang="ko" sz="1800">
                    <a:solidFill>
                      <a:srgbClr val="EEEEEE"/>
                    </a:solidFill>
                    <a:latin typeface="Comfortaa"/>
                    <a:ea typeface="Comfortaa"/>
                    <a:cs typeface="Comfortaa"/>
                    <a:sym typeface="Comfortaa"/>
                  </a:rPr>
                  <a:t>SocketImpl</a:t>
                </a:r>
                <a:endParaRPr b="1" sz="1800">
                  <a:solidFill>
                    <a:srgbClr val="EEEEEE"/>
                  </a:solidFill>
                  <a:latin typeface="Comfortaa"/>
                  <a:ea typeface="Comfortaa"/>
                  <a:cs typeface="Comfortaa"/>
                  <a:sym typeface="Comfortaa"/>
                </a:endParaRPr>
              </a:p>
            </p:txBody>
          </p:sp>
          <p:sp>
            <p:nvSpPr>
              <p:cNvPr id="2400" name="Google Shape;2400;p175"/>
              <p:cNvSpPr txBox="1"/>
              <p:nvPr/>
            </p:nvSpPr>
            <p:spPr>
              <a:xfrm>
                <a:off x="2284465" y="2564822"/>
                <a:ext cx="670500" cy="461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" sz="1800">
                    <a:solidFill>
                      <a:srgbClr val="EEEEEE"/>
                    </a:solidFill>
                    <a:latin typeface="Comfortaa"/>
                    <a:ea typeface="Comfortaa"/>
                    <a:cs typeface="Comfortaa"/>
                    <a:sym typeface="Comfortaa"/>
                  </a:rPr>
                  <a:t>위임</a:t>
                </a:r>
                <a:endParaRPr b="1" sz="1800">
                  <a:solidFill>
                    <a:srgbClr val="EEEEEE"/>
                  </a:solidFill>
                  <a:latin typeface="Comfortaa"/>
                  <a:ea typeface="Comfortaa"/>
                  <a:cs typeface="Comfortaa"/>
                  <a:sym typeface="Comfortaa"/>
                </a:endParaRPr>
              </a:p>
            </p:txBody>
          </p:sp>
        </p:grpSp>
      </p:grpSp>
      <p:sp>
        <p:nvSpPr>
          <p:cNvPr id="2401" name="Google Shape;2401;p175"/>
          <p:cNvSpPr/>
          <p:nvPr/>
        </p:nvSpPr>
        <p:spPr>
          <a:xfrm>
            <a:off x="3854100" y="3279350"/>
            <a:ext cx="792600" cy="461700"/>
          </a:xfrm>
          <a:prstGeom prst="upArrow">
            <a:avLst>
              <a:gd fmla="val 70767" name="adj1"/>
              <a:gd fmla="val 50000" name="adj2"/>
            </a:avLst>
          </a:prstGeom>
          <a:solidFill>
            <a:srgbClr val="E06666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2" name="Google Shape;2402;p175"/>
          <p:cNvSpPr txBox="1"/>
          <p:nvPr/>
        </p:nvSpPr>
        <p:spPr>
          <a:xfrm>
            <a:off x="3963669" y="3327792"/>
            <a:ext cx="670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EEEEEE"/>
                </a:solidFill>
                <a:latin typeface="Comfortaa"/>
                <a:ea typeface="Comfortaa"/>
                <a:cs typeface="Comfortaa"/>
                <a:sym typeface="Comfortaa"/>
              </a:rPr>
              <a:t>구현</a:t>
            </a:r>
            <a:endParaRPr b="1" sz="1800">
              <a:solidFill>
                <a:srgbClr val="EEEEEE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406" name="Shape 2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7" name="Google Shape;2407;p176"/>
          <p:cNvSpPr txBox="1"/>
          <p:nvPr/>
        </p:nvSpPr>
        <p:spPr>
          <a:xfrm>
            <a:off x="401350" y="1502075"/>
            <a:ext cx="8493300" cy="18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600">
              <a:solidFill>
                <a:srgbClr val="EAEAE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08" name="Google Shape;2408;p176"/>
          <p:cNvSpPr txBox="1"/>
          <p:nvPr/>
        </p:nvSpPr>
        <p:spPr>
          <a:xfrm>
            <a:off x="311700" y="193875"/>
            <a:ext cx="7877400" cy="7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  <a:t>NioSocketImpl 클래스</a:t>
            </a:r>
            <a:endParaRPr b="1" sz="3000">
              <a:solidFill>
                <a:srgbClr val="EAEAEA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409" name="Google Shape;2409;p1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2410" name="Google Shape;2410;p176"/>
          <p:cNvSpPr/>
          <p:nvPr/>
        </p:nvSpPr>
        <p:spPr>
          <a:xfrm>
            <a:off x="249250" y="844693"/>
            <a:ext cx="8645400" cy="3853200"/>
          </a:xfrm>
          <a:prstGeom prst="roundRect">
            <a:avLst>
              <a:gd fmla="val 5931" name="adj"/>
            </a:avLst>
          </a:prstGeom>
          <a:solidFill>
            <a:srgbClr val="2B2B2B"/>
          </a:solidFill>
          <a:ln cap="flat" cmpd="sng" w="9525">
            <a:solidFill>
              <a:srgbClr val="2B2B2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1" name="Google Shape;2411;p176"/>
          <p:cNvSpPr txBox="1"/>
          <p:nvPr>
            <p:ph idx="1" type="body"/>
          </p:nvPr>
        </p:nvSpPr>
        <p:spPr>
          <a:xfrm>
            <a:off x="311700" y="948426"/>
            <a:ext cx="8583000" cy="37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EAEAEA"/>
              </a:buClr>
              <a:buSzPts val="2000"/>
              <a:buFont typeface="Comfortaa"/>
              <a:buChar char="●"/>
            </a:pPr>
            <a:r>
              <a:rPr lang="ko" sz="20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  <a:t>JDK13에서 NioSocketImpl 클래스 추가 &amp; </a:t>
            </a:r>
            <a:r>
              <a:rPr lang="ko" sz="2000">
                <a:solidFill>
                  <a:srgbClr val="7E97FF"/>
                </a:solidFill>
                <a:latin typeface="Comfortaa"/>
                <a:ea typeface="Comfortaa"/>
                <a:cs typeface="Comfortaa"/>
                <a:sym typeface="Comfortaa"/>
              </a:rPr>
              <a:t>기본으로 사용</a:t>
            </a:r>
            <a:endParaRPr sz="2000">
              <a:solidFill>
                <a:srgbClr val="7E97FF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EAEAEA"/>
              </a:buClr>
              <a:buSzPts val="1800"/>
              <a:buFont typeface="Comfortaa"/>
              <a:buChar char="○"/>
            </a:pPr>
            <a:r>
              <a:rPr lang="ko" sz="18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  <a:t>SocketImpl 클래스의 많은 구현이 Native Code 👉 Java Code로 이전됨</a:t>
            </a:r>
            <a:endParaRPr sz="1800">
              <a:solidFill>
                <a:srgbClr val="EAEAEA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EE8934"/>
              </a:buClr>
              <a:buSzPts val="1800"/>
              <a:buFont typeface="Comfortaa"/>
              <a:buChar char="○"/>
            </a:pPr>
            <a:r>
              <a:rPr lang="ko" sz="1800">
                <a:solidFill>
                  <a:srgbClr val="EE8934"/>
                </a:solidFill>
                <a:latin typeface="Comfortaa"/>
                <a:ea typeface="Comfortaa"/>
                <a:cs typeface="Comfortaa"/>
                <a:sym typeface="Comfortaa"/>
              </a:rPr>
              <a:t>Virtual Thread에 대해 Non-blocking Socket 사용</a:t>
            </a:r>
            <a:endParaRPr sz="2200">
              <a:solidFill>
                <a:srgbClr val="EAEAEA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grpSp>
        <p:nvGrpSpPr>
          <p:cNvPr id="2412" name="Google Shape;2412;p176"/>
          <p:cNvGrpSpPr/>
          <p:nvPr/>
        </p:nvGrpSpPr>
        <p:grpSpPr>
          <a:xfrm>
            <a:off x="613000" y="2564822"/>
            <a:ext cx="7989458" cy="1857320"/>
            <a:chOff x="536800" y="2488622"/>
            <a:chExt cx="7989458" cy="1857320"/>
          </a:xfrm>
        </p:grpSpPr>
        <p:cxnSp>
          <p:nvCxnSpPr>
            <p:cNvPr id="2413" name="Google Shape;2413;p176"/>
            <p:cNvCxnSpPr>
              <a:stCxn id="2414" idx="3"/>
              <a:endCxn id="2415" idx="1"/>
            </p:cNvCxnSpPr>
            <p:nvPr/>
          </p:nvCxnSpPr>
          <p:spPr>
            <a:xfrm>
              <a:off x="1771600" y="2890000"/>
              <a:ext cx="1603800" cy="600"/>
            </a:xfrm>
            <a:prstGeom prst="curvedConnector3">
              <a:avLst>
                <a:gd fmla="val 49998" name="adj1"/>
              </a:avLst>
            </a:prstGeom>
            <a:noFill/>
            <a:ln cap="flat" cmpd="sng" w="38100">
              <a:solidFill>
                <a:srgbClr val="56A8F5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416" name="Google Shape;2416;p176"/>
            <p:cNvCxnSpPr>
              <a:stCxn id="2417" idx="3"/>
            </p:cNvCxnSpPr>
            <p:nvPr/>
          </p:nvCxnSpPr>
          <p:spPr>
            <a:xfrm flipH="1" rot="10800000">
              <a:off x="1771600" y="2894250"/>
              <a:ext cx="816900" cy="1081500"/>
            </a:xfrm>
            <a:prstGeom prst="bentConnector2">
              <a:avLst/>
            </a:prstGeom>
            <a:noFill/>
            <a:ln cap="flat" cmpd="sng" w="38100">
              <a:solidFill>
                <a:srgbClr val="56A8F5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18" name="Google Shape;2418;p176"/>
            <p:cNvCxnSpPr/>
            <p:nvPr/>
          </p:nvCxnSpPr>
          <p:spPr>
            <a:xfrm flipH="1" rot="10800000">
              <a:off x="5125575" y="3823200"/>
              <a:ext cx="1309500" cy="900"/>
            </a:xfrm>
            <a:prstGeom prst="straightConnector1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med" w="med" type="triangle"/>
              <a:tailEnd len="med" w="med" type="none"/>
            </a:ln>
          </p:spPr>
        </p:cxnSp>
        <p:grpSp>
          <p:nvGrpSpPr>
            <p:cNvPr id="2419" name="Google Shape;2419;p176"/>
            <p:cNvGrpSpPr/>
            <p:nvPr/>
          </p:nvGrpSpPr>
          <p:grpSpPr>
            <a:xfrm>
              <a:off x="536800" y="2488622"/>
              <a:ext cx="7989458" cy="1857320"/>
              <a:chOff x="536800" y="2564822"/>
              <a:chExt cx="7989458" cy="1857320"/>
            </a:xfrm>
          </p:grpSpPr>
          <p:sp>
            <p:nvSpPr>
              <p:cNvPr id="2414" name="Google Shape;2414;p176"/>
              <p:cNvSpPr/>
              <p:nvPr/>
            </p:nvSpPr>
            <p:spPr>
              <a:xfrm>
                <a:off x="536800" y="2663350"/>
                <a:ext cx="1234800" cy="605700"/>
              </a:xfrm>
              <a:prstGeom prst="rect">
                <a:avLst/>
              </a:prstGeom>
              <a:solidFill>
                <a:srgbClr val="56A8F5"/>
              </a:solidFill>
              <a:ln cap="flat" cmpd="sng" w="9525">
                <a:solidFill>
                  <a:srgbClr val="56A8F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1200"/>
                  </a:spcAft>
                  <a:buNone/>
                </a:pPr>
                <a:r>
                  <a:t/>
                </a:r>
                <a:endParaRPr>
                  <a:solidFill>
                    <a:srgbClr val="EEEEEE"/>
                  </a:solidFill>
                  <a:latin typeface="Comfortaa"/>
                  <a:ea typeface="Comfortaa"/>
                  <a:cs typeface="Comfortaa"/>
                  <a:sym typeface="Comfortaa"/>
                </a:endParaRPr>
              </a:p>
            </p:txBody>
          </p:sp>
          <p:sp>
            <p:nvSpPr>
              <p:cNvPr id="2420" name="Google Shape;2420;p176"/>
              <p:cNvSpPr txBox="1"/>
              <p:nvPr/>
            </p:nvSpPr>
            <p:spPr>
              <a:xfrm>
                <a:off x="630700" y="2735350"/>
                <a:ext cx="1047000" cy="461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" sz="1800">
                    <a:solidFill>
                      <a:srgbClr val="EEEEEE"/>
                    </a:solidFill>
                    <a:latin typeface="Comfortaa"/>
                    <a:ea typeface="Comfortaa"/>
                    <a:cs typeface="Comfortaa"/>
                    <a:sym typeface="Comfortaa"/>
                  </a:rPr>
                  <a:t>Socket</a:t>
                </a:r>
                <a:endParaRPr b="1" sz="1800">
                  <a:solidFill>
                    <a:srgbClr val="EEEEEE"/>
                  </a:solidFill>
                  <a:latin typeface="Comfortaa"/>
                  <a:ea typeface="Comfortaa"/>
                  <a:cs typeface="Comfortaa"/>
                  <a:sym typeface="Comfortaa"/>
                </a:endParaRPr>
              </a:p>
            </p:txBody>
          </p:sp>
          <p:sp>
            <p:nvSpPr>
              <p:cNvPr id="2417" name="Google Shape;2417;p176"/>
              <p:cNvSpPr/>
              <p:nvPr/>
            </p:nvSpPr>
            <p:spPr>
              <a:xfrm>
                <a:off x="536800" y="3749100"/>
                <a:ext cx="1234800" cy="605700"/>
              </a:xfrm>
              <a:prstGeom prst="rect">
                <a:avLst/>
              </a:prstGeom>
              <a:solidFill>
                <a:srgbClr val="56A8F5"/>
              </a:solidFill>
              <a:ln cap="flat" cmpd="sng" w="9525">
                <a:solidFill>
                  <a:srgbClr val="56A8F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1200"/>
                  </a:spcAft>
                  <a:buNone/>
                </a:pPr>
                <a:r>
                  <a:t/>
                </a:r>
                <a:endParaRPr>
                  <a:solidFill>
                    <a:srgbClr val="EEEEEE"/>
                  </a:solidFill>
                  <a:latin typeface="Comfortaa"/>
                  <a:ea typeface="Comfortaa"/>
                  <a:cs typeface="Comfortaa"/>
                  <a:sym typeface="Comfortaa"/>
                </a:endParaRPr>
              </a:p>
            </p:txBody>
          </p:sp>
          <p:sp>
            <p:nvSpPr>
              <p:cNvPr id="2421" name="Google Shape;2421;p176"/>
              <p:cNvSpPr txBox="1"/>
              <p:nvPr/>
            </p:nvSpPr>
            <p:spPr>
              <a:xfrm>
                <a:off x="630700" y="3683242"/>
                <a:ext cx="1047000" cy="738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" sz="1800">
                    <a:solidFill>
                      <a:srgbClr val="EEEEEE"/>
                    </a:solidFill>
                    <a:latin typeface="Comfortaa"/>
                    <a:ea typeface="Comfortaa"/>
                    <a:cs typeface="Comfortaa"/>
                    <a:sym typeface="Comfortaa"/>
                  </a:rPr>
                  <a:t>Server</a:t>
                </a:r>
                <a:br>
                  <a:rPr b="1" lang="ko" sz="1800">
                    <a:solidFill>
                      <a:srgbClr val="EEEEEE"/>
                    </a:solidFill>
                    <a:latin typeface="Comfortaa"/>
                    <a:ea typeface="Comfortaa"/>
                    <a:cs typeface="Comfortaa"/>
                    <a:sym typeface="Comfortaa"/>
                  </a:rPr>
                </a:br>
                <a:r>
                  <a:rPr b="1" lang="ko" sz="1800">
                    <a:solidFill>
                      <a:srgbClr val="EEEEEE"/>
                    </a:solidFill>
                    <a:latin typeface="Comfortaa"/>
                    <a:ea typeface="Comfortaa"/>
                    <a:cs typeface="Comfortaa"/>
                    <a:sym typeface="Comfortaa"/>
                  </a:rPr>
                  <a:t>Socket</a:t>
                </a:r>
                <a:endParaRPr b="1" sz="1800">
                  <a:solidFill>
                    <a:srgbClr val="EEEEEE"/>
                  </a:solidFill>
                  <a:latin typeface="Comfortaa"/>
                  <a:ea typeface="Comfortaa"/>
                  <a:cs typeface="Comfortaa"/>
                  <a:sym typeface="Comfortaa"/>
                </a:endParaRPr>
              </a:p>
            </p:txBody>
          </p:sp>
          <p:sp>
            <p:nvSpPr>
              <p:cNvPr id="2415" name="Google Shape;2415;p176"/>
              <p:cNvSpPr/>
              <p:nvPr/>
            </p:nvSpPr>
            <p:spPr>
              <a:xfrm>
                <a:off x="3375347" y="2663350"/>
                <a:ext cx="1750200" cy="605700"/>
              </a:xfrm>
              <a:prstGeom prst="rect">
                <a:avLst/>
              </a:prstGeom>
              <a:solidFill>
                <a:srgbClr val="EE8934"/>
              </a:solidFill>
              <a:ln cap="flat" cmpd="sng" w="9525">
                <a:solidFill>
                  <a:srgbClr val="EE893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1200"/>
                  </a:spcAft>
                  <a:buNone/>
                </a:pPr>
                <a:r>
                  <a:t/>
                </a:r>
                <a:endParaRPr>
                  <a:solidFill>
                    <a:srgbClr val="EEEEEE"/>
                  </a:solidFill>
                  <a:latin typeface="Comfortaa"/>
                  <a:ea typeface="Comfortaa"/>
                  <a:cs typeface="Comfortaa"/>
                  <a:sym typeface="Comfortaa"/>
                </a:endParaRPr>
              </a:p>
            </p:txBody>
          </p:sp>
          <p:sp>
            <p:nvSpPr>
              <p:cNvPr id="2422" name="Google Shape;2422;p176"/>
              <p:cNvSpPr txBox="1"/>
              <p:nvPr/>
            </p:nvSpPr>
            <p:spPr>
              <a:xfrm>
                <a:off x="3502400" y="2735350"/>
                <a:ext cx="1519200" cy="461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" sz="1800">
                    <a:solidFill>
                      <a:srgbClr val="EEEEEE"/>
                    </a:solidFill>
                    <a:latin typeface="Comfortaa"/>
                    <a:ea typeface="Comfortaa"/>
                    <a:cs typeface="Comfortaa"/>
                    <a:sym typeface="Comfortaa"/>
                  </a:rPr>
                  <a:t>SocketImpl</a:t>
                </a:r>
                <a:endParaRPr b="1" sz="1800">
                  <a:solidFill>
                    <a:srgbClr val="EEEEEE"/>
                  </a:solidFill>
                  <a:latin typeface="Comfortaa"/>
                  <a:ea typeface="Comfortaa"/>
                  <a:cs typeface="Comfortaa"/>
                  <a:sym typeface="Comfortaa"/>
                </a:endParaRPr>
              </a:p>
            </p:txBody>
          </p:sp>
          <p:sp>
            <p:nvSpPr>
              <p:cNvPr id="2423" name="Google Shape;2423;p176"/>
              <p:cNvSpPr/>
              <p:nvPr/>
            </p:nvSpPr>
            <p:spPr>
              <a:xfrm>
                <a:off x="3375335" y="3741837"/>
                <a:ext cx="1750200" cy="605700"/>
              </a:xfrm>
              <a:prstGeom prst="rect">
                <a:avLst/>
              </a:prstGeom>
              <a:solidFill>
                <a:srgbClr val="E06666"/>
              </a:solidFill>
              <a:ln cap="flat" cmpd="sng" w="9525">
                <a:solidFill>
                  <a:srgbClr val="E066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1200"/>
                  </a:spcAft>
                  <a:buNone/>
                </a:pPr>
                <a:r>
                  <a:t/>
                </a:r>
                <a:endParaRPr>
                  <a:solidFill>
                    <a:srgbClr val="EEEEEE"/>
                  </a:solidFill>
                  <a:latin typeface="Comfortaa"/>
                  <a:ea typeface="Comfortaa"/>
                  <a:cs typeface="Comfortaa"/>
                  <a:sym typeface="Comfortaa"/>
                </a:endParaRPr>
              </a:p>
            </p:txBody>
          </p:sp>
          <p:sp>
            <p:nvSpPr>
              <p:cNvPr id="2424" name="Google Shape;2424;p176"/>
              <p:cNvSpPr/>
              <p:nvPr/>
            </p:nvSpPr>
            <p:spPr>
              <a:xfrm>
                <a:off x="6434958" y="2662600"/>
                <a:ext cx="2091300" cy="605700"/>
              </a:xfrm>
              <a:prstGeom prst="rect">
                <a:avLst/>
              </a:prstGeom>
              <a:solidFill>
                <a:srgbClr val="29C740"/>
              </a:solidFill>
              <a:ln cap="flat" cmpd="sng" w="9525">
                <a:solidFill>
                  <a:srgbClr val="29C7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1200"/>
                  </a:spcAft>
                  <a:buNone/>
                </a:pPr>
                <a:r>
                  <a:t/>
                </a:r>
                <a:endParaRPr>
                  <a:solidFill>
                    <a:srgbClr val="EEEEEE"/>
                  </a:solidFill>
                  <a:latin typeface="Comfortaa"/>
                  <a:ea typeface="Comfortaa"/>
                  <a:cs typeface="Comfortaa"/>
                  <a:sym typeface="Comfortaa"/>
                </a:endParaRPr>
              </a:p>
            </p:txBody>
          </p:sp>
          <p:sp>
            <p:nvSpPr>
              <p:cNvPr id="2425" name="Google Shape;2425;p176"/>
              <p:cNvSpPr txBox="1"/>
              <p:nvPr/>
            </p:nvSpPr>
            <p:spPr>
              <a:xfrm>
                <a:off x="6593987" y="2749142"/>
                <a:ext cx="1773300" cy="461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" sz="1800">
                    <a:solidFill>
                      <a:srgbClr val="EEEEEE"/>
                    </a:solidFill>
                    <a:latin typeface="Comfortaa"/>
                    <a:ea typeface="Comfortaa"/>
                    <a:cs typeface="Comfortaa"/>
                    <a:sym typeface="Comfortaa"/>
                  </a:rPr>
                  <a:t>InputStream</a:t>
                </a:r>
                <a:endParaRPr b="1" sz="1800">
                  <a:solidFill>
                    <a:srgbClr val="EEEEEE"/>
                  </a:solidFill>
                  <a:latin typeface="Comfortaa"/>
                  <a:ea typeface="Comfortaa"/>
                  <a:cs typeface="Comfortaa"/>
                  <a:sym typeface="Comfortaa"/>
                </a:endParaRPr>
              </a:p>
            </p:txBody>
          </p:sp>
          <p:sp>
            <p:nvSpPr>
              <p:cNvPr id="2426" name="Google Shape;2426;p176"/>
              <p:cNvSpPr/>
              <p:nvPr/>
            </p:nvSpPr>
            <p:spPr>
              <a:xfrm>
                <a:off x="6434958" y="3749095"/>
                <a:ext cx="2091300" cy="605700"/>
              </a:xfrm>
              <a:prstGeom prst="rect">
                <a:avLst/>
              </a:prstGeom>
              <a:solidFill>
                <a:srgbClr val="29C740"/>
              </a:solidFill>
              <a:ln cap="flat" cmpd="sng" w="9525">
                <a:solidFill>
                  <a:srgbClr val="29C7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1200"/>
                  </a:spcAft>
                  <a:buNone/>
                </a:pPr>
                <a:r>
                  <a:t/>
                </a:r>
                <a:endParaRPr>
                  <a:solidFill>
                    <a:srgbClr val="EEEEEE"/>
                  </a:solidFill>
                  <a:latin typeface="Comfortaa"/>
                  <a:ea typeface="Comfortaa"/>
                  <a:cs typeface="Comfortaa"/>
                  <a:sym typeface="Comfortaa"/>
                </a:endParaRPr>
              </a:p>
            </p:txBody>
          </p:sp>
          <p:sp>
            <p:nvSpPr>
              <p:cNvPr id="2427" name="Google Shape;2427;p176"/>
              <p:cNvSpPr txBox="1"/>
              <p:nvPr/>
            </p:nvSpPr>
            <p:spPr>
              <a:xfrm>
                <a:off x="6526725" y="3835645"/>
                <a:ext cx="1911900" cy="461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" sz="1800">
                    <a:solidFill>
                      <a:srgbClr val="EEEEEE"/>
                    </a:solidFill>
                    <a:latin typeface="Comfortaa"/>
                    <a:ea typeface="Comfortaa"/>
                    <a:cs typeface="Comfortaa"/>
                    <a:sym typeface="Comfortaa"/>
                  </a:rPr>
                  <a:t>OutputStream</a:t>
                </a:r>
                <a:endParaRPr b="1" sz="1800">
                  <a:solidFill>
                    <a:srgbClr val="EEEEEE"/>
                  </a:solidFill>
                  <a:latin typeface="Comfortaa"/>
                  <a:ea typeface="Comfortaa"/>
                  <a:cs typeface="Comfortaa"/>
                  <a:sym typeface="Comfortaa"/>
                </a:endParaRPr>
              </a:p>
            </p:txBody>
          </p:sp>
          <p:sp>
            <p:nvSpPr>
              <p:cNvPr id="2428" name="Google Shape;2428;p176"/>
              <p:cNvSpPr txBox="1"/>
              <p:nvPr/>
            </p:nvSpPr>
            <p:spPr>
              <a:xfrm>
                <a:off x="2284465" y="2564822"/>
                <a:ext cx="670500" cy="461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" sz="1800">
                    <a:solidFill>
                      <a:srgbClr val="EEEEEE"/>
                    </a:solidFill>
                    <a:latin typeface="Comfortaa"/>
                    <a:ea typeface="Comfortaa"/>
                    <a:cs typeface="Comfortaa"/>
                    <a:sym typeface="Comfortaa"/>
                  </a:rPr>
                  <a:t>위임</a:t>
                </a:r>
                <a:endParaRPr b="1" sz="1800">
                  <a:solidFill>
                    <a:srgbClr val="EEEEEE"/>
                  </a:solidFill>
                  <a:latin typeface="Comfortaa"/>
                  <a:ea typeface="Comfortaa"/>
                  <a:cs typeface="Comfortaa"/>
                  <a:sym typeface="Comfortaa"/>
                </a:endParaRPr>
              </a:p>
            </p:txBody>
          </p:sp>
          <p:sp>
            <p:nvSpPr>
              <p:cNvPr id="2429" name="Google Shape;2429;p176"/>
              <p:cNvSpPr txBox="1"/>
              <p:nvPr/>
            </p:nvSpPr>
            <p:spPr>
              <a:xfrm>
                <a:off x="5252758" y="3122047"/>
                <a:ext cx="670500" cy="677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" sz="1600">
                    <a:solidFill>
                      <a:srgbClr val="FF0000"/>
                    </a:solidFill>
                    <a:latin typeface="Comfortaa"/>
                    <a:ea typeface="Comfortaa"/>
                    <a:cs typeface="Comfortaa"/>
                    <a:sym typeface="Comfortaa"/>
                  </a:rPr>
                  <a:t>I/O위임</a:t>
                </a:r>
                <a:endParaRPr b="1" sz="1600">
                  <a:solidFill>
                    <a:srgbClr val="FF0000"/>
                  </a:solidFill>
                  <a:latin typeface="Comfortaa"/>
                  <a:ea typeface="Comfortaa"/>
                  <a:cs typeface="Comfortaa"/>
                  <a:sym typeface="Comfortaa"/>
                </a:endParaRPr>
              </a:p>
            </p:txBody>
          </p:sp>
        </p:grpSp>
      </p:grpSp>
      <p:sp>
        <p:nvSpPr>
          <p:cNvPr id="2430" name="Google Shape;2430;p176"/>
          <p:cNvSpPr/>
          <p:nvPr/>
        </p:nvSpPr>
        <p:spPr>
          <a:xfrm>
            <a:off x="3854100" y="3279350"/>
            <a:ext cx="792600" cy="461700"/>
          </a:xfrm>
          <a:prstGeom prst="upArrow">
            <a:avLst>
              <a:gd fmla="val 70767" name="adj1"/>
              <a:gd fmla="val 50000" name="adj2"/>
            </a:avLst>
          </a:prstGeom>
          <a:solidFill>
            <a:srgbClr val="E06666"/>
          </a:solidFill>
          <a:ln cap="flat" cmpd="sng" w="952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1" name="Google Shape;2431;p176"/>
          <p:cNvSpPr txBox="1"/>
          <p:nvPr/>
        </p:nvSpPr>
        <p:spPr>
          <a:xfrm>
            <a:off x="3963669" y="3327792"/>
            <a:ext cx="670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EEEEEE"/>
                </a:solidFill>
                <a:latin typeface="Comfortaa"/>
                <a:ea typeface="Comfortaa"/>
                <a:cs typeface="Comfortaa"/>
                <a:sym typeface="Comfortaa"/>
              </a:rPr>
              <a:t>구현</a:t>
            </a:r>
            <a:endParaRPr b="1" sz="1800">
              <a:solidFill>
                <a:srgbClr val="EEEEEE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grpSp>
        <p:nvGrpSpPr>
          <p:cNvPr id="2432" name="Google Shape;2432;p176"/>
          <p:cNvGrpSpPr/>
          <p:nvPr/>
        </p:nvGrpSpPr>
        <p:grpSpPr>
          <a:xfrm>
            <a:off x="3463080" y="4299612"/>
            <a:ext cx="2058472" cy="461700"/>
            <a:chOff x="3956753" y="4253950"/>
            <a:chExt cx="2058472" cy="461700"/>
          </a:xfrm>
        </p:grpSpPr>
        <p:sp>
          <p:nvSpPr>
            <p:cNvPr id="2433" name="Google Shape;2433;p176"/>
            <p:cNvSpPr txBox="1"/>
            <p:nvPr/>
          </p:nvSpPr>
          <p:spPr>
            <a:xfrm>
              <a:off x="4136925" y="4253950"/>
              <a:ext cx="18783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800">
                  <a:solidFill>
                    <a:srgbClr val="29C740"/>
                  </a:solidFill>
                  <a:latin typeface="Comfortaa"/>
                  <a:ea typeface="Comfortaa"/>
                  <a:cs typeface="Comfortaa"/>
                  <a:sym typeface="Comfortaa"/>
                </a:rPr>
                <a:t>Non-blocking</a:t>
              </a:r>
              <a:endParaRPr b="1" sz="1800">
                <a:solidFill>
                  <a:srgbClr val="29C740"/>
                </a:solidFill>
                <a:latin typeface="Comfortaa"/>
                <a:ea typeface="Comfortaa"/>
                <a:cs typeface="Comfortaa"/>
                <a:sym typeface="Comfortaa"/>
              </a:endParaRPr>
            </a:p>
          </p:txBody>
        </p:sp>
        <p:sp>
          <p:nvSpPr>
            <p:cNvPr id="2434" name="Google Shape;2434;p176"/>
            <p:cNvSpPr/>
            <p:nvPr/>
          </p:nvSpPr>
          <p:spPr>
            <a:xfrm>
              <a:off x="3956753" y="4347044"/>
              <a:ext cx="246900" cy="246900"/>
            </a:xfrm>
            <a:prstGeom prst="donut">
              <a:avLst>
                <a:gd fmla="val 25000" name="adj"/>
              </a:avLst>
            </a:prstGeom>
            <a:solidFill>
              <a:srgbClr val="29C740"/>
            </a:solidFill>
            <a:ln cap="flat" cmpd="sng" w="9525">
              <a:solidFill>
                <a:srgbClr val="29C74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2435" name="Google Shape;2435;p176"/>
          <p:cNvCxnSpPr/>
          <p:nvPr/>
        </p:nvCxnSpPr>
        <p:spPr>
          <a:xfrm flipH="1" rot="10800000">
            <a:off x="5201657" y="4204200"/>
            <a:ext cx="1309500" cy="900"/>
          </a:xfrm>
          <a:prstGeom prst="straightConnector1">
            <a:avLst/>
          </a:prstGeom>
          <a:noFill/>
          <a:ln cap="flat" cmpd="sng" w="38100">
            <a:solidFill>
              <a:srgbClr val="EE8934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36" name="Google Shape;2436;p176"/>
          <p:cNvCxnSpPr/>
          <p:nvPr/>
        </p:nvCxnSpPr>
        <p:spPr>
          <a:xfrm rot="-5400000">
            <a:off x="5755450" y="3458175"/>
            <a:ext cx="1096200" cy="415500"/>
          </a:xfrm>
          <a:prstGeom prst="bentConnector3">
            <a:avLst>
              <a:gd fmla="val 100397" name="adj1"/>
            </a:avLst>
          </a:prstGeom>
          <a:noFill/>
          <a:ln cap="flat" cmpd="sng" w="38100">
            <a:solidFill>
              <a:srgbClr val="EE8934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37" name="Google Shape;2437;p176"/>
          <p:cNvCxnSpPr/>
          <p:nvPr/>
        </p:nvCxnSpPr>
        <p:spPr>
          <a:xfrm>
            <a:off x="5799275" y="2798550"/>
            <a:ext cx="705000" cy="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38" name="Google Shape;2438;p176"/>
          <p:cNvCxnSpPr/>
          <p:nvPr/>
        </p:nvCxnSpPr>
        <p:spPr>
          <a:xfrm>
            <a:off x="5818934" y="2796506"/>
            <a:ext cx="0" cy="11076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39" name="Google Shape;2439;p176"/>
          <p:cNvSpPr txBox="1"/>
          <p:nvPr/>
        </p:nvSpPr>
        <p:spPr>
          <a:xfrm>
            <a:off x="6132548" y="3350647"/>
            <a:ext cx="670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>
                <a:solidFill>
                  <a:srgbClr val="EEEEEE"/>
                </a:solidFill>
                <a:latin typeface="Comfortaa"/>
                <a:ea typeface="Comfortaa"/>
                <a:cs typeface="Comfortaa"/>
                <a:sym typeface="Comfortaa"/>
              </a:rPr>
              <a:t>반환</a:t>
            </a:r>
            <a:endParaRPr b="1" sz="1600">
              <a:solidFill>
                <a:srgbClr val="EEEEEE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440" name="Google Shape;2440;p176"/>
          <p:cNvSpPr txBox="1"/>
          <p:nvPr/>
        </p:nvSpPr>
        <p:spPr>
          <a:xfrm>
            <a:off x="3423063" y="3683250"/>
            <a:ext cx="1750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EEEEEE"/>
                </a:solidFill>
                <a:latin typeface="Comfortaa"/>
                <a:ea typeface="Comfortaa"/>
                <a:cs typeface="Comfortaa"/>
                <a:sym typeface="Comfortaa"/>
              </a:rPr>
              <a:t>Nio</a:t>
            </a:r>
            <a:br>
              <a:rPr b="1" lang="ko" sz="1800">
                <a:solidFill>
                  <a:srgbClr val="EEEEEE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b="1" lang="ko" sz="1800">
                <a:solidFill>
                  <a:srgbClr val="EEEEEE"/>
                </a:solidFill>
                <a:latin typeface="Comfortaa"/>
                <a:ea typeface="Comfortaa"/>
                <a:cs typeface="Comfortaa"/>
                <a:sym typeface="Comfortaa"/>
              </a:rPr>
              <a:t>SocketImpl</a:t>
            </a:r>
            <a:endParaRPr b="1" sz="1800">
              <a:solidFill>
                <a:srgbClr val="EEEEEE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444" name="Shape 2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5" name="Google Shape;2445;p177"/>
          <p:cNvSpPr txBox="1"/>
          <p:nvPr/>
        </p:nvSpPr>
        <p:spPr>
          <a:xfrm>
            <a:off x="325350" y="1692800"/>
            <a:ext cx="8493300" cy="18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4000">
                <a:solidFill>
                  <a:srgbClr val="7E97FF"/>
                </a:solidFill>
                <a:latin typeface="Comfortaa"/>
                <a:ea typeface="Comfortaa"/>
                <a:cs typeface="Comfortaa"/>
                <a:sym typeface="Comfortaa"/>
              </a:rPr>
              <a:t>JDK21</a:t>
            </a:r>
            <a:r>
              <a:rPr b="1" lang="ko" sz="4000">
                <a:solidFill>
                  <a:srgbClr val="EEEEEE"/>
                </a:solidFill>
                <a:latin typeface="Comfortaa"/>
                <a:ea typeface="Comfortaa"/>
                <a:cs typeface="Comfortaa"/>
                <a:sym typeface="Comfortaa"/>
              </a:rPr>
              <a:t> 기준으로</a:t>
            </a:r>
            <a:br>
              <a:rPr b="1" lang="ko" sz="4000">
                <a:solidFill>
                  <a:srgbClr val="EEEEEE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b="1" lang="ko" sz="4000">
                <a:solidFill>
                  <a:srgbClr val="EEEEEE"/>
                </a:solidFill>
                <a:latin typeface="Comfortaa"/>
                <a:ea typeface="Comfortaa"/>
                <a:cs typeface="Comfortaa"/>
                <a:sym typeface="Comfortaa"/>
              </a:rPr>
              <a:t>NioSocketImpl 동작 설명</a:t>
            </a:r>
            <a:endParaRPr b="1" sz="4000">
              <a:solidFill>
                <a:srgbClr val="EEEEEE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446" name="Google Shape;2446;p177"/>
          <p:cNvSpPr txBox="1"/>
          <p:nvPr/>
        </p:nvSpPr>
        <p:spPr>
          <a:xfrm>
            <a:off x="969150" y="3056525"/>
            <a:ext cx="7205700" cy="5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500">
                <a:solidFill>
                  <a:srgbClr val="EEEEEE"/>
                </a:solidFill>
                <a:latin typeface="Comfortaa"/>
                <a:ea typeface="Comfortaa"/>
                <a:cs typeface="Comfortaa"/>
                <a:sym typeface="Comfortaa"/>
              </a:rPr>
              <a:t>(JDK13이후 내부 동작들이 조금씩 변경됨)</a:t>
            </a:r>
            <a:endParaRPr b="1" sz="2500">
              <a:solidFill>
                <a:srgbClr val="EEEEEE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447" name="Google Shape;2447;p177"/>
          <p:cNvSpPr txBox="1"/>
          <p:nvPr/>
        </p:nvSpPr>
        <p:spPr>
          <a:xfrm>
            <a:off x="311700" y="193875"/>
            <a:ext cx="7877400" cy="7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  <a:t>오늘 살펴볼 코드는!</a:t>
            </a:r>
            <a:endParaRPr b="1" sz="3000">
              <a:solidFill>
                <a:srgbClr val="EAEAEA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451" name="Shape 2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2" name="Google Shape;2452;p1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cxnSp>
        <p:nvCxnSpPr>
          <p:cNvPr id="2453" name="Google Shape;2453;p178"/>
          <p:cNvCxnSpPr/>
          <p:nvPr/>
        </p:nvCxnSpPr>
        <p:spPr>
          <a:xfrm>
            <a:off x="4572000" y="1135200"/>
            <a:ext cx="0" cy="3786300"/>
          </a:xfrm>
          <a:prstGeom prst="straightConnector1">
            <a:avLst/>
          </a:prstGeom>
          <a:noFill/>
          <a:ln cap="flat" cmpd="sng" w="38100">
            <a:solidFill>
              <a:srgbClr val="7E97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54" name="Google Shape;2454;p178"/>
          <p:cNvSpPr txBox="1"/>
          <p:nvPr/>
        </p:nvSpPr>
        <p:spPr>
          <a:xfrm>
            <a:off x="2509450" y="969100"/>
            <a:ext cx="951600" cy="4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  <a:t>JVM</a:t>
            </a:r>
            <a:endParaRPr b="1" sz="2000">
              <a:solidFill>
                <a:srgbClr val="EAEAEA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455" name="Google Shape;2455;p178"/>
          <p:cNvSpPr txBox="1"/>
          <p:nvPr/>
        </p:nvSpPr>
        <p:spPr>
          <a:xfrm>
            <a:off x="5682950" y="969100"/>
            <a:ext cx="1052100" cy="4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  <a:t>Kernel</a:t>
            </a:r>
            <a:endParaRPr b="1" sz="2000">
              <a:solidFill>
                <a:srgbClr val="EAEAEA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456" name="Google Shape;2456;p178"/>
          <p:cNvSpPr txBox="1"/>
          <p:nvPr/>
        </p:nvSpPr>
        <p:spPr>
          <a:xfrm>
            <a:off x="311700" y="193875"/>
            <a:ext cx="7877400" cy="7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  <a:t>JDK13 이전 읽기/쓰기 연산 흐름</a:t>
            </a:r>
            <a:endParaRPr b="1" sz="3000">
              <a:solidFill>
                <a:srgbClr val="EAEAEA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460" name="Shape 2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1" name="Google Shape;2461;p1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cxnSp>
        <p:nvCxnSpPr>
          <p:cNvPr id="2462" name="Google Shape;2462;p179"/>
          <p:cNvCxnSpPr/>
          <p:nvPr/>
        </p:nvCxnSpPr>
        <p:spPr>
          <a:xfrm>
            <a:off x="4572000" y="1135200"/>
            <a:ext cx="0" cy="3786300"/>
          </a:xfrm>
          <a:prstGeom prst="straightConnector1">
            <a:avLst/>
          </a:prstGeom>
          <a:noFill/>
          <a:ln cap="flat" cmpd="sng" w="38100">
            <a:solidFill>
              <a:srgbClr val="7E97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63" name="Google Shape;2463;p179"/>
          <p:cNvSpPr txBox="1"/>
          <p:nvPr/>
        </p:nvSpPr>
        <p:spPr>
          <a:xfrm>
            <a:off x="2509450" y="969100"/>
            <a:ext cx="951600" cy="4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  <a:t>JVM</a:t>
            </a:r>
            <a:endParaRPr b="1" sz="2000">
              <a:solidFill>
                <a:srgbClr val="EAEAEA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464" name="Google Shape;2464;p179"/>
          <p:cNvSpPr txBox="1"/>
          <p:nvPr/>
        </p:nvSpPr>
        <p:spPr>
          <a:xfrm>
            <a:off x="5682950" y="969100"/>
            <a:ext cx="1052100" cy="4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  <a:t>Kernel</a:t>
            </a:r>
            <a:endParaRPr b="1" sz="2000">
              <a:solidFill>
                <a:srgbClr val="EAEAEA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2465" name="Google Shape;2465;p179"/>
          <p:cNvCxnSpPr/>
          <p:nvPr/>
        </p:nvCxnSpPr>
        <p:spPr>
          <a:xfrm>
            <a:off x="2985250" y="1813575"/>
            <a:ext cx="0" cy="789000"/>
          </a:xfrm>
          <a:prstGeom prst="straightConnector1">
            <a:avLst/>
          </a:prstGeom>
          <a:noFill/>
          <a:ln cap="flat" cmpd="sng" w="28575">
            <a:solidFill>
              <a:srgbClr val="EAEAEA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66" name="Google Shape;2466;p179"/>
          <p:cNvCxnSpPr/>
          <p:nvPr/>
        </p:nvCxnSpPr>
        <p:spPr>
          <a:xfrm>
            <a:off x="2985250" y="3391800"/>
            <a:ext cx="0" cy="1072800"/>
          </a:xfrm>
          <a:prstGeom prst="straightConnector1">
            <a:avLst/>
          </a:prstGeom>
          <a:noFill/>
          <a:ln cap="flat" cmpd="sng" w="28575">
            <a:solidFill>
              <a:srgbClr val="EAEAEA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67" name="Google Shape;2467;p179"/>
          <p:cNvCxnSpPr/>
          <p:nvPr/>
        </p:nvCxnSpPr>
        <p:spPr>
          <a:xfrm>
            <a:off x="2969550" y="3377850"/>
            <a:ext cx="3253500" cy="0"/>
          </a:xfrm>
          <a:prstGeom prst="straightConnector1">
            <a:avLst/>
          </a:prstGeom>
          <a:noFill/>
          <a:ln cap="flat" cmpd="sng" w="28575">
            <a:solidFill>
              <a:srgbClr val="EAEAEA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68" name="Google Shape;2468;p179"/>
          <p:cNvCxnSpPr/>
          <p:nvPr/>
        </p:nvCxnSpPr>
        <p:spPr>
          <a:xfrm>
            <a:off x="2969550" y="2595725"/>
            <a:ext cx="3253500" cy="0"/>
          </a:xfrm>
          <a:prstGeom prst="straightConnector1">
            <a:avLst/>
          </a:prstGeom>
          <a:noFill/>
          <a:ln cap="flat" cmpd="sng" w="28575">
            <a:solidFill>
              <a:srgbClr val="EAEAEA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69" name="Google Shape;2469;p179"/>
          <p:cNvSpPr txBox="1"/>
          <p:nvPr/>
        </p:nvSpPr>
        <p:spPr>
          <a:xfrm>
            <a:off x="2329362" y="1391575"/>
            <a:ext cx="1353000" cy="4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EE8934"/>
                </a:solidFill>
                <a:latin typeface="Comfortaa"/>
                <a:ea typeface="Comfortaa"/>
                <a:cs typeface="Comfortaa"/>
                <a:sym typeface="Comfortaa"/>
              </a:rPr>
              <a:t>읽기/쓰기</a:t>
            </a:r>
            <a:endParaRPr b="1" sz="1500">
              <a:solidFill>
                <a:srgbClr val="EE8934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470" name="Google Shape;2470;p179"/>
          <p:cNvSpPr txBox="1"/>
          <p:nvPr/>
        </p:nvSpPr>
        <p:spPr>
          <a:xfrm>
            <a:off x="6146850" y="2644200"/>
            <a:ext cx="1386600" cy="5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  <a:t>I/O 수행</a:t>
            </a:r>
            <a:br>
              <a:rPr b="1" lang="ko" sz="1500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b="1" lang="ko" sz="1500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  <a:t>&amp; Blocking</a:t>
            </a:r>
            <a:endParaRPr b="1" sz="1500">
              <a:solidFill>
                <a:srgbClr val="FF0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2471" name="Google Shape;2471;p179"/>
          <p:cNvCxnSpPr/>
          <p:nvPr/>
        </p:nvCxnSpPr>
        <p:spPr>
          <a:xfrm>
            <a:off x="6213763" y="2579763"/>
            <a:ext cx="0" cy="8160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72" name="Google Shape;2472;p179"/>
          <p:cNvSpPr txBox="1"/>
          <p:nvPr/>
        </p:nvSpPr>
        <p:spPr>
          <a:xfrm>
            <a:off x="2193180" y="2015001"/>
            <a:ext cx="3401100" cy="4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EE8934"/>
                </a:solidFill>
                <a:latin typeface="Comfortaa"/>
                <a:ea typeface="Comfortaa"/>
                <a:cs typeface="Comfortaa"/>
                <a:sym typeface="Comfortaa"/>
              </a:rPr>
              <a:t>Blocking Socket에</a:t>
            </a:r>
            <a:br>
              <a:rPr b="1" lang="ko" sz="1500">
                <a:solidFill>
                  <a:srgbClr val="EE8934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b="1" lang="ko" sz="1500">
                <a:solidFill>
                  <a:srgbClr val="EE8934"/>
                </a:solidFill>
                <a:latin typeface="Comfortaa"/>
                <a:ea typeface="Comfortaa"/>
                <a:cs typeface="Comfortaa"/>
                <a:sym typeface="Comfortaa"/>
              </a:rPr>
              <a:t>Native I/O 호출</a:t>
            </a:r>
            <a:endParaRPr b="1" sz="1500">
              <a:solidFill>
                <a:srgbClr val="EE8934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473" name="Google Shape;2473;p179"/>
          <p:cNvSpPr txBox="1"/>
          <p:nvPr/>
        </p:nvSpPr>
        <p:spPr>
          <a:xfrm>
            <a:off x="3742244" y="3358640"/>
            <a:ext cx="3401100" cy="4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EE8934"/>
                </a:solidFill>
                <a:latin typeface="Comfortaa"/>
                <a:ea typeface="Comfortaa"/>
                <a:cs typeface="Comfortaa"/>
                <a:sym typeface="Comfortaa"/>
              </a:rPr>
              <a:t>읽기/쓰기 결과 반환</a:t>
            </a:r>
            <a:endParaRPr b="1" sz="1500">
              <a:solidFill>
                <a:srgbClr val="EE8934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474" name="Google Shape;2474;p179"/>
          <p:cNvSpPr txBox="1"/>
          <p:nvPr/>
        </p:nvSpPr>
        <p:spPr>
          <a:xfrm>
            <a:off x="311700" y="193875"/>
            <a:ext cx="7877400" cy="7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  <a:t>JDK13 이전 읽기/쓰기 연산 흐름</a:t>
            </a:r>
            <a:endParaRPr b="1" sz="3000">
              <a:solidFill>
                <a:srgbClr val="EAEAEA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478" name="Shape 2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9" name="Google Shape;2479;p1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cxnSp>
        <p:nvCxnSpPr>
          <p:cNvPr id="2480" name="Google Shape;2480;p180"/>
          <p:cNvCxnSpPr/>
          <p:nvPr/>
        </p:nvCxnSpPr>
        <p:spPr>
          <a:xfrm>
            <a:off x="5486400" y="1135200"/>
            <a:ext cx="0" cy="3786300"/>
          </a:xfrm>
          <a:prstGeom prst="straightConnector1">
            <a:avLst/>
          </a:prstGeom>
          <a:noFill/>
          <a:ln cap="flat" cmpd="sng" w="38100">
            <a:solidFill>
              <a:srgbClr val="7E97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81" name="Google Shape;2481;p180"/>
          <p:cNvSpPr txBox="1"/>
          <p:nvPr/>
        </p:nvSpPr>
        <p:spPr>
          <a:xfrm>
            <a:off x="3271450" y="969100"/>
            <a:ext cx="951600" cy="4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  <a:t>JVM</a:t>
            </a:r>
            <a:endParaRPr b="1" sz="2000">
              <a:solidFill>
                <a:srgbClr val="EAEAEA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482" name="Google Shape;2482;p180"/>
          <p:cNvSpPr txBox="1"/>
          <p:nvPr/>
        </p:nvSpPr>
        <p:spPr>
          <a:xfrm>
            <a:off x="6216350" y="969100"/>
            <a:ext cx="1052100" cy="4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  <a:t>Kernel</a:t>
            </a:r>
            <a:endParaRPr b="1" sz="2000">
              <a:solidFill>
                <a:srgbClr val="EAEAEA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483" name="Google Shape;2483;p180"/>
          <p:cNvSpPr txBox="1"/>
          <p:nvPr/>
        </p:nvSpPr>
        <p:spPr>
          <a:xfrm>
            <a:off x="311700" y="193875"/>
            <a:ext cx="7877400" cy="7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  <a:t>새로운 읽기/쓰기 연산 흐름</a:t>
            </a:r>
            <a:endParaRPr b="1" sz="3000">
              <a:solidFill>
                <a:srgbClr val="EAEAEA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487" name="Shape 2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8" name="Google Shape;2488;p1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cxnSp>
        <p:nvCxnSpPr>
          <p:cNvPr id="2489" name="Google Shape;2489;p181"/>
          <p:cNvCxnSpPr/>
          <p:nvPr/>
        </p:nvCxnSpPr>
        <p:spPr>
          <a:xfrm>
            <a:off x="5486400" y="1135200"/>
            <a:ext cx="0" cy="3786300"/>
          </a:xfrm>
          <a:prstGeom prst="straightConnector1">
            <a:avLst/>
          </a:prstGeom>
          <a:noFill/>
          <a:ln cap="flat" cmpd="sng" w="38100">
            <a:solidFill>
              <a:srgbClr val="7E97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90" name="Google Shape;2490;p181"/>
          <p:cNvSpPr txBox="1"/>
          <p:nvPr/>
        </p:nvSpPr>
        <p:spPr>
          <a:xfrm>
            <a:off x="3271450" y="969100"/>
            <a:ext cx="951600" cy="4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  <a:t>JVM</a:t>
            </a:r>
            <a:endParaRPr b="1" sz="2000">
              <a:solidFill>
                <a:srgbClr val="EAEAEA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491" name="Google Shape;2491;p181"/>
          <p:cNvSpPr txBox="1"/>
          <p:nvPr/>
        </p:nvSpPr>
        <p:spPr>
          <a:xfrm>
            <a:off x="6216350" y="969100"/>
            <a:ext cx="1052100" cy="4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  <a:t>Kernel</a:t>
            </a:r>
            <a:endParaRPr b="1" sz="2000">
              <a:solidFill>
                <a:srgbClr val="EAEAEA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2492" name="Google Shape;2492;p181"/>
          <p:cNvCxnSpPr/>
          <p:nvPr/>
        </p:nvCxnSpPr>
        <p:spPr>
          <a:xfrm>
            <a:off x="3747250" y="3014950"/>
            <a:ext cx="0" cy="18309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93" name="Google Shape;2493;p181"/>
          <p:cNvSpPr txBox="1"/>
          <p:nvPr/>
        </p:nvSpPr>
        <p:spPr>
          <a:xfrm>
            <a:off x="3015162" y="1391575"/>
            <a:ext cx="1353000" cy="4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EE8934"/>
                </a:solidFill>
                <a:latin typeface="Comfortaa"/>
                <a:ea typeface="Comfortaa"/>
                <a:cs typeface="Comfortaa"/>
                <a:sym typeface="Comfortaa"/>
              </a:rPr>
              <a:t>읽기/쓰기</a:t>
            </a:r>
            <a:endParaRPr b="1" sz="1500">
              <a:solidFill>
                <a:srgbClr val="EE8934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2494" name="Google Shape;2494;p181"/>
          <p:cNvCxnSpPr/>
          <p:nvPr/>
        </p:nvCxnSpPr>
        <p:spPr>
          <a:xfrm>
            <a:off x="3747501" y="1813552"/>
            <a:ext cx="0" cy="6105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95" name="Google Shape;2495;p181"/>
          <p:cNvCxnSpPr/>
          <p:nvPr/>
        </p:nvCxnSpPr>
        <p:spPr>
          <a:xfrm>
            <a:off x="3739150" y="2415750"/>
            <a:ext cx="3003300" cy="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96" name="Google Shape;2496;p181"/>
          <p:cNvCxnSpPr/>
          <p:nvPr/>
        </p:nvCxnSpPr>
        <p:spPr>
          <a:xfrm>
            <a:off x="3747500" y="3028350"/>
            <a:ext cx="3003300" cy="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97" name="Google Shape;2497;p181"/>
          <p:cNvCxnSpPr/>
          <p:nvPr/>
        </p:nvCxnSpPr>
        <p:spPr>
          <a:xfrm>
            <a:off x="6742400" y="2408919"/>
            <a:ext cx="0" cy="6375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98" name="Google Shape;2498;p181"/>
          <p:cNvSpPr txBox="1"/>
          <p:nvPr/>
        </p:nvSpPr>
        <p:spPr>
          <a:xfrm>
            <a:off x="3068017" y="1655170"/>
            <a:ext cx="3280800" cy="4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EE8934"/>
                </a:solidFill>
                <a:latin typeface="Comfortaa"/>
                <a:ea typeface="Comfortaa"/>
                <a:cs typeface="Comfortaa"/>
                <a:sym typeface="Comfortaa"/>
              </a:rPr>
              <a:t>Non-blocking </a:t>
            </a:r>
            <a:br>
              <a:rPr b="1" lang="ko" sz="1500">
                <a:solidFill>
                  <a:srgbClr val="EE8934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b="1" lang="ko" sz="1500">
                <a:solidFill>
                  <a:srgbClr val="EE8934"/>
                </a:solidFill>
                <a:latin typeface="Comfortaa"/>
                <a:ea typeface="Comfortaa"/>
                <a:cs typeface="Comfortaa"/>
                <a:sym typeface="Comfortaa"/>
              </a:rPr>
              <a:t>Socket에 </a:t>
            </a:r>
            <a:br>
              <a:rPr b="1" lang="ko" sz="1500">
                <a:solidFill>
                  <a:srgbClr val="EE8934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b="1" lang="ko" sz="1500">
                <a:solidFill>
                  <a:srgbClr val="EE8934"/>
                </a:solidFill>
                <a:latin typeface="Comfortaa"/>
                <a:ea typeface="Comfortaa"/>
                <a:cs typeface="Comfortaa"/>
                <a:sym typeface="Comfortaa"/>
              </a:rPr>
              <a:t>Native I/O 호출</a:t>
            </a:r>
            <a:endParaRPr b="1" sz="1500">
              <a:solidFill>
                <a:srgbClr val="EE8934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499" name="Google Shape;2499;p181"/>
          <p:cNvSpPr txBox="1"/>
          <p:nvPr/>
        </p:nvSpPr>
        <p:spPr>
          <a:xfrm>
            <a:off x="6637103" y="2394141"/>
            <a:ext cx="2000700" cy="5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29C740"/>
                </a:solidFill>
                <a:latin typeface="Comfortaa"/>
                <a:ea typeface="Comfortaa"/>
                <a:cs typeface="Comfortaa"/>
                <a:sym typeface="Comfortaa"/>
              </a:rPr>
              <a:t>I/O 수행 시도</a:t>
            </a:r>
            <a:br>
              <a:rPr b="1" lang="ko" sz="1500">
                <a:solidFill>
                  <a:srgbClr val="29C740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b="1" lang="ko" sz="1500">
                <a:solidFill>
                  <a:srgbClr val="29C740"/>
                </a:solidFill>
                <a:latin typeface="Comfortaa"/>
                <a:ea typeface="Comfortaa"/>
                <a:cs typeface="Comfortaa"/>
                <a:sym typeface="Comfortaa"/>
              </a:rPr>
              <a:t>&amp; Non-Blocking</a:t>
            </a:r>
            <a:endParaRPr b="1" sz="1500">
              <a:solidFill>
                <a:srgbClr val="29C74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500" name="Google Shape;2500;p181"/>
          <p:cNvSpPr txBox="1"/>
          <p:nvPr/>
        </p:nvSpPr>
        <p:spPr>
          <a:xfrm>
            <a:off x="3765859" y="3022353"/>
            <a:ext cx="3401100" cy="4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EE8934"/>
                </a:solidFill>
                <a:latin typeface="Comfortaa"/>
                <a:ea typeface="Comfortaa"/>
                <a:cs typeface="Comfortaa"/>
                <a:sym typeface="Comfortaa"/>
              </a:rPr>
              <a:t>읽기/쓰기 결과 반환</a:t>
            </a:r>
            <a:endParaRPr b="1" sz="1500">
              <a:solidFill>
                <a:srgbClr val="EE8934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501" name="Google Shape;2501;p181"/>
          <p:cNvSpPr txBox="1"/>
          <p:nvPr/>
        </p:nvSpPr>
        <p:spPr>
          <a:xfrm>
            <a:off x="311700" y="193875"/>
            <a:ext cx="7877400" cy="7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  <a:t>새로운 읽기/쓰기 연산 흐름</a:t>
            </a:r>
            <a:endParaRPr b="1" sz="3000">
              <a:solidFill>
                <a:srgbClr val="EAEAEA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505" name="Shape 2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6" name="Google Shape;2506;p1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cxnSp>
        <p:nvCxnSpPr>
          <p:cNvPr id="2507" name="Google Shape;2507;p182"/>
          <p:cNvCxnSpPr/>
          <p:nvPr/>
        </p:nvCxnSpPr>
        <p:spPr>
          <a:xfrm>
            <a:off x="5486400" y="1135200"/>
            <a:ext cx="0" cy="3786300"/>
          </a:xfrm>
          <a:prstGeom prst="straightConnector1">
            <a:avLst/>
          </a:prstGeom>
          <a:noFill/>
          <a:ln cap="flat" cmpd="sng" w="38100">
            <a:solidFill>
              <a:srgbClr val="7E97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08" name="Google Shape;2508;p182"/>
          <p:cNvSpPr txBox="1"/>
          <p:nvPr/>
        </p:nvSpPr>
        <p:spPr>
          <a:xfrm>
            <a:off x="3271450" y="969100"/>
            <a:ext cx="951600" cy="4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  <a:t>JVM</a:t>
            </a:r>
            <a:endParaRPr b="1" sz="2000">
              <a:solidFill>
                <a:srgbClr val="EAEAEA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509" name="Google Shape;2509;p182"/>
          <p:cNvSpPr txBox="1"/>
          <p:nvPr/>
        </p:nvSpPr>
        <p:spPr>
          <a:xfrm>
            <a:off x="6216350" y="969100"/>
            <a:ext cx="1052100" cy="4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  <a:t>Kernel</a:t>
            </a:r>
            <a:endParaRPr b="1" sz="2000">
              <a:solidFill>
                <a:srgbClr val="EAEAEA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2510" name="Google Shape;2510;p182"/>
          <p:cNvCxnSpPr/>
          <p:nvPr/>
        </p:nvCxnSpPr>
        <p:spPr>
          <a:xfrm>
            <a:off x="3747250" y="3014950"/>
            <a:ext cx="0" cy="1830900"/>
          </a:xfrm>
          <a:prstGeom prst="straightConnector1">
            <a:avLst/>
          </a:prstGeom>
          <a:noFill/>
          <a:ln cap="flat" cmpd="sng" w="28575">
            <a:solidFill>
              <a:srgbClr val="EAEAEA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511" name="Google Shape;2511;p182"/>
          <p:cNvSpPr txBox="1"/>
          <p:nvPr/>
        </p:nvSpPr>
        <p:spPr>
          <a:xfrm>
            <a:off x="3015162" y="1391575"/>
            <a:ext cx="1353000" cy="4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EE8934"/>
                </a:solidFill>
                <a:latin typeface="Comfortaa"/>
                <a:ea typeface="Comfortaa"/>
                <a:cs typeface="Comfortaa"/>
                <a:sym typeface="Comfortaa"/>
              </a:rPr>
              <a:t>읽기/쓰기</a:t>
            </a:r>
            <a:endParaRPr b="1" sz="1500">
              <a:solidFill>
                <a:srgbClr val="EE8934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2512" name="Google Shape;2512;p182"/>
          <p:cNvCxnSpPr/>
          <p:nvPr/>
        </p:nvCxnSpPr>
        <p:spPr>
          <a:xfrm>
            <a:off x="3747501" y="1813552"/>
            <a:ext cx="0" cy="610500"/>
          </a:xfrm>
          <a:prstGeom prst="straightConnector1">
            <a:avLst/>
          </a:prstGeom>
          <a:noFill/>
          <a:ln cap="flat" cmpd="sng" w="28575">
            <a:solidFill>
              <a:srgbClr val="EAEAEA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13" name="Google Shape;2513;p182"/>
          <p:cNvCxnSpPr/>
          <p:nvPr/>
        </p:nvCxnSpPr>
        <p:spPr>
          <a:xfrm>
            <a:off x="3739150" y="2415750"/>
            <a:ext cx="3003300" cy="0"/>
          </a:xfrm>
          <a:prstGeom prst="straightConnector1">
            <a:avLst/>
          </a:prstGeom>
          <a:noFill/>
          <a:ln cap="flat" cmpd="sng" w="28575">
            <a:solidFill>
              <a:srgbClr val="EAEAEA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14" name="Google Shape;2514;p182"/>
          <p:cNvCxnSpPr/>
          <p:nvPr/>
        </p:nvCxnSpPr>
        <p:spPr>
          <a:xfrm>
            <a:off x="3747500" y="3028350"/>
            <a:ext cx="3003300" cy="0"/>
          </a:xfrm>
          <a:prstGeom prst="straightConnector1">
            <a:avLst/>
          </a:prstGeom>
          <a:noFill/>
          <a:ln cap="flat" cmpd="sng" w="28575">
            <a:solidFill>
              <a:srgbClr val="EAEAEA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15" name="Google Shape;2515;p182"/>
          <p:cNvCxnSpPr/>
          <p:nvPr/>
        </p:nvCxnSpPr>
        <p:spPr>
          <a:xfrm>
            <a:off x="6742400" y="2408919"/>
            <a:ext cx="0" cy="637500"/>
          </a:xfrm>
          <a:prstGeom prst="straightConnector1">
            <a:avLst/>
          </a:prstGeom>
          <a:noFill/>
          <a:ln cap="flat" cmpd="sng" w="28575">
            <a:solidFill>
              <a:srgbClr val="29C74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516" name="Google Shape;2516;p182"/>
          <p:cNvSpPr/>
          <p:nvPr/>
        </p:nvSpPr>
        <p:spPr>
          <a:xfrm>
            <a:off x="3499525" y="4075256"/>
            <a:ext cx="495950" cy="330625"/>
          </a:xfrm>
          <a:prstGeom prst="flowChartDecision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7" name="Google Shape;2517;p182"/>
          <p:cNvSpPr/>
          <p:nvPr/>
        </p:nvSpPr>
        <p:spPr>
          <a:xfrm>
            <a:off x="2519550" y="2621325"/>
            <a:ext cx="951600" cy="1157100"/>
          </a:xfrm>
          <a:prstGeom prst="rect">
            <a:avLst/>
          </a:prstGeom>
          <a:solidFill>
            <a:srgbClr val="EAEAEA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8" name="Google Shape;2518;p182"/>
          <p:cNvSpPr txBox="1"/>
          <p:nvPr/>
        </p:nvSpPr>
        <p:spPr>
          <a:xfrm>
            <a:off x="3864137" y="4051384"/>
            <a:ext cx="1353000" cy="4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EE8934"/>
                </a:solidFill>
                <a:latin typeface="Comfortaa"/>
                <a:ea typeface="Comfortaa"/>
                <a:cs typeface="Comfortaa"/>
                <a:sym typeface="Comfortaa"/>
              </a:rPr>
              <a:t>재시도 필요?</a:t>
            </a:r>
            <a:endParaRPr b="1" sz="1500">
              <a:solidFill>
                <a:srgbClr val="EE8934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519" name="Google Shape;2519;p182"/>
          <p:cNvSpPr txBox="1"/>
          <p:nvPr/>
        </p:nvSpPr>
        <p:spPr>
          <a:xfrm>
            <a:off x="2463025" y="2660694"/>
            <a:ext cx="1052100" cy="11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Socket</a:t>
            </a:r>
            <a:br>
              <a:rPr b="1" lang="ko" sz="15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b="1" lang="ko" sz="15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읽기/쓰기</a:t>
            </a:r>
            <a:br>
              <a:rPr b="1" lang="ko" sz="15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b="1" lang="ko" sz="15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준비 여부 </a:t>
            </a:r>
            <a:br>
              <a:rPr b="1" lang="ko" sz="15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b="1" lang="ko" sz="15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감시 등록</a:t>
            </a:r>
            <a:endParaRPr b="1" sz="15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520" name="Google Shape;2520;p182"/>
          <p:cNvSpPr/>
          <p:nvPr/>
        </p:nvSpPr>
        <p:spPr>
          <a:xfrm>
            <a:off x="148850" y="2621325"/>
            <a:ext cx="951600" cy="1157100"/>
          </a:xfrm>
          <a:prstGeom prst="rect">
            <a:avLst/>
          </a:prstGeom>
          <a:solidFill>
            <a:srgbClr val="EAEAEA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1" name="Google Shape;2521;p182"/>
          <p:cNvSpPr txBox="1"/>
          <p:nvPr/>
        </p:nvSpPr>
        <p:spPr>
          <a:xfrm>
            <a:off x="102056" y="2773719"/>
            <a:ext cx="1052100" cy="11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Virtual</a:t>
            </a:r>
            <a:br>
              <a:rPr b="1" lang="ko" sz="15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b="1" lang="ko" sz="15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Thread</a:t>
            </a:r>
            <a:br>
              <a:rPr b="1" lang="ko" sz="15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b="1" lang="ko" sz="15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park()</a:t>
            </a:r>
            <a:endParaRPr b="1" sz="15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2522" name="Google Shape;2522;p182"/>
          <p:cNvCxnSpPr/>
          <p:nvPr/>
        </p:nvCxnSpPr>
        <p:spPr>
          <a:xfrm>
            <a:off x="569825" y="2259225"/>
            <a:ext cx="0" cy="3651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23" name="Google Shape;2523;p182"/>
          <p:cNvCxnSpPr/>
          <p:nvPr/>
        </p:nvCxnSpPr>
        <p:spPr>
          <a:xfrm>
            <a:off x="558900" y="2255000"/>
            <a:ext cx="3164400" cy="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524" name="Google Shape;2524;p182"/>
          <p:cNvSpPr txBox="1"/>
          <p:nvPr/>
        </p:nvSpPr>
        <p:spPr>
          <a:xfrm>
            <a:off x="1345008" y="1873559"/>
            <a:ext cx="1353000" cy="4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EE8934"/>
                </a:solidFill>
                <a:latin typeface="Comfortaa"/>
                <a:ea typeface="Comfortaa"/>
                <a:cs typeface="Comfortaa"/>
                <a:sym typeface="Comfortaa"/>
              </a:rPr>
              <a:t>재시도</a:t>
            </a:r>
            <a:endParaRPr b="1" sz="1500">
              <a:solidFill>
                <a:srgbClr val="EE8934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525" name="Google Shape;2525;p182"/>
          <p:cNvSpPr txBox="1"/>
          <p:nvPr/>
        </p:nvSpPr>
        <p:spPr>
          <a:xfrm>
            <a:off x="3068017" y="1655170"/>
            <a:ext cx="3280800" cy="4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EE8934"/>
                </a:solidFill>
                <a:latin typeface="Comfortaa"/>
                <a:ea typeface="Comfortaa"/>
                <a:cs typeface="Comfortaa"/>
                <a:sym typeface="Comfortaa"/>
              </a:rPr>
              <a:t>Non-blocking </a:t>
            </a:r>
            <a:br>
              <a:rPr b="1" lang="ko" sz="1500">
                <a:solidFill>
                  <a:srgbClr val="EE8934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b="1" lang="ko" sz="1500">
                <a:solidFill>
                  <a:srgbClr val="EE8934"/>
                </a:solidFill>
                <a:latin typeface="Comfortaa"/>
                <a:ea typeface="Comfortaa"/>
                <a:cs typeface="Comfortaa"/>
                <a:sym typeface="Comfortaa"/>
              </a:rPr>
              <a:t>Socket에 </a:t>
            </a:r>
            <a:br>
              <a:rPr b="1" lang="ko" sz="1500">
                <a:solidFill>
                  <a:srgbClr val="EE8934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b="1" lang="ko" sz="1500">
                <a:solidFill>
                  <a:srgbClr val="EE8934"/>
                </a:solidFill>
                <a:latin typeface="Comfortaa"/>
                <a:ea typeface="Comfortaa"/>
                <a:cs typeface="Comfortaa"/>
                <a:sym typeface="Comfortaa"/>
              </a:rPr>
              <a:t>Native I/O 호출</a:t>
            </a:r>
            <a:endParaRPr b="1" sz="1500">
              <a:solidFill>
                <a:srgbClr val="EE8934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526" name="Google Shape;2526;p182"/>
          <p:cNvSpPr txBox="1"/>
          <p:nvPr/>
        </p:nvSpPr>
        <p:spPr>
          <a:xfrm>
            <a:off x="6637103" y="2394141"/>
            <a:ext cx="2000700" cy="5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29C740"/>
                </a:solidFill>
                <a:latin typeface="Comfortaa"/>
                <a:ea typeface="Comfortaa"/>
                <a:cs typeface="Comfortaa"/>
                <a:sym typeface="Comfortaa"/>
              </a:rPr>
              <a:t>I/O 수행 시도</a:t>
            </a:r>
            <a:br>
              <a:rPr b="1" lang="ko" sz="1500">
                <a:solidFill>
                  <a:srgbClr val="29C740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b="1" lang="ko" sz="1500">
                <a:solidFill>
                  <a:srgbClr val="29C740"/>
                </a:solidFill>
                <a:latin typeface="Comfortaa"/>
                <a:ea typeface="Comfortaa"/>
                <a:cs typeface="Comfortaa"/>
                <a:sym typeface="Comfortaa"/>
              </a:rPr>
              <a:t>&amp; Non-Blocking</a:t>
            </a:r>
            <a:endParaRPr b="1" sz="1500">
              <a:solidFill>
                <a:srgbClr val="29C74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527" name="Google Shape;2527;p182"/>
          <p:cNvSpPr txBox="1"/>
          <p:nvPr/>
        </p:nvSpPr>
        <p:spPr>
          <a:xfrm>
            <a:off x="3765859" y="3022353"/>
            <a:ext cx="3401100" cy="4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EE8934"/>
                </a:solidFill>
                <a:latin typeface="Comfortaa"/>
                <a:ea typeface="Comfortaa"/>
                <a:cs typeface="Comfortaa"/>
                <a:sym typeface="Comfortaa"/>
              </a:rPr>
              <a:t>읽기/쓰기 결과 반환</a:t>
            </a:r>
            <a:endParaRPr b="1" sz="1500">
              <a:solidFill>
                <a:srgbClr val="EE8934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528" name="Google Shape;2528;p182"/>
          <p:cNvSpPr/>
          <p:nvPr/>
        </p:nvSpPr>
        <p:spPr>
          <a:xfrm flipH="1">
            <a:off x="1124175" y="2736900"/>
            <a:ext cx="1353000" cy="907500"/>
          </a:xfrm>
          <a:prstGeom prst="striped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2529" name="Google Shape;2529;p182"/>
          <p:cNvSpPr txBox="1"/>
          <p:nvPr/>
        </p:nvSpPr>
        <p:spPr>
          <a:xfrm>
            <a:off x="1055748" y="2881312"/>
            <a:ext cx="1518900" cy="4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  <a:t>준비되면 </a:t>
            </a:r>
            <a:br>
              <a:rPr b="1" lang="ko" sz="15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b="1" lang="ko" sz="15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  <a:t>unpark()</a:t>
            </a:r>
            <a:endParaRPr b="1" sz="1500">
              <a:solidFill>
                <a:srgbClr val="EAEAEA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530" name="Google Shape;2530;p182"/>
          <p:cNvSpPr txBox="1"/>
          <p:nvPr/>
        </p:nvSpPr>
        <p:spPr>
          <a:xfrm>
            <a:off x="311700" y="193875"/>
            <a:ext cx="7877400" cy="7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  <a:t>새로운 읽기/쓰기 연산 흐름</a:t>
            </a:r>
            <a:endParaRPr b="1" sz="3000">
              <a:solidFill>
                <a:srgbClr val="EAEAEA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grpSp>
        <p:nvGrpSpPr>
          <p:cNvPr id="2531" name="Google Shape;2531;p182"/>
          <p:cNvGrpSpPr/>
          <p:nvPr/>
        </p:nvGrpSpPr>
        <p:grpSpPr>
          <a:xfrm>
            <a:off x="617463" y="3778427"/>
            <a:ext cx="3129612" cy="480300"/>
            <a:chOff x="617463" y="3778427"/>
            <a:chExt cx="3129612" cy="480300"/>
          </a:xfrm>
        </p:grpSpPr>
        <p:cxnSp>
          <p:nvCxnSpPr>
            <p:cNvPr id="2532" name="Google Shape;2532;p182"/>
            <p:cNvCxnSpPr/>
            <p:nvPr/>
          </p:nvCxnSpPr>
          <p:spPr>
            <a:xfrm>
              <a:off x="3225675" y="4243775"/>
              <a:ext cx="521400" cy="0"/>
            </a:xfrm>
            <a:prstGeom prst="straightConnector1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33" name="Google Shape;2533;p182"/>
            <p:cNvCxnSpPr/>
            <p:nvPr/>
          </p:nvCxnSpPr>
          <p:spPr>
            <a:xfrm>
              <a:off x="3223601" y="3778427"/>
              <a:ext cx="0" cy="480300"/>
            </a:xfrm>
            <a:prstGeom prst="straightConnector1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med" w="med" type="triangle"/>
              <a:tailEnd len="med" w="med" type="none"/>
            </a:ln>
          </p:spPr>
        </p:cxnSp>
        <p:cxnSp>
          <p:nvCxnSpPr>
            <p:cNvPr id="2534" name="Google Shape;2534;p182"/>
            <p:cNvCxnSpPr/>
            <p:nvPr/>
          </p:nvCxnSpPr>
          <p:spPr>
            <a:xfrm>
              <a:off x="617463" y="3778427"/>
              <a:ext cx="0" cy="480300"/>
            </a:xfrm>
            <a:prstGeom prst="straightConnector1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med" w="med" type="triangle"/>
              <a:tailEnd len="med" w="med" type="none"/>
            </a:ln>
          </p:spPr>
        </p:cxnSp>
        <p:cxnSp>
          <p:nvCxnSpPr>
            <p:cNvPr id="2535" name="Google Shape;2535;p182"/>
            <p:cNvCxnSpPr/>
            <p:nvPr/>
          </p:nvCxnSpPr>
          <p:spPr>
            <a:xfrm>
              <a:off x="2764776" y="3778427"/>
              <a:ext cx="0" cy="480300"/>
            </a:xfrm>
            <a:prstGeom prst="straightConnector1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36" name="Google Shape;2536;p182"/>
            <p:cNvCxnSpPr/>
            <p:nvPr/>
          </p:nvCxnSpPr>
          <p:spPr>
            <a:xfrm>
              <a:off x="629900" y="4243775"/>
              <a:ext cx="2134800" cy="0"/>
            </a:xfrm>
            <a:prstGeom prst="straightConnector1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540" name="Shape 2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41" name="Google Shape;2541;p183"/>
          <p:cNvGrpSpPr/>
          <p:nvPr/>
        </p:nvGrpSpPr>
        <p:grpSpPr>
          <a:xfrm>
            <a:off x="1119533" y="2510654"/>
            <a:ext cx="2091300" cy="738900"/>
            <a:chOff x="6434958" y="2596004"/>
            <a:chExt cx="2091300" cy="738900"/>
          </a:xfrm>
        </p:grpSpPr>
        <p:sp>
          <p:nvSpPr>
            <p:cNvPr id="2542" name="Google Shape;2542;p183"/>
            <p:cNvSpPr/>
            <p:nvPr/>
          </p:nvSpPr>
          <p:spPr>
            <a:xfrm>
              <a:off x="6434958" y="2662600"/>
              <a:ext cx="2091300" cy="605700"/>
            </a:xfrm>
            <a:prstGeom prst="rect">
              <a:avLst/>
            </a:prstGeom>
            <a:solidFill>
              <a:srgbClr val="E06666"/>
            </a:solidFill>
            <a:ln cap="flat" cmpd="sng" w="9525">
              <a:solidFill>
                <a:srgbClr val="E0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t/>
              </a:r>
              <a:endParaRPr>
                <a:solidFill>
                  <a:srgbClr val="EEEEEE"/>
                </a:solidFill>
                <a:latin typeface="Comfortaa"/>
                <a:ea typeface="Comfortaa"/>
                <a:cs typeface="Comfortaa"/>
                <a:sym typeface="Comfortaa"/>
              </a:endParaRPr>
            </a:p>
          </p:txBody>
        </p:sp>
        <p:sp>
          <p:nvSpPr>
            <p:cNvPr id="2543" name="Google Shape;2543;p183"/>
            <p:cNvSpPr txBox="1"/>
            <p:nvPr/>
          </p:nvSpPr>
          <p:spPr>
            <a:xfrm>
              <a:off x="6593962" y="2596004"/>
              <a:ext cx="1773300" cy="738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800">
                  <a:solidFill>
                    <a:srgbClr val="EEEEEE"/>
                  </a:solidFill>
                  <a:latin typeface="Comfortaa"/>
                  <a:ea typeface="Comfortaa"/>
                  <a:cs typeface="Comfortaa"/>
                  <a:sym typeface="Comfortaa"/>
                </a:rPr>
                <a:t>Nio</a:t>
              </a:r>
              <a:br>
                <a:rPr b="1" lang="ko" sz="1800">
                  <a:solidFill>
                    <a:srgbClr val="EEEEEE"/>
                  </a:solidFill>
                  <a:latin typeface="Comfortaa"/>
                  <a:ea typeface="Comfortaa"/>
                  <a:cs typeface="Comfortaa"/>
                  <a:sym typeface="Comfortaa"/>
                </a:rPr>
              </a:br>
              <a:r>
                <a:rPr b="1" lang="ko" sz="1800">
                  <a:solidFill>
                    <a:srgbClr val="EEEEEE"/>
                  </a:solidFill>
                  <a:latin typeface="Comfortaa"/>
                  <a:ea typeface="Comfortaa"/>
                  <a:cs typeface="Comfortaa"/>
                  <a:sym typeface="Comfortaa"/>
                </a:rPr>
                <a:t>SocketImpl</a:t>
              </a:r>
              <a:endParaRPr b="1" sz="1800">
                <a:solidFill>
                  <a:srgbClr val="EEEEEE"/>
                </a:solidFill>
                <a:latin typeface="Comfortaa"/>
                <a:ea typeface="Comfortaa"/>
                <a:cs typeface="Comfortaa"/>
                <a:sym typeface="Comfortaa"/>
              </a:endParaRPr>
            </a:p>
          </p:txBody>
        </p:sp>
      </p:grpSp>
      <p:sp>
        <p:nvSpPr>
          <p:cNvPr id="2544" name="Google Shape;2544;p183"/>
          <p:cNvSpPr txBox="1"/>
          <p:nvPr/>
        </p:nvSpPr>
        <p:spPr>
          <a:xfrm>
            <a:off x="311700" y="193875"/>
            <a:ext cx="7877400" cy="7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  <a:t>NioSocketImpl 구조도</a:t>
            </a:r>
            <a:endParaRPr b="1" sz="3000">
              <a:solidFill>
                <a:srgbClr val="EAEAEA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40"/>
          <p:cNvSpPr txBox="1"/>
          <p:nvPr/>
        </p:nvSpPr>
        <p:spPr>
          <a:xfrm>
            <a:off x="401350" y="1502075"/>
            <a:ext cx="8493300" cy="18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600">
              <a:solidFill>
                <a:srgbClr val="EAEAE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1" name="Google Shape;241;p40"/>
          <p:cNvSpPr txBox="1"/>
          <p:nvPr/>
        </p:nvSpPr>
        <p:spPr>
          <a:xfrm>
            <a:off x="311700" y="193875"/>
            <a:ext cx="7877400" cy="7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  <a:t>Virtual Thread 목표</a:t>
            </a:r>
            <a:endParaRPr b="1" sz="3000">
              <a:solidFill>
                <a:srgbClr val="EAEAEA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rgbClr val="EAEAEA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42" name="Google Shape;242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243" name="Google Shape;243;p40"/>
          <p:cNvSpPr/>
          <p:nvPr/>
        </p:nvSpPr>
        <p:spPr>
          <a:xfrm>
            <a:off x="249250" y="844693"/>
            <a:ext cx="8645400" cy="3853200"/>
          </a:xfrm>
          <a:prstGeom prst="roundRect">
            <a:avLst>
              <a:gd fmla="val 5931" name="adj"/>
            </a:avLst>
          </a:prstGeom>
          <a:solidFill>
            <a:srgbClr val="2B2B2B"/>
          </a:solidFill>
          <a:ln cap="flat" cmpd="sng" w="9525">
            <a:solidFill>
              <a:srgbClr val="2B2B2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40"/>
          <p:cNvSpPr txBox="1"/>
          <p:nvPr>
            <p:ph idx="1" type="body"/>
          </p:nvPr>
        </p:nvSpPr>
        <p:spPr>
          <a:xfrm>
            <a:off x="311700" y="948426"/>
            <a:ext cx="8583000" cy="374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Comfortaa"/>
              <a:buChar char="●"/>
            </a:pPr>
            <a:r>
              <a:rPr lang="ko" sz="2000">
                <a:solidFill>
                  <a:schemeClr val="accent2"/>
                </a:solidFill>
                <a:latin typeface="Comfortaa"/>
                <a:ea typeface="Comfortaa"/>
                <a:cs typeface="Comfortaa"/>
                <a:sym typeface="Comfortaa"/>
              </a:rPr>
              <a:t>Thread-Per-Request 스타일의 확장성 확보 (동기 코드 스타일)</a:t>
            </a:r>
            <a:endParaRPr sz="2000">
              <a:solidFill>
                <a:schemeClr val="accent2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EE8934"/>
              </a:buClr>
              <a:buSzPts val="2000"/>
              <a:buFont typeface="Comfortaa"/>
              <a:buChar char="●"/>
            </a:pPr>
            <a:r>
              <a:rPr lang="ko" sz="2000">
                <a:solidFill>
                  <a:srgbClr val="EE8934"/>
                </a:solidFill>
                <a:latin typeface="Comfortaa"/>
                <a:ea typeface="Comfortaa"/>
                <a:cs typeface="Comfortaa"/>
                <a:sym typeface="Comfortaa"/>
              </a:rPr>
              <a:t>Thread 클래스를 상속함으로써 최소한의 변경으로 </a:t>
            </a:r>
            <a:br>
              <a:rPr lang="ko" sz="2000">
                <a:solidFill>
                  <a:srgbClr val="EE8934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lang="ko" sz="2000">
                <a:solidFill>
                  <a:srgbClr val="EE8934"/>
                </a:solidFill>
                <a:latin typeface="Comfortaa"/>
                <a:ea typeface="Comfortaa"/>
                <a:cs typeface="Comfortaa"/>
                <a:sym typeface="Comfortaa"/>
              </a:rPr>
              <a:t>기존 코드 마이그레이션 지원</a:t>
            </a:r>
            <a:endParaRPr sz="2000">
              <a:solidFill>
                <a:srgbClr val="EE8934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548" name="Shape 2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49" name="Google Shape;2549;p184"/>
          <p:cNvGrpSpPr/>
          <p:nvPr/>
        </p:nvGrpSpPr>
        <p:grpSpPr>
          <a:xfrm>
            <a:off x="1119533" y="2510654"/>
            <a:ext cx="2091300" cy="738900"/>
            <a:chOff x="6434958" y="2596004"/>
            <a:chExt cx="2091300" cy="738900"/>
          </a:xfrm>
        </p:grpSpPr>
        <p:sp>
          <p:nvSpPr>
            <p:cNvPr id="2550" name="Google Shape;2550;p184"/>
            <p:cNvSpPr/>
            <p:nvPr/>
          </p:nvSpPr>
          <p:spPr>
            <a:xfrm>
              <a:off x="6434958" y="2662600"/>
              <a:ext cx="2091300" cy="605700"/>
            </a:xfrm>
            <a:prstGeom prst="rect">
              <a:avLst/>
            </a:prstGeom>
            <a:solidFill>
              <a:srgbClr val="E06666"/>
            </a:solidFill>
            <a:ln cap="flat" cmpd="sng" w="9525">
              <a:solidFill>
                <a:srgbClr val="E0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t/>
              </a:r>
              <a:endParaRPr>
                <a:solidFill>
                  <a:srgbClr val="EEEEEE"/>
                </a:solidFill>
                <a:latin typeface="Comfortaa"/>
                <a:ea typeface="Comfortaa"/>
                <a:cs typeface="Comfortaa"/>
                <a:sym typeface="Comfortaa"/>
              </a:endParaRPr>
            </a:p>
          </p:txBody>
        </p:sp>
        <p:sp>
          <p:nvSpPr>
            <p:cNvPr id="2551" name="Google Shape;2551;p184"/>
            <p:cNvSpPr txBox="1"/>
            <p:nvPr/>
          </p:nvSpPr>
          <p:spPr>
            <a:xfrm>
              <a:off x="6593962" y="2596004"/>
              <a:ext cx="1773300" cy="738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800">
                  <a:solidFill>
                    <a:srgbClr val="EEEEEE"/>
                  </a:solidFill>
                  <a:latin typeface="Comfortaa"/>
                  <a:ea typeface="Comfortaa"/>
                  <a:cs typeface="Comfortaa"/>
                  <a:sym typeface="Comfortaa"/>
                </a:rPr>
                <a:t>Nio</a:t>
              </a:r>
              <a:br>
                <a:rPr b="1" lang="ko" sz="1800">
                  <a:solidFill>
                    <a:srgbClr val="EEEEEE"/>
                  </a:solidFill>
                  <a:latin typeface="Comfortaa"/>
                  <a:ea typeface="Comfortaa"/>
                  <a:cs typeface="Comfortaa"/>
                  <a:sym typeface="Comfortaa"/>
                </a:rPr>
              </a:br>
              <a:r>
                <a:rPr b="1" lang="ko" sz="1800">
                  <a:solidFill>
                    <a:srgbClr val="EEEEEE"/>
                  </a:solidFill>
                  <a:latin typeface="Comfortaa"/>
                  <a:ea typeface="Comfortaa"/>
                  <a:cs typeface="Comfortaa"/>
                  <a:sym typeface="Comfortaa"/>
                </a:rPr>
                <a:t>SocketImpl</a:t>
              </a:r>
              <a:endParaRPr b="1" sz="1800">
                <a:solidFill>
                  <a:srgbClr val="EEEEEE"/>
                </a:solidFill>
                <a:latin typeface="Comfortaa"/>
                <a:ea typeface="Comfortaa"/>
                <a:cs typeface="Comfortaa"/>
                <a:sym typeface="Comfortaa"/>
              </a:endParaRPr>
            </a:p>
          </p:txBody>
        </p:sp>
      </p:grpSp>
      <p:grpSp>
        <p:nvGrpSpPr>
          <p:cNvPr id="2552" name="Google Shape;2552;p184"/>
          <p:cNvGrpSpPr/>
          <p:nvPr/>
        </p:nvGrpSpPr>
        <p:grpSpPr>
          <a:xfrm>
            <a:off x="5700033" y="1778400"/>
            <a:ext cx="2091300" cy="605700"/>
            <a:chOff x="6434958" y="2662600"/>
            <a:chExt cx="2091300" cy="605700"/>
          </a:xfrm>
        </p:grpSpPr>
        <p:sp>
          <p:nvSpPr>
            <p:cNvPr id="2553" name="Google Shape;2553;p184"/>
            <p:cNvSpPr/>
            <p:nvPr/>
          </p:nvSpPr>
          <p:spPr>
            <a:xfrm>
              <a:off x="6434958" y="2662600"/>
              <a:ext cx="2091300" cy="605700"/>
            </a:xfrm>
            <a:prstGeom prst="rect">
              <a:avLst/>
            </a:prstGeom>
            <a:solidFill>
              <a:srgbClr val="7E97FF"/>
            </a:solidFill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t/>
              </a:r>
              <a:endParaRPr>
                <a:solidFill>
                  <a:srgbClr val="EEEEEE"/>
                </a:solidFill>
                <a:latin typeface="Comfortaa"/>
                <a:ea typeface="Comfortaa"/>
                <a:cs typeface="Comfortaa"/>
                <a:sym typeface="Comfortaa"/>
              </a:endParaRPr>
            </a:p>
          </p:txBody>
        </p:sp>
        <p:sp>
          <p:nvSpPr>
            <p:cNvPr id="2554" name="Google Shape;2554;p184"/>
            <p:cNvSpPr txBox="1"/>
            <p:nvPr/>
          </p:nvSpPr>
          <p:spPr>
            <a:xfrm>
              <a:off x="6525500" y="2749150"/>
              <a:ext cx="19284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800">
                  <a:solidFill>
                    <a:srgbClr val="EEEEEE"/>
                  </a:solidFill>
                  <a:latin typeface="Comfortaa"/>
                  <a:ea typeface="Comfortaa"/>
                  <a:cs typeface="Comfortaa"/>
                  <a:sym typeface="Comfortaa"/>
                </a:rPr>
                <a:t>FileDescriptor</a:t>
              </a:r>
              <a:endParaRPr b="1" sz="1800">
                <a:solidFill>
                  <a:srgbClr val="EEEEEE"/>
                </a:solidFill>
                <a:latin typeface="Comfortaa"/>
                <a:ea typeface="Comfortaa"/>
                <a:cs typeface="Comfortaa"/>
                <a:sym typeface="Comfortaa"/>
              </a:endParaRPr>
            </a:p>
          </p:txBody>
        </p:sp>
      </p:grpSp>
      <p:cxnSp>
        <p:nvCxnSpPr>
          <p:cNvPr id="2555" name="Google Shape;2555;p184"/>
          <p:cNvCxnSpPr/>
          <p:nvPr/>
        </p:nvCxnSpPr>
        <p:spPr>
          <a:xfrm>
            <a:off x="3962800" y="2070300"/>
            <a:ext cx="0" cy="8103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56" name="Google Shape;2556;p184"/>
          <p:cNvCxnSpPr>
            <a:endCxn id="2553" idx="1"/>
          </p:cNvCxnSpPr>
          <p:nvPr/>
        </p:nvCxnSpPr>
        <p:spPr>
          <a:xfrm>
            <a:off x="3959433" y="2081250"/>
            <a:ext cx="1740600" cy="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557" name="Google Shape;2557;p184"/>
          <p:cNvSpPr txBox="1"/>
          <p:nvPr/>
        </p:nvSpPr>
        <p:spPr>
          <a:xfrm>
            <a:off x="3847105" y="1495816"/>
            <a:ext cx="1905000" cy="4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  <a:t>OS Socket </a:t>
            </a:r>
            <a:br>
              <a:rPr b="1" lang="ko" sz="1500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b="1" lang="ko" sz="1500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  <a:t>자원 관리 위임</a:t>
            </a:r>
            <a:endParaRPr b="1" sz="1500">
              <a:solidFill>
                <a:srgbClr val="FF0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558" name="Google Shape;2558;p184"/>
          <p:cNvSpPr txBox="1"/>
          <p:nvPr/>
        </p:nvSpPr>
        <p:spPr>
          <a:xfrm>
            <a:off x="311700" y="193875"/>
            <a:ext cx="7877400" cy="7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  <a:t>NioSocketImpl 구조도</a:t>
            </a:r>
            <a:endParaRPr b="1" sz="3000">
              <a:solidFill>
                <a:srgbClr val="EAEAEA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2559" name="Google Shape;2559;p184"/>
          <p:cNvCxnSpPr/>
          <p:nvPr/>
        </p:nvCxnSpPr>
        <p:spPr>
          <a:xfrm rot="10800000">
            <a:off x="3215050" y="2866875"/>
            <a:ext cx="753600" cy="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563" name="Shape 2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64" name="Google Shape;2564;p185"/>
          <p:cNvGrpSpPr/>
          <p:nvPr/>
        </p:nvGrpSpPr>
        <p:grpSpPr>
          <a:xfrm>
            <a:off x="1119533" y="2510654"/>
            <a:ext cx="2091300" cy="738900"/>
            <a:chOff x="6434958" y="2596004"/>
            <a:chExt cx="2091300" cy="738900"/>
          </a:xfrm>
        </p:grpSpPr>
        <p:sp>
          <p:nvSpPr>
            <p:cNvPr id="2565" name="Google Shape;2565;p185"/>
            <p:cNvSpPr/>
            <p:nvPr/>
          </p:nvSpPr>
          <p:spPr>
            <a:xfrm>
              <a:off x="6434958" y="2662600"/>
              <a:ext cx="2091300" cy="605700"/>
            </a:xfrm>
            <a:prstGeom prst="rect">
              <a:avLst/>
            </a:prstGeom>
            <a:solidFill>
              <a:srgbClr val="E06666"/>
            </a:solidFill>
            <a:ln cap="flat" cmpd="sng" w="9525">
              <a:solidFill>
                <a:srgbClr val="E0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t/>
              </a:r>
              <a:endParaRPr>
                <a:solidFill>
                  <a:srgbClr val="EEEEEE"/>
                </a:solidFill>
                <a:latin typeface="Comfortaa"/>
                <a:ea typeface="Comfortaa"/>
                <a:cs typeface="Comfortaa"/>
                <a:sym typeface="Comfortaa"/>
              </a:endParaRPr>
            </a:p>
          </p:txBody>
        </p:sp>
        <p:sp>
          <p:nvSpPr>
            <p:cNvPr id="2566" name="Google Shape;2566;p185"/>
            <p:cNvSpPr txBox="1"/>
            <p:nvPr/>
          </p:nvSpPr>
          <p:spPr>
            <a:xfrm>
              <a:off x="6593962" y="2596004"/>
              <a:ext cx="1773300" cy="738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800">
                  <a:solidFill>
                    <a:srgbClr val="EEEEEE"/>
                  </a:solidFill>
                  <a:latin typeface="Comfortaa"/>
                  <a:ea typeface="Comfortaa"/>
                  <a:cs typeface="Comfortaa"/>
                  <a:sym typeface="Comfortaa"/>
                </a:rPr>
                <a:t>Nio</a:t>
              </a:r>
              <a:br>
                <a:rPr b="1" lang="ko" sz="1800">
                  <a:solidFill>
                    <a:srgbClr val="EEEEEE"/>
                  </a:solidFill>
                  <a:latin typeface="Comfortaa"/>
                  <a:ea typeface="Comfortaa"/>
                  <a:cs typeface="Comfortaa"/>
                  <a:sym typeface="Comfortaa"/>
                </a:rPr>
              </a:br>
              <a:r>
                <a:rPr b="1" lang="ko" sz="1800">
                  <a:solidFill>
                    <a:srgbClr val="EEEEEE"/>
                  </a:solidFill>
                  <a:latin typeface="Comfortaa"/>
                  <a:ea typeface="Comfortaa"/>
                  <a:cs typeface="Comfortaa"/>
                  <a:sym typeface="Comfortaa"/>
                </a:rPr>
                <a:t>SocketImpl</a:t>
              </a:r>
              <a:endParaRPr b="1" sz="1800">
                <a:solidFill>
                  <a:srgbClr val="EEEEEE"/>
                </a:solidFill>
                <a:latin typeface="Comfortaa"/>
                <a:ea typeface="Comfortaa"/>
                <a:cs typeface="Comfortaa"/>
                <a:sym typeface="Comfortaa"/>
              </a:endParaRPr>
            </a:p>
          </p:txBody>
        </p:sp>
      </p:grpSp>
      <p:grpSp>
        <p:nvGrpSpPr>
          <p:cNvPr id="2567" name="Google Shape;2567;p185"/>
          <p:cNvGrpSpPr/>
          <p:nvPr/>
        </p:nvGrpSpPr>
        <p:grpSpPr>
          <a:xfrm>
            <a:off x="5700033" y="1778400"/>
            <a:ext cx="2091300" cy="605700"/>
            <a:chOff x="6434958" y="2662600"/>
            <a:chExt cx="2091300" cy="605700"/>
          </a:xfrm>
        </p:grpSpPr>
        <p:sp>
          <p:nvSpPr>
            <p:cNvPr id="2568" name="Google Shape;2568;p185"/>
            <p:cNvSpPr/>
            <p:nvPr/>
          </p:nvSpPr>
          <p:spPr>
            <a:xfrm>
              <a:off x="6434958" y="2662600"/>
              <a:ext cx="2091300" cy="605700"/>
            </a:xfrm>
            <a:prstGeom prst="rect">
              <a:avLst/>
            </a:prstGeom>
            <a:solidFill>
              <a:srgbClr val="7E97FF"/>
            </a:solidFill>
            <a:ln cap="flat" cmpd="sng" w="9525">
              <a:solidFill>
                <a:srgbClr val="7E97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t/>
              </a:r>
              <a:endParaRPr>
                <a:solidFill>
                  <a:srgbClr val="EEEEEE"/>
                </a:solidFill>
                <a:latin typeface="Comfortaa"/>
                <a:ea typeface="Comfortaa"/>
                <a:cs typeface="Comfortaa"/>
                <a:sym typeface="Comfortaa"/>
              </a:endParaRPr>
            </a:p>
          </p:txBody>
        </p:sp>
        <p:sp>
          <p:nvSpPr>
            <p:cNvPr id="2569" name="Google Shape;2569;p185"/>
            <p:cNvSpPr txBox="1"/>
            <p:nvPr/>
          </p:nvSpPr>
          <p:spPr>
            <a:xfrm>
              <a:off x="6525500" y="2749150"/>
              <a:ext cx="19284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800">
                  <a:solidFill>
                    <a:srgbClr val="EEEEEE"/>
                  </a:solidFill>
                  <a:latin typeface="Comfortaa"/>
                  <a:ea typeface="Comfortaa"/>
                  <a:cs typeface="Comfortaa"/>
                  <a:sym typeface="Comfortaa"/>
                </a:rPr>
                <a:t>FileDescriptor</a:t>
              </a:r>
              <a:endParaRPr b="1" sz="1800">
                <a:solidFill>
                  <a:srgbClr val="EEEEEE"/>
                </a:solidFill>
                <a:latin typeface="Comfortaa"/>
                <a:ea typeface="Comfortaa"/>
                <a:cs typeface="Comfortaa"/>
                <a:sym typeface="Comfortaa"/>
              </a:endParaRPr>
            </a:p>
          </p:txBody>
        </p:sp>
      </p:grpSp>
      <p:grpSp>
        <p:nvGrpSpPr>
          <p:cNvPr id="2570" name="Google Shape;2570;p185"/>
          <p:cNvGrpSpPr/>
          <p:nvPr/>
        </p:nvGrpSpPr>
        <p:grpSpPr>
          <a:xfrm>
            <a:off x="5700033" y="2511400"/>
            <a:ext cx="2091300" cy="738900"/>
            <a:chOff x="6421483" y="2596763"/>
            <a:chExt cx="2091300" cy="738900"/>
          </a:xfrm>
        </p:grpSpPr>
        <p:sp>
          <p:nvSpPr>
            <p:cNvPr id="2571" name="Google Shape;2571;p185"/>
            <p:cNvSpPr/>
            <p:nvPr/>
          </p:nvSpPr>
          <p:spPr>
            <a:xfrm>
              <a:off x="6421483" y="2663350"/>
              <a:ext cx="2091300" cy="605700"/>
            </a:xfrm>
            <a:prstGeom prst="rect">
              <a:avLst/>
            </a:prstGeom>
            <a:solidFill>
              <a:srgbClr val="C27BA0"/>
            </a:solidFill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t/>
              </a:r>
              <a:endParaRPr>
                <a:solidFill>
                  <a:srgbClr val="EEEEEE"/>
                </a:solidFill>
                <a:latin typeface="Comfortaa"/>
                <a:ea typeface="Comfortaa"/>
                <a:cs typeface="Comfortaa"/>
                <a:sym typeface="Comfortaa"/>
              </a:endParaRPr>
            </a:p>
          </p:txBody>
        </p:sp>
        <p:sp>
          <p:nvSpPr>
            <p:cNvPr id="2572" name="Google Shape;2572;p185"/>
            <p:cNvSpPr txBox="1"/>
            <p:nvPr/>
          </p:nvSpPr>
          <p:spPr>
            <a:xfrm>
              <a:off x="6609125" y="2596763"/>
              <a:ext cx="1716000" cy="738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800">
                  <a:solidFill>
                    <a:srgbClr val="EEEEEE"/>
                  </a:solidFill>
                  <a:latin typeface="Comfortaa"/>
                  <a:ea typeface="Comfortaa"/>
                  <a:cs typeface="Comfortaa"/>
                  <a:sym typeface="Comfortaa"/>
                </a:rPr>
                <a:t>Native</a:t>
              </a:r>
              <a:br>
                <a:rPr b="1" lang="ko" sz="1800">
                  <a:solidFill>
                    <a:srgbClr val="EEEEEE"/>
                  </a:solidFill>
                  <a:latin typeface="Comfortaa"/>
                  <a:ea typeface="Comfortaa"/>
                  <a:cs typeface="Comfortaa"/>
                  <a:sym typeface="Comfortaa"/>
                </a:rPr>
              </a:br>
              <a:r>
                <a:rPr b="1" lang="ko" sz="1800">
                  <a:solidFill>
                    <a:srgbClr val="EEEEEE"/>
                  </a:solidFill>
                  <a:latin typeface="Comfortaa"/>
                  <a:ea typeface="Comfortaa"/>
                  <a:cs typeface="Comfortaa"/>
                  <a:sym typeface="Comfortaa"/>
                </a:rPr>
                <a:t>Dispatcher</a:t>
              </a:r>
              <a:endParaRPr b="1" sz="1800">
                <a:solidFill>
                  <a:srgbClr val="EEEEEE"/>
                </a:solidFill>
                <a:latin typeface="Comfortaa"/>
                <a:ea typeface="Comfortaa"/>
                <a:cs typeface="Comfortaa"/>
                <a:sym typeface="Comfortaa"/>
              </a:endParaRPr>
            </a:p>
          </p:txBody>
        </p:sp>
      </p:grpSp>
      <p:cxnSp>
        <p:nvCxnSpPr>
          <p:cNvPr id="2573" name="Google Shape;2573;p185"/>
          <p:cNvCxnSpPr>
            <a:stCxn id="2565" idx="3"/>
            <a:endCxn id="2571" idx="1"/>
          </p:cNvCxnSpPr>
          <p:nvPr/>
        </p:nvCxnSpPr>
        <p:spPr>
          <a:xfrm>
            <a:off x="3210833" y="2880100"/>
            <a:ext cx="2489100" cy="6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74" name="Google Shape;2574;p185"/>
          <p:cNvCxnSpPr/>
          <p:nvPr/>
        </p:nvCxnSpPr>
        <p:spPr>
          <a:xfrm>
            <a:off x="3962800" y="2070300"/>
            <a:ext cx="0" cy="810300"/>
          </a:xfrm>
          <a:prstGeom prst="straightConnector1">
            <a:avLst/>
          </a:prstGeom>
          <a:noFill/>
          <a:ln cap="flat" cmpd="sng" w="28575">
            <a:solidFill>
              <a:srgbClr val="EAEAEA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75" name="Google Shape;2575;p185"/>
          <p:cNvCxnSpPr>
            <a:endCxn id="2568" idx="1"/>
          </p:cNvCxnSpPr>
          <p:nvPr/>
        </p:nvCxnSpPr>
        <p:spPr>
          <a:xfrm>
            <a:off x="3959433" y="2081250"/>
            <a:ext cx="1740600" cy="0"/>
          </a:xfrm>
          <a:prstGeom prst="straightConnector1">
            <a:avLst/>
          </a:prstGeom>
          <a:noFill/>
          <a:ln cap="flat" cmpd="sng" w="28575">
            <a:solidFill>
              <a:srgbClr val="EAEAEA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576" name="Google Shape;2576;p185"/>
          <p:cNvSpPr txBox="1"/>
          <p:nvPr/>
        </p:nvSpPr>
        <p:spPr>
          <a:xfrm>
            <a:off x="3847105" y="1495816"/>
            <a:ext cx="1905000" cy="4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  <a:t>OS Socket </a:t>
            </a:r>
            <a:br>
              <a:rPr b="1" lang="ko" sz="15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b="1" lang="ko" sz="15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  <a:t>자원 관리 위임</a:t>
            </a:r>
            <a:endParaRPr b="1" sz="1500">
              <a:solidFill>
                <a:srgbClr val="EAEAEA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577" name="Google Shape;2577;p185"/>
          <p:cNvSpPr txBox="1"/>
          <p:nvPr/>
        </p:nvSpPr>
        <p:spPr>
          <a:xfrm>
            <a:off x="3831974" y="2809834"/>
            <a:ext cx="1905000" cy="4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  <a:t>Non-blocking Socket </a:t>
            </a:r>
            <a:br>
              <a:rPr b="1" lang="ko" sz="1500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b="1" lang="ko" sz="1500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  <a:t>Native I/O 위임</a:t>
            </a:r>
            <a:endParaRPr b="1" sz="1500">
              <a:solidFill>
                <a:srgbClr val="FF0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578" name="Google Shape;2578;p185"/>
          <p:cNvSpPr txBox="1"/>
          <p:nvPr/>
        </p:nvSpPr>
        <p:spPr>
          <a:xfrm>
            <a:off x="311700" y="193875"/>
            <a:ext cx="7877400" cy="7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  <a:t>NioSocketImpl 구조도</a:t>
            </a:r>
            <a:endParaRPr b="1" sz="3000">
              <a:solidFill>
                <a:srgbClr val="EAEAEA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582" name="Shape 2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83" name="Google Shape;2583;p186"/>
          <p:cNvGrpSpPr/>
          <p:nvPr/>
        </p:nvGrpSpPr>
        <p:grpSpPr>
          <a:xfrm>
            <a:off x="1119533" y="1215717"/>
            <a:ext cx="2091300" cy="738900"/>
            <a:chOff x="6434958" y="2605592"/>
            <a:chExt cx="2091300" cy="738900"/>
          </a:xfrm>
        </p:grpSpPr>
        <p:sp>
          <p:nvSpPr>
            <p:cNvPr id="2584" name="Google Shape;2584;p186"/>
            <p:cNvSpPr/>
            <p:nvPr/>
          </p:nvSpPr>
          <p:spPr>
            <a:xfrm>
              <a:off x="6434958" y="2662600"/>
              <a:ext cx="2091300" cy="605700"/>
            </a:xfrm>
            <a:prstGeom prst="rect">
              <a:avLst/>
            </a:prstGeom>
            <a:solidFill>
              <a:srgbClr val="29C740"/>
            </a:solidFill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t/>
              </a:r>
              <a:endParaRPr>
                <a:solidFill>
                  <a:srgbClr val="EEEEEE"/>
                </a:solidFill>
                <a:latin typeface="Comfortaa"/>
                <a:ea typeface="Comfortaa"/>
                <a:cs typeface="Comfortaa"/>
                <a:sym typeface="Comfortaa"/>
              </a:endParaRPr>
            </a:p>
          </p:txBody>
        </p:sp>
        <p:sp>
          <p:nvSpPr>
            <p:cNvPr id="2585" name="Google Shape;2585;p186"/>
            <p:cNvSpPr txBox="1"/>
            <p:nvPr/>
          </p:nvSpPr>
          <p:spPr>
            <a:xfrm>
              <a:off x="6604387" y="2605592"/>
              <a:ext cx="1773300" cy="738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800">
                  <a:solidFill>
                    <a:srgbClr val="EEEEEE"/>
                  </a:solidFill>
                  <a:latin typeface="Comfortaa"/>
                  <a:ea typeface="Comfortaa"/>
                  <a:cs typeface="Comfortaa"/>
                  <a:sym typeface="Comfortaa"/>
                </a:rPr>
                <a:t>In/Output</a:t>
              </a:r>
              <a:br>
                <a:rPr b="1" lang="ko" sz="1800">
                  <a:solidFill>
                    <a:srgbClr val="EEEEEE"/>
                  </a:solidFill>
                  <a:latin typeface="Comfortaa"/>
                  <a:ea typeface="Comfortaa"/>
                  <a:cs typeface="Comfortaa"/>
                  <a:sym typeface="Comfortaa"/>
                </a:rPr>
              </a:br>
              <a:r>
                <a:rPr b="1" lang="ko" sz="1800">
                  <a:solidFill>
                    <a:srgbClr val="EEEEEE"/>
                  </a:solidFill>
                  <a:latin typeface="Comfortaa"/>
                  <a:ea typeface="Comfortaa"/>
                  <a:cs typeface="Comfortaa"/>
                  <a:sym typeface="Comfortaa"/>
                </a:rPr>
                <a:t>Stream</a:t>
              </a:r>
              <a:endParaRPr b="1" sz="1800">
                <a:solidFill>
                  <a:srgbClr val="EEEEEE"/>
                </a:solidFill>
                <a:latin typeface="Comfortaa"/>
                <a:ea typeface="Comfortaa"/>
                <a:cs typeface="Comfortaa"/>
                <a:sym typeface="Comfortaa"/>
              </a:endParaRPr>
            </a:p>
          </p:txBody>
        </p:sp>
      </p:grpSp>
      <p:grpSp>
        <p:nvGrpSpPr>
          <p:cNvPr id="2586" name="Google Shape;2586;p186"/>
          <p:cNvGrpSpPr/>
          <p:nvPr/>
        </p:nvGrpSpPr>
        <p:grpSpPr>
          <a:xfrm>
            <a:off x="1119533" y="2510654"/>
            <a:ext cx="2091300" cy="738900"/>
            <a:chOff x="6434958" y="2596004"/>
            <a:chExt cx="2091300" cy="738900"/>
          </a:xfrm>
        </p:grpSpPr>
        <p:sp>
          <p:nvSpPr>
            <p:cNvPr id="2587" name="Google Shape;2587;p186"/>
            <p:cNvSpPr/>
            <p:nvPr/>
          </p:nvSpPr>
          <p:spPr>
            <a:xfrm>
              <a:off x="6434958" y="2662600"/>
              <a:ext cx="2091300" cy="605700"/>
            </a:xfrm>
            <a:prstGeom prst="rect">
              <a:avLst/>
            </a:prstGeom>
            <a:solidFill>
              <a:srgbClr val="E06666"/>
            </a:solidFill>
            <a:ln cap="flat" cmpd="sng" w="9525">
              <a:solidFill>
                <a:srgbClr val="E0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t/>
              </a:r>
              <a:endParaRPr>
                <a:solidFill>
                  <a:srgbClr val="EEEEEE"/>
                </a:solidFill>
                <a:latin typeface="Comfortaa"/>
                <a:ea typeface="Comfortaa"/>
                <a:cs typeface="Comfortaa"/>
                <a:sym typeface="Comfortaa"/>
              </a:endParaRPr>
            </a:p>
          </p:txBody>
        </p:sp>
        <p:sp>
          <p:nvSpPr>
            <p:cNvPr id="2588" name="Google Shape;2588;p186"/>
            <p:cNvSpPr txBox="1"/>
            <p:nvPr/>
          </p:nvSpPr>
          <p:spPr>
            <a:xfrm>
              <a:off x="6593962" y="2596004"/>
              <a:ext cx="1773300" cy="738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800">
                  <a:solidFill>
                    <a:srgbClr val="EEEEEE"/>
                  </a:solidFill>
                  <a:latin typeface="Comfortaa"/>
                  <a:ea typeface="Comfortaa"/>
                  <a:cs typeface="Comfortaa"/>
                  <a:sym typeface="Comfortaa"/>
                </a:rPr>
                <a:t>Nio</a:t>
              </a:r>
              <a:br>
                <a:rPr b="1" lang="ko" sz="1800">
                  <a:solidFill>
                    <a:srgbClr val="EEEEEE"/>
                  </a:solidFill>
                  <a:latin typeface="Comfortaa"/>
                  <a:ea typeface="Comfortaa"/>
                  <a:cs typeface="Comfortaa"/>
                  <a:sym typeface="Comfortaa"/>
                </a:rPr>
              </a:br>
              <a:r>
                <a:rPr b="1" lang="ko" sz="1800">
                  <a:solidFill>
                    <a:srgbClr val="EEEEEE"/>
                  </a:solidFill>
                  <a:latin typeface="Comfortaa"/>
                  <a:ea typeface="Comfortaa"/>
                  <a:cs typeface="Comfortaa"/>
                  <a:sym typeface="Comfortaa"/>
                </a:rPr>
                <a:t>SocketImpl</a:t>
              </a:r>
              <a:endParaRPr b="1" sz="1800">
                <a:solidFill>
                  <a:srgbClr val="EEEEEE"/>
                </a:solidFill>
                <a:latin typeface="Comfortaa"/>
                <a:ea typeface="Comfortaa"/>
                <a:cs typeface="Comfortaa"/>
                <a:sym typeface="Comfortaa"/>
              </a:endParaRPr>
            </a:p>
          </p:txBody>
        </p:sp>
      </p:grpSp>
      <p:grpSp>
        <p:nvGrpSpPr>
          <p:cNvPr id="2589" name="Google Shape;2589;p186"/>
          <p:cNvGrpSpPr/>
          <p:nvPr/>
        </p:nvGrpSpPr>
        <p:grpSpPr>
          <a:xfrm>
            <a:off x="5700033" y="1778400"/>
            <a:ext cx="2091300" cy="605700"/>
            <a:chOff x="6434958" y="2662600"/>
            <a:chExt cx="2091300" cy="605700"/>
          </a:xfrm>
        </p:grpSpPr>
        <p:sp>
          <p:nvSpPr>
            <p:cNvPr id="2590" name="Google Shape;2590;p186"/>
            <p:cNvSpPr/>
            <p:nvPr/>
          </p:nvSpPr>
          <p:spPr>
            <a:xfrm>
              <a:off x="6434958" y="2662600"/>
              <a:ext cx="2091300" cy="605700"/>
            </a:xfrm>
            <a:prstGeom prst="rect">
              <a:avLst/>
            </a:prstGeom>
            <a:solidFill>
              <a:srgbClr val="7E97FF"/>
            </a:solidFill>
            <a:ln cap="flat" cmpd="sng" w="9525">
              <a:solidFill>
                <a:srgbClr val="7E97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t/>
              </a:r>
              <a:endParaRPr>
                <a:solidFill>
                  <a:srgbClr val="EEEEEE"/>
                </a:solidFill>
                <a:latin typeface="Comfortaa"/>
                <a:ea typeface="Comfortaa"/>
                <a:cs typeface="Comfortaa"/>
                <a:sym typeface="Comfortaa"/>
              </a:endParaRPr>
            </a:p>
          </p:txBody>
        </p:sp>
        <p:sp>
          <p:nvSpPr>
            <p:cNvPr id="2591" name="Google Shape;2591;p186"/>
            <p:cNvSpPr txBox="1"/>
            <p:nvPr/>
          </p:nvSpPr>
          <p:spPr>
            <a:xfrm>
              <a:off x="6525500" y="2749150"/>
              <a:ext cx="19284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800">
                  <a:solidFill>
                    <a:srgbClr val="EEEEEE"/>
                  </a:solidFill>
                  <a:latin typeface="Comfortaa"/>
                  <a:ea typeface="Comfortaa"/>
                  <a:cs typeface="Comfortaa"/>
                  <a:sym typeface="Comfortaa"/>
                </a:rPr>
                <a:t>FileDescriptor</a:t>
              </a:r>
              <a:endParaRPr b="1" sz="1800">
                <a:solidFill>
                  <a:srgbClr val="EEEEEE"/>
                </a:solidFill>
                <a:latin typeface="Comfortaa"/>
                <a:ea typeface="Comfortaa"/>
                <a:cs typeface="Comfortaa"/>
                <a:sym typeface="Comfortaa"/>
              </a:endParaRPr>
            </a:p>
          </p:txBody>
        </p:sp>
      </p:grpSp>
      <p:grpSp>
        <p:nvGrpSpPr>
          <p:cNvPr id="2592" name="Google Shape;2592;p186"/>
          <p:cNvGrpSpPr/>
          <p:nvPr/>
        </p:nvGrpSpPr>
        <p:grpSpPr>
          <a:xfrm>
            <a:off x="5700033" y="2511400"/>
            <a:ext cx="2091300" cy="738900"/>
            <a:chOff x="6421483" y="2596763"/>
            <a:chExt cx="2091300" cy="738900"/>
          </a:xfrm>
        </p:grpSpPr>
        <p:sp>
          <p:nvSpPr>
            <p:cNvPr id="2593" name="Google Shape;2593;p186"/>
            <p:cNvSpPr/>
            <p:nvPr/>
          </p:nvSpPr>
          <p:spPr>
            <a:xfrm>
              <a:off x="6421483" y="2663350"/>
              <a:ext cx="2091300" cy="605700"/>
            </a:xfrm>
            <a:prstGeom prst="rect">
              <a:avLst/>
            </a:prstGeom>
            <a:solidFill>
              <a:srgbClr val="C27BA0"/>
            </a:solidFill>
            <a:ln cap="flat" cmpd="sng" w="9525">
              <a:solidFill>
                <a:srgbClr val="C27BA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t/>
              </a:r>
              <a:endParaRPr>
                <a:solidFill>
                  <a:srgbClr val="EEEEEE"/>
                </a:solidFill>
                <a:latin typeface="Comfortaa"/>
                <a:ea typeface="Comfortaa"/>
                <a:cs typeface="Comfortaa"/>
                <a:sym typeface="Comfortaa"/>
              </a:endParaRPr>
            </a:p>
          </p:txBody>
        </p:sp>
        <p:sp>
          <p:nvSpPr>
            <p:cNvPr id="2594" name="Google Shape;2594;p186"/>
            <p:cNvSpPr txBox="1"/>
            <p:nvPr/>
          </p:nvSpPr>
          <p:spPr>
            <a:xfrm>
              <a:off x="6609125" y="2596763"/>
              <a:ext cx="1716000" cy="738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800">
                  <a:solidFill>
                    <a:srgbClr val="EEEEEE"/>
                  </a:solidFill>
                  <a:latin typeface="Comfortaa"/>
                  <a:ea typeface="Comfortaa"/>
                  <a:cs typeface="Comfortaa"/>
                  <a:sym typeface="Comfortaa"/>
                </a:rPr>
                <a:t>Native</a:t>
              </a:r>
              <a:br>
                <a:rPr b="1" lang="ko" sz="1800">
                  <a:solidFill>
                    <a:srgbClr val="EEEEEE"/>
                  </a:solidFill>
                  <a:latin typeface="Comfortaa"/>
                  <a:ea typeface="Comfortaa"/>
                  <a:cs typeface="Comfortaa"/>
                  <a:sym typeface="Comfortaa"/>
                </a:rPr>
              </a:br>
              <a:r>
                <a:rPr b="1" lang="ko" sz="1800">
                  <a:solidFill>
                    <a:srgbClr val="EEEEEE"/>
                  </a:solidFill>
                  <a:latin typeface="Comfortaa"/>
                  <a:ea typeface="Comfortaa"/>
                  <a:cs typeface="Comfortaa"/>
                  <a:sym typeface="Comfortaa"/>
                </a:rPr>
                <a:t>Dispatcher</a:t>
              </a:r>
              <a:endParaRPr b="1" sz="1800">
                <a:solidFill>
                  <a:srgbClr val="EEEEEE"/>
                </a:solidFill>
                <a:latin typeface="Comfortaa"/>
                <a:ea typeface="Comfortaa"/>
                <a:cs typeface="Comfortaa"/>
                <a:sym typeface="Comfortaa"/>
              </a:endParaRPr>
            </a:p>
          </p:txBody>
        </p:sp>
      </p:grpSp>
      <p:cxnSp>
        <p:nvCxnSpPr>
          <p:cNvPr id="2595" name="Google Shape;2595;p186"/>
          <p:cNvCxnSpPr>
            <a:stCxn id="2587" idx="3"/>
            <a:endCxn id="2593" idx="1"/>
          </p:cNvCxnSpPr>
          <p:nvPr/>
        </p:nvCxnSpPr>
        <p:spPr>
          <a:xfrm>
            <a:off x="3210833" y="2880100"/>
            <a:ext cx="2489100" cy="600"/>
          </a:xfrm>
          <a:prstGeom prst="straightConnector1">
            <a:avLst/>
          </a:prstGeom>
          <a:noFill/>
          <a:ln cap="flat" cmpd="sng" w="28575">
            <a:solidFill>
              <a:srgbClr val="EAEAEA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96" name="Google Shape;2596;p186"/>
          <p:cNvCxnSpPr>
            <a:stCxn id="2584" idx="2"/>
            <a:endCxn id="2587" idx="0"/>
          </p:cNvCxnSpPr>
          <p:nvPr/>
        </p:nvCxnSpPr>
        <p:spPr>
          <a:xfrm>
            <a:off x="2165183" y="1878425"/>
            <a:ext cx="0" cy="6987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97" name="Google Shape;2597;p186"/>
          <p:cNvCxnSpPr/>
          <p:nvPr/>
        </p:nvCxnSpPr>
        <p:spPr>
          <a:xfrm>
            <a:off x="3962800" y="2070300"/>
            <a:ext cx="0" cy="810300"/>
          </a:xfrm>
          <a:prstGeom prst="straightConnector1">
            <a:avLst/>
          </a:prstGeom>
          <a:noFill/>
          <a:ln cap="flat" cmpd="sng" w="28575">
            <a:solidFill>
              <a:srgbClr val="EAEAEA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98" name="Google Shape;2598;p186"/>
          <p:cNvCxnSpPr>
            <a:endCxn id="2590" idx="1"/>
          </p:cNvCxnSpPr>
          <p:nvPr/>
        </p:nvCxnSpPr>
        <p:spPr>
          <a:xfrm>
            <a:off x="3959433" y="2081250"/>
            <a:ext cx="1740600" cy="0"/>
          </a:xfrm>
          <a:prstGeom prst="straightConnector1">
            <a:avLst/>
          </a:prstGeom>
          <a:noFill/>
          <a:ln cap="flat" cmpd="sng" w="28575">
            <a:solidFill>
              <a:srgbClr val="EAEAEA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599" name="Google Shape;2599;p186"/>
          <p:cNvSpPr txBox="1"/>
          <p:nvPr/>
        </p:nvSpPr>
        <p:spPr>
          <a:xfrm>
            <a:off x="1206119" y="1977272"/>
            <a:ext cx="1049400" cy="4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  <a:t>I/O 위임</a:t>
            </a:r>
            <a:endParaRPr b="1" sz="1500">
              <a:solidFill>
                <a:srgbClr val="FF0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600" name="Google Shape;2600;p186"/>
          <p:cNvSpPr txBox="1"/>
          <p:nvPr/>
        </p:nvSpPr>
        <p:spPr>
          <a:xfrm>
            <a:off x="3847105" y="1495816"/>
            <a:ext cx="1905000" cy="4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  <a:t>OS Socket </a:t>
            </a:r>
            <a:br>
              <a:rPr b="1" lang="ko" sz="15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b="1" lang="ko" sz="15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  <a:t>자원 관리 위임</a:t>
            </a:r>
            <a:endParaRPr b="1" sz="1500">
              <a:solidFill>
                <a:srgbClr val="EAEAEA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601" name="Google Shape;2601;p186"/>
          <p:cNvSpPr txBox="1"/>
          <p:nvPr/>
        </p:nvSpPr>
        <p:spPr>
          <a:xfrm>
            <a:off x="3831974" y="2809834"/>
            <a:ext cx="1905000" cy="4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  <a:t>Non-blocking Socket </a:t>
            </a:r>
            <a:br>
              <a:rPr b="1" lang="ko" sz="15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b="1" lang="ko" sz="15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  <a:t>Native I/O 위임</a:t>
            </a:r>
            <a:endParaRPr b="1" sz="1500">
              <a:solidFill>
                <a:srgbClr val="EAEAEA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602" name="Google Shape;2602;p186"/>
          <p:cNvSpPr txBox="1"/>
          <p:nvPr/>
        </p:nvSpPr>
        <p:spPr>
          <a:xfrm>
            <a:off x="311700" y="193875"/>
            <a:ext cx="7877400" cy="7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  <a:t>NioSocketImpl 구조도</a:t>
            </a:r>
            <a:endParaRPr b="1" sz="3000">
              <a:solidFill>
                <a:srgbClr val="EAEAEA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606" name="Shape 2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07" name="Google Shape;2607;p187"/>
          <p:cNvGrpSpPr/>
          <p:nvPr/>
        </p:nvGrpSpPr>
        <p:grpSpPr>
          <a:xfrm>
            <a:off x="1119533" y="1215717"/>
            <a:ext cx="2091300" cy="738900"/>
            <a:chOff x="6434958" y="2605592"/>
            <a:chExt cx="2091300" cy="738900"/>
          </a:xfrm>
        </p:grpSpPr>
        <p:sp>
          <p:nvSpPr>
            <p:cNvPr id="2608" name="Google Shape;2608;p187"/>
            <p:cNvSpPr/>
            <p:nvPr/>
          </p:nvSpPr>
          <p:spPr>
            <a:xfrm>
              <a:off x="6434958" y="2662600"/>
              <a:ext cx="2091300" cy="605700"/>
            </a:xfrm>
            <a:prstGeom prst="rect">
              <a:avLst/>
            </a:prstGeom>
            <a:solidFill>
              <a:srgbClr val="29C740"/>
            </a:solidFill>
            <a:ln cap="flat" cmpd="sng" w="9525">
              <a:solidFill>
                <a:srgbClr val="29C74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t/>
              </a:r>
              <a:endParaRPr>
                <a:solidFill>
                  <a:srgbClr val="EEEEEE"/>
                </a:solidFill>
                <a:latin typeface="Comfortaa"/>
                <a:ea typeface="Comfortaa"/>
                <a:cs typeface="Comfortaa"/>
                <a:sym typeface="Comfortaa"/>
              </a:endParaRPr>
            </a:p>
          </p:txBody>
        </p:sp>
        <p:sp>
          <p:nvSpPr>
            <p:cNvPr id="2609" name="Google Shape;2609;p187"/>
            <p:cNvSpPr txBox="1"/>
            <p:nvPr/>
          </p:nvSpPr>
          <p:spPr>
            <a:xfrm>
              <a:off x="6604387" y="2605592"/>
              <a:ext cx="1773300" cy="738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800">
                  <a:solidFill>
                    <a:srgbClr val="EEEEEE"/>
                  </a:solidFill>
                  <a:latin typeface="Comfortaa"/>
                  <a:ea typeface="Comfortaa"/>
                  <a:cs typeface="Comfortaa"/>
                  <a:sym typeface="Comfortaa"/>
                </a:rPr>
                <a:t>In/Output</a:t>
              </a:r>
              <a:br>
                <a:rPr b="1" lang="ko" sz="1800">
                  <a:solidFill>
                    <a:srgbClr val="EEEEEE"/>
                  </a:solidFill>
                  <a:latin typeface="Comfortaa"/>
                  <a:ea typeface="Comfortaa"/>
                  <a:cs typeface="Comfortaa"/>
                  <a:sym typeface="Comfortaa"/>
                </a:rPr>
              </a:br>
              <a:r>
                <a:rPr b="1" lang="ko" sz="1800">
                  <a:solidFill>
                    <a:srgbClr val="EEEEEE"/>
                  </a:solidFill>
                  <a:latin typeface="Comfortaa"/>
                  <a:ea typeface="Comfortaa"/>
                  <a:cs typeface="Comfortaa"/>
                  <a:sym typeface="Comfortaa"/>
                </a:rPr>
                <a:t>Stream</a:t>
              </a:r>
              <a:endParaRPr b="1" sz="1800">
                <a:solidFill>
                  <a:srgbClr val="EEEEEE"/>
                </a:solidFill>
                <a:latin typeface="Comfortaa"/>
                <a:ea typeface="Comfortaa"/>
                <a:cs typeface="Comfortaa"/>
                <a:sym typeface="Comfortaa"/>
              </a:endParaRPr>
            </a:p>
          </p:txBody>
        </p:sp>
      </p:grpSp>
      <p:grpSp>
        <p:nvGrpSpPr>
          <p:cNvPr id="2610" name="Google Shape;2610;p187"/>
          <p:cNvGrpSpPr/>
          <p:nvPr/>
        </p:nvGrpSpPr>
        <p:grpSpPr>
          <a:xfrm>
            <a:off x="1119533" y="2510654"/>
            <a:ext cx="2091300" cy="738900"/>
            <a:chOff x="6434958" y="2596004"/>
            <a:chExt cx="2091300" cy="738900"/>
          </a:xfrm>
        </p:grpSpPr>
        <p:sp>
          <p:nvSpPr>
            <p:cNvPr id="2611" name="Google Shape;2611;p187"/>
            <p:cNvSpPr/>
            <p:nvPr/>
          </p:nvSpPr>
          <p:spPr>
            <a:xfrm>
              <a:off x="6434958" y="2662600"/>
              <a:ext cx="2091300" cy="605700"/>
            </a:xfrm>
            <a:prstGeom prst="rect">
              <a:avLst/>
            </a:prstGeom>
            <a:solidFill>
              <a:srgbClr val="E06666"/>
            </a:solidFill>
            <a:ln cap="flat" cmpd="sng" w="9525">
              <a:solidFill>
                <a:srgbClr val="E0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t/>
              </a:r>
              <a:endParaRPr>
                <a:solidFill>
                  <a:srgbClr val="EEEEEE"/>
                </a:solidFill>
                <a:latin typeface="Comfortaa"/>
                <a:ea typeface="Comfortaa"/>
                <a:cs typeface="Comfortaa"/>
                <a:sym typeface="Comfortaa"/>
              </a:endParaRPr>
            </a:p>
          </p:txBody>
        </p:sp>
        <p:sp>
          <p:nvSpPr>
            <p:cNvPr id="2612" name="Google Shape;2612;p187"/>
            <p:cNvSpPr txBox="1"/>
            <p:nvPr/>
          </p:nvSpPr>
          <p:spPr>
            <a:xfrm>
              <a:off x="6593962" y="2596004"/>
              <a:ext cx="1773300" cy="738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800">
                  <a:solidFill>
                    <a:srgbClr val="EEEEEE"/>
                  </a:solidFill>
                  <a:latin typeface="Comfortaa"/>
                  <a:ea typeface="Comfortaa"/>
                  <a:cs typeface="Comfortaa"/>
                  <a:sym typeface="Comfortaa"/>
                </a:rPr>
                <a:t>Nio</a:t>
              </a:r>
              <a:br>
                <a:rPr b="1" lang="ko" sz="1800">
                  <a:solidFill>
                    <a:srgbClr val="EEEEEE"/>
                  </a:solidFill>
                  <a:latin typeface="Comfortaa"/>
                  <a:ea typeface="Comfortaa"/>
                  <a:cs typeface="Comfortaa"/>
                  <a:sym typeface="Comfortaa"/>
                </a:rPr>
              </a:br>
              <a:r>
                <a:rPr b="1" lang="ko" sz="1800">
                  <a:solidFill>
                    <a:srgbClr val="EEEEEE"/>
                  </a:solidFill>
                  <a:latin typeface="Comfortaa"/>
                  <a:ea typeface="Comfortaa"/>
                  <a:cs typeface="Comfortaa"/>
                  <a:sym typeface="Comfortaa"/>
                </a:rPr>
                <a:t>SocketImpl</a:t>
              </a:r>
              <a:endParaRPr b="1" sz="1800">
                <a:solidFill>
                  <a:srgbClr val="EEEEEE"/>
                </a:solidFill>
                <a:latin typeface="Comfortaa"/>
                <a:ea typeface="Comfortaa"/>
                <a:cs typeface="Comfortaa"/>
                <a:sym typeface="Comfortaa"/>
              </a:endParaRPr>
            </a:p>
          </p:txBody>
        </p:sp>
      </p:grpSp>
      <p:sp>
        <p:nvSpPr>
          <p:cNvPr id="2613" name="Google Shape;2613;p187"/>
          <p:cNvSpPr/>
          <p:nvPr/>
        </p:nvSpPr>
        <p:spPr>
          <a:xfrm>
            <a:off x="5700033" y="3928375"/>
            <a:ext cx="2091300" cy="605700"/>
          </a:xfrm>
          <a:prstGeom prst="rect">
            <a:avLst/>
          </a:prstGeom>
          <a:solidFill>
            <a:srgbClr val="EE8934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rgbClr val="EEEEEE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614" name="Google Shape;2614;p187"/>
          <p:cNvSpPr txBox="1"/>
          <p:nvPr/>
        </p:nvSpPr>
        <p:spPr>
          <a:xfrm>
            <a:off x="5859062" y="4014917"/>
            <a:ext cx="1773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EEEEEE"/>
                </a:solidFill>
                <a:latin typeface="Comfortaa"/>
                <a:ea typeface="Comfortaa"/>
                <a:cs typeface="Comfortaa"/>
                <a:sym typeface="Comfortaa"/>
              </a:rPr>
              <a:t>Poller</a:t>
            </a:r>
            <a:endParaRPr b="1" sz="1800">
              <a:solidFill>
                <a:srgbClr val="EEEEEE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grpSp>
        <p:nvGrpSpPr>
          <p:cNvPr id="2615" name="Google Shape;2615;p187"/>
          <p:cNvGrpSpPr/>
          <p:nvPr/>
        </p:nvGrpSpPr>
        <p:grpSpPr>
          <a:xfrm>
            <a:off x="5700033" y="1778400"/>
            <a:ext cx="2091300" cy="605700"/>
            <a:chOff x="6434958" y="2662600"/>
            <a:chExt cx="2091300" cy="605700"/>
          </a:xfrm>
        </p:grpSpPr>
        <p:sp>
          <p:nvSpPr>
            <p:cNvPr id="2616" name="Google Shape;2616;p187"/>
            <p:cNvSpPr/>
            <p:nvPr/>
          </p:nvSpPr>
          <p:spPr>
            <a:xfrm>
              <a:off x="6434958" y="2662600"/>
              <a:ext cx="2091300" cy="605700"/>
            </a:xfrm>
            <a:prstGeom prst="rect">
              <a:avLst/>
            </a:prstGeom>
            <a:solidFill>
              <a:srgbClr val="7E97FF"/>
            </a:solidFill>
            <a:ln cap="flat" cmpd="sng" w="9525">
              <a:solidFill>
                <a:srgbClr val="7E97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t/>
              </a:r>
              <a:endParaRPr>
                <a:solidFill>
                  <a:srgbClr val="EEEEEE"/>
                </a:solidFill>
                <a:latin typeface="Comfortaa"/>
                <a:ea typeface="Comfortaa"/>
                <a:cs typeface="Comfortaa"/>
                <a:sym typeface="Comfortaa"/>
              </a:endParaRPr>
            </a:p>
          </p:txBody>
        </p:sp>
        <p:sp>
          <p:nvSpPr>
            <p:cNvPr id="2617" name="Google Shape;2617;p187"/>
            <p:cNvSpPr txBox="1"/>
            <p:nvPr/>
          </p:nvSpPr>
          <p:spPr>
            <a:xfrm>
              <a:off x="6525500" y="2749150"/>
              <a:ext cx="19284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800">
                  <a:solidFill>
                    <a:srgbClr val="EEEEEE"/>
                  </a:solidFill>
                  <a:latin typeface="Comfortaa"/>
                  <a:ea typeface="Comfortaa"/>
                  <a:cs typeface="Comfortaa"/>
                  <a:sym typeface="Comfortaa"/>
                </a:rPr>
                <a:t>FileDescriptor</a:t>
              </a:r>
              <a:endParaRPr b="1" sz="1800">
                <a:solidFill>
                  <a:srgbClr val="EEEEEE"/>
                </a:solidFill>
                <a:latin typeface="Comfortaa"/>
                <a:ea typeface="Comfortaa"/>
                <a:cs typeface="Comfortaa"/>
                <a:sym typeface="Comfortaa"/>
              </a:endParaRPr>
            </a:p>
          </p:txBody>
        </p:sp>
      </p:grpSp>
      <p:grpSp>
        <p:nvGrpSpPr>
          <p:cNvPr id="2618" name="Google Shape;2618;p187"/>
          <p:cNvGrpSpPr/>
          <p:nvPr/>
        </p:nvGrpSpPr>
        <p:grpSpPr>
          <a:xfrm>
            <a:off x="5700033" y="2511400"/>
            <a:ext cx="2091300" cy="738900"/>
            <a:chOff x="6421483" y="2596763"/>
            <a:chExt cx="2091300" cy="738900"/>
          </a:xfrm>
        </p:grpSpPr>
        <p:sp>
          <p:nvSpPr>
            <p:cNvPr id="2619" name="Google Shape;2619;p187"/>
            <p:cNvSpPr/>
            <p:nvPr/>
          </p:nvSpPr>
          <p:spPr>
            <a:xfrm>
              <a:off x="6421483" y="2663350"/>
              <a:ext cx="2091300" cy="605700"/>
            </a:xfrm>
            <a:prstGeom prst="rect">
              <a:avLst/>
            </a:prstGeom>
            <a:solidFill>
              <a:srgbClr val="C27BA0"/>
            </a:solidFill>
            <a:ln cap="flat" cmpd="sng" w="9525">
              <a:solidFill>
                <a:srgbClr val="C27BA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t/>
              </a:r>
              <a:endParaRPr>
                <a:solidFill>
                  <a:srgbClr val="EEEEEE"/>
                </a:solidFill>
                <a:latin typeface="Comfortaa"/>
                <a:ea typeface="Comfortaa"/>
                <a:cs typeface="Comfortaa"/>
                <a:sym typeface="Comfortaa"/>
              </a:endParaRPr>
            </a:p>
          </p:txBody>
        </p:sp>
        <p:sp>
          <p:nvSpPr>
            <p:cNvPr id="2620" name="Google Shape;2620;p187"/>
            <p:cNvSpPr txBox="1"/>
            <p:nvPr/>
          </p:nvSpPr>
          <p:spPr>
            <a:xfrm>
              <a:off x="6609125" y="2596763"/>
              <a:ext cx="1716000" cy="738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800">
                  <a:solidFill>
                    <a:srgbClr val="EEEEEE"/>
                  </a:solidFill>
                  <a:latin typeface="Comfortaa"/>
                  <a:ea typeface="Comfortaa"/>
                  <a:cs typeface="Comfortaa"/>
                  <a:sym typeface="Comfortaa"/>
                </a:rPr>
                <a:t>Native</a:t>
              </a:r>
              <a:br>
                <a:rPr b="1" lang="ko" sz="1800">
                  <a:solidFill>
                    <a:srgbClr val="EEEEEE"/>
                  </a:solidFill>
                  <a:latin typeface="Comfortaa"/>
                  <a:ea typeface="Comfortaa"/>
                  <a:cs typeface="Comfortaa"/>
                  <a:sym typeface="Comfortaa"/>
                </a:rPr>
              </a:br>
              <a:r>
                <a:rPr b="1" lang="ko" sz="1800">
                  <a:solidFill>
                    <a:srgbClr val="EEEEEE"/>
                  </a:solidFill>
                  <a:latin typeface="Comfortaa"/>
                  <a:ea typeface="Comfortaa"/>
                  <a:cs typeface="Comfortaa"/>
                  <a:sym typeface="Comfortaa"/>
                </a:rPr>
                <a:t>Dispatcher</a:t>
              </a:r>
              <a:endParaRPr b="1" sz="1800">
                <a:solidFill>
                  <a:srgbClr val="EEEEEE"/>
                </a:solidFill>
                <a:latin typeface="Comfortaa"/>
                <a:ea typeface="Comfortaa"/>
                <a:cs typeface="Comfortaa"/>
                <a:sym typeface="Comfortaa"/>
              </a:endParaRPr>
            </a:p>
          </p:txBody>
        </p:sp>
      </p:grpSp>
      <p:cxnSp>
        <p:nvCxnSpPr>
          <p:cNvPr id="2621" name="Google Shape;2621;p187"/>
          <p:cNvCxnSpPr>
            <a:stCxn id="2611" idx="3"/>
            <a:endCxn id="2619" idx="1"/>
          </p:cNvCxnSpPr>
          <p:nvPr/>
        </p:nvCxnSpPr>
        <p:spPr>
          <a:xfrm>
            <a:off x="3210833" y="2880100"/>
            <a:ext cx="2489100" cy="600"/>
          </a:xfrm>
          <a:prstGeom prst="straightConnector1">
            <a:avLst/>
          </a:prstGeom>
          <a:noFill/>
          <a:ln cap="flat" cmpd="sng" w="28575">
            <a:solidFill>
              <a:srgbClr val="EAEAEA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22" name="Google Shape;2622;p187"/>
          <p:cNvCxnSpPr>
            <a:stCxn id="2608" idx="2"/>
            <a:endCxn id="2611" idx="0"/>
          </p:cNvCxnSpPr>
          <p:nvPr/>
        </p:nvCxnSpPr>
        <p:spPr>
          <a:xfrm>
            <a:off x="2165183" y="1878425"/>
            <a:ext cx="0" cy="698700"/>
          </a:xfrm>
          <a:prstGeom prst="straightConnector1">
            <a:avLst/>
          </a:prstGeom>
          <a:noFill/>
          <a:ln cap="flat" cmpd="sng" w="28575">
            <a:solidFill>
              <a:srgbClr val="EAEAEA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23" name="Google Shape;2623;p187"/>
          <p:cNvCxnSpPr/>
          <p:nvPr/>
        </p:nvCxnSpPr>
        <p:spPr>
          <a:xfrm>
            <a:off x="3962800" y="2070300"/>
            <a:ext cx="0" cy="810300"/>
          </a:xfrm>
          <a:prstGeom prst="straightConnector1">
            <a:avLst/>
          </a:prstGeom>
          <a:noFill/>
          <a:ln cap="flat" cmpd="sng" w="28575">
            <a:solidFill>
              <a:srgbClr val="EAEAEA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24" name="Google Shape;2624;p187"/>
          <p:cNvCxnSpPr>
            <a:endCxn id="2616" idx="1"/>
          </p:cNvCxnSpPr>
          <p:nvPr/>
        </p:nvCxnSpPr>
        <p:spPr>
          <a:xfrm>
            <a:off x="3959433" y="2081250"/>
            <a:ext cx="1740600" cy="0"/>
          </a:xfrm>
          <a:prstGeom prst="straightConnector1">
            <a:avLst/>
          </a:prstGeom>
          <a:noFill/>
          <a:ln cap="flat" cmpd="sng" w="28575">
            <a:solidFill>
              <a:srgbClr val="EAEAEA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25" name="Google Shape;2625;p187"/>
          <p:cNvCxnSpPr>
            <a:stCxn id="2613" idx="3"/>
            <a:endCxn id="2616" idx="3"/>
          </p:cNvCxnSpPr>
          <p:nvPr/>
        </p:nvCxnSpPr>
        <p:spPr>
          <a:xfrm flipH="1" rot="10800000">
            <a:off x="7791333" y="2081125"/>
            <a:ext cx="600" cy="2150100"/>
          </a:xfrm>
          <a:prstGeom prst="bentConnector3">
            <a:avLst>
              <a:gd fmla="val 51473690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626" name="Google Shape;2626;p187"/>
          <p:cNvSpPr txBox="1"/>
          <p:nvPr/>
        </p:nvSpPr>
        <p:spPr>
          <a:xfrm>
            <a:off x="1206119" y="1977272"/>
            <a:ext cx="1049400" cy="4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  <a:t>I/O 위임</a:t>
            </a:r>
            <a:endParaRPr b="1" sz="1500">
              <a:solidFill>
                <a:srgbClr val="EAEAEA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627" name="Google Shape;2627;p187"/>
          <p:cNvSpPr txBox="1"/>
          <p:nvPr/>
        </p:nvSpPr>
        <p:spPr>
          <a:xfrm>
            <a:off x="3847105" y="1495816"/>
            <a:ext cx="1905000" cy="4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  <a:t>OS Socket </a:t>
            </a:r>
            <a:br>
              <a:rPr b="1" lang="ko" sz="15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b="1" lang="ko" sz="15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  <a:t>자원 관리 위임</a:t>
            </a:r>
            <a:endParaRPr b="1" sz="1500">
              <a:solidFill>
                <a:srgbClr val="EAEAEA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628" name="Google Shape;2628;p187"/>
          <p:cNvSpPr txBox="1"/>
          <p:nvPr/>
        </p:nvSpPr>
        <p:spPr>
          <a:xfrm>
            <a:off x="3831974" y="2809834"/>
            <a:ext cx="1905000" cy="4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  <a:t>Non-blocking Socket </a:t>
            </a:r>
            <a:br>
              <a:rPr b="1" lang="ko" sz="15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b="1" lang="ko" sz="15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  <a:t>Native I/O 위임</a:t>
            </a:r>
            <a:endParaRPr b="1" sz="1500">
              <a:solidFill>
                <a:srgbClr val="EAEAEA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629" name="Google Shape;2629;p187"/>
          <p:cNvSpPr txBox="1"/>
          <p:nvPr/>
        </p:nvSpPr>
        <p:spPr>
          <a:xfrm>
            <a:off x="7905840" y="2687332"/>
            <a:ext cx="1297800" cy="108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  <a:t>Socket</a:t>
            </a:r>
            <a:br>
              <a:rPr b="1" lang="ko" sz="1500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b="1" lang="ko" sz="1500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  <a:t>읽기/쓰기</a:t>
            </a:r>
            <a:br>
              <a:rPr b="1" lang="ko" sz="1500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b="1" lang="ko" sz="1500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  <a:t>준비 감시</a:t>
            </a:r>
            <a:endParaRPr b="1" sz="1500">
              <a:solidFill>
                <a:srgbClr val="FF0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630" name="Google Shape;2630;p187"/>
          <p:cNvSpPr txBox="1"/>
          <p:nvPr/>
        </p:nvSpPr>
        <p:spPr>
          <a:xfrm>
            <a:off x="311700" y="193875"/>
            <a:ext cx="7877400" cy="7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  <a:t>NioSocketImpl 구조도</a:t>
            </a:r>
            <a:endParaRPr b="1" sz="3000">
              <a:solidFill>
                <a:srgbClr val="EAEAEA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631" name="Google Shape;2631;p18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635" name="Shape 2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36" name="Google Shape;2636;p188"/>
          <p:cNvGrpSpPr/>
          <p:nvPr/>
        </p:nvGrpSpPr>
        <p:grpSpPr>
          <a:xfrm>
            <a:off x="1119533" y="1215717"/>
            <a:ext cx="2091300" cy="738900"/>
            <a:chOff x="6434958" y="2605592"/>
            <a:chExt cx="2091300" cy="738900"/>
          </a:xfrm>
        </p:grpSpPr>
        <p:sp>
          <p:nvSpPr>
            <p:cNvPr id="2637" name="Google Shape;2637;p188"/>
            <p:cNvSpPr/>
            <p:nvPr/>
          </p:nvSpPr>
          <p:spPr>
            <a:xfrm>
              <a:off x="6434958" y="2662600"/>
              <a:ext cx="2091300" cy="605700"/>
            </a:xfrm>
            <a:prstGeom prst="rect">
              <a:avLst/>
            </a:prstGeom>
            <a:solidFill>
              <a:srgbClr val="29C740"/>
            </a:solidFill>
            <a:ln cap="flat" cmpd="sng" w="9525">
              <a:solidFill>
                <a:srgbClr val="29C74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t/>
              </a:r>
              <a:endParaRPr>
                <a:solidFill>
                  <a:srgbClr val="EEEEEE"/>
                </a:solidFill>
                <a:latin typeface="Comfortaa"/>
                <a:ea typeface="Comfortaa"/>
                <a:cs typeface="Comfortaa"/>
                <a:sym typeface="Comfortaa"/>
              </a:endParaRPr>
            </a:p>
          </p:txBody>
        </p:sp>
        <p:sp>
          <p:nvSpPr>
            <p:cNvPr id="2638" name="Google Shape;2638;p188"/>
            <p:cNvSpPr txBox="1"/>
            <p:nvPr/>
          </p:nvSpPr>
          <p:spPr>
            <a:xfrm>
              <a:off x="6604387" y="2605592"/>
              <a:ext cx="1773300" cy="738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800">
                  <a:solidFill>
                    <a:srgbClr val="EEEEEE"/>
                  </a:solidFill>
                  <a:latin typeface="Comfortaa"/>
                  <a:ea typeface="Comfortaa"/>
                  <a:cs typeface="Comfortaa"/>
                  <a:sym typeface="Comfortaa"/>
                </a:rPr>
                <a:t>In/Output</a:t>
              </a:r>
              <a:br>
                <a:rPr b="1" lang="ko" sz="1800">
                  <a:solidFill>
                    <a:srgbClr val="EEEEEE"/>
                  </a:solidFill>
                  <a:latin typeface="Comfortaa"/>
                  <a:ea typeface="Comfortaa"/>
                  <a:cs typeface="Comfortaa"/>
                  <a:sym typeface="Comfortaa"/>
                </a:rPr>
              </a:br>
              <a:r>
                <a:rPr b="1" lang="ko" sz="1800">
                  <a:solidFill>
                    <a:srgbClr val="EEEEEE"/>
                  </a:solidFill>
                  <a:latin typeface="Comfortaa"/>
                  <a:ea typeface="Comfortaa"/>
                  <a:cs typeface="Comfortaa"/>
                  <a:sym typeface="Comfortaa"/>
                </a:rPr>
                <a:t>Stream</a:t>
              </a:r>
              <a:endParaRPr b="1" sz="1800">
                <a:solidFill>
                  <a:srgbClr val="EEEEEE"/>
                </a:solidFill>
                <a:latin typeface="Comfortaa"/>
                <a:ea typeface="Comfortaa"/>
                <a:cs typeface="Comfortaa"/>
                <a:sym typeface="Comfortaa"/>
              </a:endParaRPr>
            </a:p>
          </p:txBody>
        </p:sp>
      </p:grpSp>
      <p:grpSp>
        <p:nvGrpSpPr>
          <p:cNvPr id="2639" name="Google Shape;2639;p188"/>
          <p:cNvGrpSpPr/>
          <p:nvPr/>
        </p:nvGrpSpPr>
        <p:grpSpPr>
          <a:xfrm>
            <a:off x="1119533" y="2510654"/>
            <a:ext cx="2091300" cy="738900"/>
            <a:chOff x="6434958" y="2596004"/>
            <a:chExt cx="2091300" cy="738900"/>
          </a:xfrm>
        </p:grpSpPr>
        <p:sp>
          <p:nvSpPr>
            <p:cNvPr id="2640" name="Google Shape;2640;p188"/>
            <p:cNvSpPr/>
            <p:nvPr/>
          </p:nvSpPr>
          <p:spPr>
            <a:xfrm>
              <a:off x="6434958" y="2662600"/>
              <a:ext cx="2091300" cy="605700"/>
            </a:xfrm>
            <a:prstGeom prst="rect">
              <a:avLst/>
            </a:prstGeom>
            <a:solidFill>
              <a:srgbClr val="E06666"/>
            </a:solidFill>
            <a:ln cap="flat" cmpd="sng" w="9525">
              <a:solidFill>
                <a:srgbClr val="E0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t/>
              </a:r>
              <a:endParaRPr>
                <a:solidFill>
                  <a:srgbClr val="EEEEEE"/>
                </a:solidFill>
                <a:latin typeface="Comfortaa"/>
                <a:ea typeface="Comfortaa"/>
                <a:cs typeface="Comfortaa"/>
                <a:sym typeface="Comfortaa"/>
              </a:endParaRPr>
            </a:p>
          </p:txBody>
        </p:sp>
        <p:sp>
          <p:nvSpPr>
            <p:cNvPr id="2641" name="Google Shape;2641;p188"/>
            <p:cNvSpPr txBox="1"/>
            <p:nvPr/>
          </p:nvSpPr>
          <p:spPr>
            <a:xfrm>
              <a:off x="6593962" y="2596004"/>
              <a:ext cx="1773300" cy="738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800">
                  <a:solidFill>
                    <a:srgbClr val="EEEEEE"/>
                  </a:solidFill>
                  <a:latin typeface="Comfortaa"/>
                  <a:ea typeface="Comfortaa"/>
                  <a:cs typeface="Comfortaa"/>
                  <a:sym typeface="Comfortaa"/>
                </a:rPr>
                <a:t>Nio</a:t>
              </a:r>
              <a:br>
                <a:rPr b="1" lang="ko" sz="1800">
                  <a:solidFill>
                    <a:srgbClr val="EEEEEE"/>
                  </a:solidFill>
                  <a:latin typeface="Comfortaa"/>
                  <a:ea typeface="Comfortaa"/>
                  <a:cs typeface="Comfortaa"/>
                  <a:sym typeface="Comfortaa"/>
                </a:rPr>
              </a:br>
              <a:r>
                <a:rPr b="1" lang="ko" sz="1800">
                  <a:solidFill>
                    <a:srgbClr val="EEEEEE"/>
                  </a:solidFill>
                  <a:latin typeface="Comfortaa"/>
                  <a:ea typeface="Comfortaa"/>
                  <a:cs typeface="Comfortaa"/>
                  <a:sym typeface="Comfortaa"/>
                </a:rPr>
                <a:t>SocketImpl</a:t>
              </a:r>
              <a:endParaRPr b="1" sz="1800">
                <a:solidFill>
                  <a:srgbClr val="EEEEEE"/>
                </a:solidFill>
                <a:latin typeface="Comfortaa"/>
                <a:ea typeface="Comfortaa"/>
                <a:cs typeface="Comfortaa"/>
                <a:sym typeface="Comfortaa"/>
              </a:endParaRPr>
            </a:p>
          </p:txBody>
        </p:sp>
      </p:grpSp>
      <p:grpSp>
        <p:nvGrpSpPr>
          <p:cNvPr id="2642" name="Google Shape;2642;p188"/>
          <p:cNvGrpSpPr/>
          <p:nvPr/>
        </p:nvGrpSpPr>
        <p:grpSpPr>
          <a:xfrm>
            <a:off x="1119533" y="3861767"/>
            <a:ext cx="2091300" cy="738900"/>
            <a:chOff x="6434958" y="2595992"/>
            <a:chExt cx="2091300" cy="738900"/>
          </a:xfrm>
        </p:grpSpPr>
        <p:sp>
          <p:nvSpPr>
            <p:cNvPr id="2643" name="Google Shape;2643;p188"/>
            <p:cNvSpPr/>
            <p:nvPr/>
          </p:nvSpPr>
          <p:spPr>
            <a:xfrm>
              <a:off x="6434958" y="2662600"/>
              <a:ext cx="2091300" cy="605700"/>
            </a:xfrm>
            <a:prstGeom prst="rect">
              <a:avLst/>
            </a:prstGeom>
            <a:solidFill>
              <a:srgbClr val="A61C00"/>
            </a:solidFill>
            <a:ln cap="flat" cmpd="sng" w="19050">
              <a:solidFill>
                <a:srgbClr val="FF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t/>
              </a:r>
              <a:endParaRPr>
                <a:solidFill>
                  <a:srgbClr val="EEEEEE"/>
                </a:solidFill>
                <a:latin typeface="Comfortaa"/>
                <a:ea typeface="Comfortaa"/>
                <a:cs typeface="Comfortaa"/>
                <a:sym typeface="Comfortaa"/>
              </a:endParaRPr>
            </a:p>
          </p:txBody>
        </p:sp>
        <p:sp>
          <p:nvSpPr>
            <p:cNvPr id="2644" name="Google Shape;2644;p188"/>
            <p:cNvSpPr txBox="1"/>
            <p:nvPr/>
          </p:nvSpPr>
          <p:spPr>
            <a:xfrm>
              <a:off x="6593962" y="2595992"/>
              <a:ext cx="1773300" cy="738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800">
                  <a:solidFill>
                    <a:srgbClr val="EEEEEE"/>
                  </a:solidFill>
                  <a:latin typeface="Comfortaa"/>
                  <a:ea typeface="Comfortaa"/>
                  <a:cs typeface="Comfortaa"/>
                  <a:sym typeface="Comfortaa"/>
                </a:rPr>
                <a:t>Virtual</a:t>
              </a:r>
              <a:br>
                <a:rPr b="1" lang="ko" sz="1800">
                  <a:solidFill>
                    <a:srgbClr val="EEEEEE"/>
                  </a:solidFill>
                  <a:latin typeface="Comfortaa"/>
                  <a:ea typeface="Comfortaa"/>
                  <a:cs typeface="Comfortaa"/>
                  <a:sym typeface="Comfortaa"/>
                </a:rPr>
              </a:br>
              <a:r>
                <a:rPr b="1" lang="ko" sz="1800">
                  <a:solidFill>
                    <a:srgbClr val="EEEEEE"/>
                  </a:solidFill>
                  <a:latin typeface="Comfortaa"/>
                  <a:ea typeface="Comfortaa"/>
                  <a:cs typeface="Comfortaa"/>
                  <a:sym typeface="Comfortaa"/>
                </a:rPr>
                <a:t>Thread</a:t>
              </a:r>
              <a:endParaRPr b="1" sz="1800">
                <a:solidFill>
                  <a:srgbClr val="EEEEEE"/>
                </a:solidFill>
                <a:latin typeface="Comfortaa"/>
                <a:ea typeface="Comfortaa"/>
                <a:cs typeface="Comfortaa"/>
                <a:sym typeface="Comfortaa"/>
              </a:endParaRPr>
            </a:p>
          </p:txBody>
        </p:sp>
      </p:grpSp>
      <p:grpSp>
        <p:nvGrpSpPr>
          <p:cNvPr id="2645" name="Google Shape;2645;p188"/>
          <p:cNvGrpSpPr/>
          <p:nvPr/>
        </p:nvGrpSpPr>
        <p:grpSpPr>
          <a:xfrm>
            <a:off x="5700033" y="3928375"/>
            <a:ext cx="2091300" cy="605700"/>
            <a:chOff x="6434958" y="2662600"/>
            <a:chExt cx="2091300" cy="605700"/>
          </a:xfrm>
        </p:grpSpPr>
        <p:sp>
          <p:nvSpPr>
            <p:cNvPr id="2646" name="Google Shape;2646;p188"/>
            <p:cNvSpPr/>
            <p:nvPr/>
          </p:nvSpPr>
          <p:spPr>
            <a:xfrm>
              <a:off x="6434958" y="2662600"/>
              <a:ext cx="2091300" cy="605700"/>
            </a:xfrm>
            <a:prstGeom prst="rect">
              <a:avLst/>
            </a:prstGeom>
            <a:solidFill>
              <a:srgbClr val="EE8934"/>
            </a:solidFill>
            <a:ln cap="flat" cmpd="sng" w="9525">
              <a:solidFill>
                <a:srgbClr val="EE893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t/>
              </a:r>
              <a:endParaRPr>
                <a:solidFill>
                  <a:srgbClr val="EEEEEE"/>
                </a:solidFill>
                <a:latin typeface="Comfortaa"/>
                <a:ea typeface="Comfortaa"/>
                <a:cs typeface="Comfortaa"/>
                <a:sym typeface="Comfortaa"/>
              </a:endParaRPr>
            </a:p>
          </p:txBody>
        </p:sp>
        <p:sp>
          <p:nvSpPr>
            <p:cNvPr id="2647" name="Google Shape;2647;p188"/>
            <p:cNvSpPr txBox="1"/>
            <p:nvPr/>
          </p:nvSpPr>
          <p:spPr>
            <a:xfrm>
              <a:off x="6593987" y="2749142"/>
              <a:ext cx="17733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800">
                  <a:solidFill>
                    <a:srgbClr val="EEEEEE"/>
                  </a:solidFill>
                  <a:latin typeface="Comfortaa"/>
                  <a:ea typeface="Comfortaa"/>
                  <a:cs typeface="Comfortaa"/>
                  <a:sym typeface="Comfortaa"/>
                </a:rPr>
                <a:t>Poller</a:t>
              </a:r>
              <a:endParaRPr b="1" sz="1800">
                <a:solidFill>
                  <a:srgbClr val="EEEEEE"/>
                </a:solidFill>
                <a:latin typeface="Comfortaa"/>
                <a:ea typeface="Comfortaa"/>
                <a:cs typeface="Comfortaa"/>
                <a:sym typeface="Comfortaa"/>
              </a:endParaRPr>
            </a:p>
          </p:txBody>
        </p:sp>
      </p:grpSp>
      <p:grpSp>
        <p:nvGrpSpPr>
          <p:cNvPr id="2648" name="Google Shape;2648;p188"/>
          <p:cNvGrpSpPr/>
          <p:nvPr/>
        </p:nvGrpSpPr>
        <p:grpSpPr>
          <a:xfrm>
            <a:off x="5700033" y="1778400"/>
            <a:ext cx="2091300" cy="605700"/>
            <a:chOff x="6434958" y="2662600"/>
            <a:chExt cx="2091300" cy="605700"/>
          </a:xfrm>
        </p:grpSpPr>
        <p:sp>
          <p:nvSpPr>
            <p:cNvPr id="2649" name="Google Shape;2649;p188"/>
            <p:cNvSpPr/>
            <p:nvPr/>
          </p:nvSpPr>
          <p:spPr>
            <a:xfrm>
              <a:off x="6434958" y="2662600"/>
              <a:ext cx="2091300" cy="605700"/>
            </a:xfrm>
            <a:prstGeom prst="rect">
              <a:avLst/>
            </a:prstGeom>
            <a:solidFill>
              <a:srgbClr val="7E97FF"/>
            </a:solidFill>
            <a:ln cap="flat" cmpd="sng" w="9525">
              <a:solidFill>
                <a:srgbClr val="7E97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t/>
              </a:r>
              <a:endParaRPr>
                <a:solidFill>
                  <a:srgbClr val="EEEEEE"/>
                </a:solidFill>
                <a:latin typeface="Comfortaa"/>
                <a:ea typeface="Comfortaa"/>
                <a:cs typeface="Comfortaa"/>
                <a:sym typeface="Comfortaa"/>
              </a:endParaRPr>
            </a:p>
          </p:txBody>
        </p:sp>
        <p:sp>
          <p:nvSpPr>
            <p:cNvPr id="2650" name="Google Shape;2650;p188"/>
            <p:cNvSpPr txBox="1"/>
            <p:nvPr/>
          </p:nvSpPr>
          <p:spPr>
            <a:xfrm>
              <a:off x="6525500" y="2749150"/>
              <a:ext cx="19284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800">
                  <a:solidFill>
                    <a:srgbClr val="EEEEEE"/>
                  </a:solidFill>
                  <a:latin typeface="Comfortaa"/>
                  <a:ea typeface="Comfortaa"/>
                  <a:cs typeface="Comfortaa"/>
                  <a:sym typeface="Comfortaa"/>
                </a:rPr>
                <a:t>FileDescriptor</a:t>
              </a:r>
              <a:endParaRPr b="1" sz="1800">
                <a:solidFill>
                  <a:srgbClr val="EEEEEE"/>
                </a:solidFill>
                <a:latin typeface="Comfortaa"/>
                <a:ea typeface="Comfortaa"/>
                <a:cs typeface="Comfortaa"/>
                <a:sym typeface="Comfortaa"/>
              </a:endParaRPr>
            </a:p>
          </p:txBody>
        </p:sp>
      </p:grpSp>
      <p:grpSp>
        <p:nvGrpSpPr>
          <p:cNvPr id="2651" name="Google Shape;2651;p188"/>
          <p:cNvGrpSpPr/>
          <p:nvPr/>
        </p:nvGrpSpPr>
        <p:grpSpPr>
          <a:xfrm>
            <a:off x="5700033" y="2511400"/>
            <a:ext cx="2091300" cy="738900"/>
            <a:chOff x="6421483" y="2596763"/>
            <a:chExt cx="2091300" cy="738900"/>
          </a:xfrm>
        </p:grpSpPr>
        <p:sp>
          <p:nvSpPr>
            <p:cNvPr id="2652" name="Google Shape;2652;p188"/>
            <p:cNvSpPr/>
            <p:nvPr/>
          </p:nvSpPr>
          <p:spPr>
            <a:xfrm>
              <a:off x="6421483" y="2663350"/>
              <a:ext cx="2091300" cy="605700"/>
            </a:xfrm>
            <a:prstGeom prst="rect">
              <a:avLst/>
            </a:prstGeom>
            <a:solidFill>
              <a:srgbClr val="C27BA0"/>
            </a:solidFill>
            <a:ln cap="flat" cmpd="sng" w="9525">
              <a:solidFill>
                <a:srgbClr val="C27BA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t/>
              </a:r>
              <a:endParaRPr>
                <a:solidFill>
                  <a:srgbClr val="EEEEEE"/>
                </a:solidFill>
                <a:latin typeface="Comfortaa"/>
                <a:ea typeface="Comfortaa"/>
                <a:cs typeface="Comfortaa"/>
                <a:sym typeface="Comfortaa"/>
              </a:endParaRPr>
            </a:p>
          </p:txBody>
        </p:sp>
        <p:sp>
          <p:nvSpPr>
            <p:cNvPr id="2653" name="Google Shape;2653;p188"/>
            <p:cNvSpPr txBox="1"/>
            <p:nvPr/>
          </p:nvSpPr>
          <p:spPr>
            <a:xfrm>
              <a:off x="6609125" y="2596763"/>
              <a:ext cx="1716000" cy="738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800">
                  <a:solidFill>
                    <a:srgbClr val="EEEEEE"/>
                  </a:solidFill>
                  <a:latin typeface="Comfortaa"/>
                  <a:ea typeface="Comfortaa"/>
                  <a:cs typeface="Comfortaa"/>
                  <a:sym typeface="Comfortaa"/>
                </a:rPr>
                <a:t>Native</a:t>
              </a:r>
              <a:br>
                <a:rPr b="1" lang="ko" sz="1800">
                  <a:solidFill>
                    <a:srgbClr val="EEEEEE"/>
                  </a:solidFill>
                  <a:latin typeface="Comfortaa"/>
                  <a:ea typeface="Comfortaa"/>
                  <a:cs typeface="Comfortaa"/>
                  <a:sym typeface="Comfortaa"/>
                </a:rPr>
              </a:br>
              <a:r>
                <a:rPr b="1" lang="ko" sz="1800">
                  <a:solidFill>
                    <a:srgbClr val="EEEEEE"/>
                  </a:solidFill>
                  <a:latin typeface="Comfortaa"/>
                  <a:ea typeface="Comfortaa"/>
                  <a:cs typeface="Comfortaa"/>
                  <a:sym typeface="Comfortaa"/>
                </a:rPr>
                <a:t>Dispatcher</a:t>
              </a:r>
              <a:endParaRPr b="1" sz="1800">
                <a:solidFill>
                  <a:srgbClr val="EEEEEE"/>
                </a:solidFill>
                <a:latin typeface="Comfortaa"/>
                <a:ea typeface="Comfortaa"/>
                <a:cs typeface="Comfortaa"/>
                <a:sym typeface="Comfortaa"/>
              </a:endParaRPr>
            </a:p>
          </p:txBody>
        </p:sp>
      </p:grpSp>
      <p:cxnSp>
        <p:nvCxnSpPr>
          <p:cNvPr id="2654" name="Google Shape;2654;p188"/>
          <p:cNvCxnSpPr>
            <a:stCxn id="2640" idx="3"/>
            <a:endCxn id="2652" idx="1"/>
          </p:cNvCxnSpPr>
          <p:nvPr/>
        </p:nvCxnSpPr>
        <p:spPr>
          <a:xfrm>
            <a:off x="3210833" y="2880100"/>
            <a:ext cx="2489100" cy="600"/>
          </a:xfrm>
          <a:prstGeom prst="straightConnector1">
            <a:avLst/>
          </a:prstGeom>
          <a:noFill/>
          <a:ln cap="flat" cmpd="sng" w="28575">
            <a:solidFill>
              <a:srgbClr val="EAEAEA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55" name="Google Shape;2655;p188"/>
          <p:cNvCxnSpPr>
            <a:stCxn id="2637" idx="2"/>
            <a:endCxn id="2640" idx="0"/>
          </p:cNvCxnSpPr>
          <p:nvPr/>
        </p:nvCxnSpPr>
        <p:spPr>
          <a:xfrm>
            <a:off x="2165183" y="1878425"/>
            <a:ext cx="0" cy="698700"/>
          </a:xfrm>
          <a:prstGeom prst="straightConnector1">
            <a:avLst/>
          </a:prstGeom>
          <a:noFill/>
          <a:ln cap="flat" cmpd="sng" w="28575">
            <a:solidFill>
              <a:srgbClr val="EAEAEA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56" name="Google Shape;2656;p188"/>
          <p:cNvCxnSpPr>
            <a:stCxn id="2640" idx="2"/>
            <a:endCxn id="2643" idx="0"/>
          </p:cNvCxnSpPr>
          <p:nvPr/>
        </p:nvCxnSpPr>
        <p:spPr>
          <a:xfrm>
            <a:off x="2165183" y="3182950"/>
            <a:ext cx="0" cy="7455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57" name="Google Shape;2657;p188"/>
          <p:cNvCxnSpPr>
            <a:stCxn id="2646" idx="1"/>
            <a:endCxn id="2643" idx="3"/>
          </p:cNvCxnSpPr>
          <p:nvPr/>
        </p:nvCxnSpPr>
        <p:spPr>
          <a:xfrm rot="10800000">
            <a:off x="3210933" y="4231225"/>
            <a:ext cx="2489100" cy="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58" name="Google Shape;2658;p188"/>
          <p:cNvCxnSpPr/>
          <p:nvPr/>
        </p:nvCxnSpPr>
        <p:spPr>
          <a:xfrm>
            <a:off x="3962800" y="2070300"/>
            <a:ext cx="0" cy="810300"/>
          </a:xfrm>
          <a:prstGeom prst="straightConnector1">
            <a:avLst/>
          </a:prstGeom>
          <a:noFill/>
          <a:ln cap="flat" cmpd="sng" w="28575">
            <a:solidFill>
              <a:srgbClr val="EAEAEA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59" name="Google Shape;2659;p188"/>
          <p:cNvCxnSpPr>
            <a:endCxn id="2649" idx="1"/>
          </p:cNvCxnSpPr>
          <p:nvPr/>
        </p:nvCxnSpPr>
        <p:spPr>
          <a:xfrm>
            <a:off x="3959433" y="2081250"/>
            <a:ext cx="1740600" cy="0"/>
          </a:xfrm>
          <a:prstGeom prst="straightConnector1">
            <a:avLst/>
          </a:prstGeom>
          <a:noFill/>
          <a:ln cap="flat" cmpd="sng" w="28575">
            <a:solidFill>
              <a:srgbClr val="EAEAEA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60" name="Google Shape;2660;p188"/>
          <p:cNvCxnSpPr>
            <a:stCxn id="2646" idx="3"/>
            <a:endCxn id="2649" idx="3"/>
          </p:cNvCxnSpPr>
          <p:nvPr/>
        </p:nvCxnSpPr>
        <p:spPr>
          <a:xfrm flipH="1" rot="10800000">
            <a:off x="7791333" y="2081125"/>
            <a:ext cx="600" cy="2150100"/>
          </a:xfrm>
          <a:prstGeom prst="bentConnector3">
            <a:avLst>
              <a:gd fmla="val 51473690" name="adj1"/>
            </a:avLst>
          </a:prstGeom>
          <a:noFill/>
          <a:ln cap="flat" cmpd="sng" w="28575">
            <a:solidFill>
              <a:srgbClr val="EAEAEA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661" name="Google Shape;2661;p188"/>
          <p:cNvSpPr txBox="1"/>
          <p:nvPr/>
        </p:nvSpPr>
        <p:spPr>
          <a:xfrm>
            <a:off x="1206119" y="1977272"/>
            <a:ext cx="1049400" cy="4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  <a:t>I/O 위임</a:t>
            </a:r>
            <a:endParaRPr b="1" sz="1500">
              <a:solidFill>
                <a:srgbClr val="EAEAEA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662" name="Google Shape;2662;p188"/>
          <p:cNvSpPr txBox="1"/>
          <p:nvPr/>
        </p:nvSpPr>
        <p:spPr>
          <a:xfrm>
            <a:off x="385731" y="3271397"/>
            <a:ext cx="1905000" cy="4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  <a:t>Socket 읽기/쓰기 미준비 시</a:t>
            </a:r>
            <a:r>
              <a:rPr b="1" lang="ko" sz="15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  <a:t> </a:t>
            </a:r>
            <a:r>
              <a:rPr b="1" lang="ko" sz="1500">
                <a:solidFill>
                  <a:srgbClr val="EE8934"/>
                </a:solidFill>
                <a:latin typeface="Comfortaa"/>
                <a:ea typeface="Comfortaa"/>
                <a:cs typeface="Comfortaa"/>
                <a:sym typeface="Comfortaa"/>
              </a:rPr>
              <a:t>park()</a:t>
            </a:r>
            <a:endParaRPr b="1" sz="1500">
              <a:solidFill>
                <a:srgbClr val="EE8934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663" name="Google Shape;2663;p188"/>
          <p:cNvSpPr txBox="1"/>
          <p:nvPr/>
        </p:nvSpPr>
        <p:spPr>
          <a:xfrm>
            <a:off x="3502931" y="4224850"/>
            <a:ext cx="1905000" cy="4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  <a:t>Socket 읽기/쓰기 준비 시</a:t>
            </a:r>
            <a:r>
              <a:rPr b="1" lang="ko" sz="15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  <a:t> </a:t>
            </a:r>
            <a:r>
              <a:rPr b="1" lang="ko" sz="1500">
                <a:solidFill>
                  <a:srgbClr val="EE8934"/>
                </a:solidFill>
                <a:latin typeface="Comfortaa"/>
                <a:ea typeface="Comfortaa"/>
                <a:cs typeface="Comfortaa"/>
                <a:sym typeface="Comfortaa"/>
              </a:rPr>
              <a:t>unpark()</a:t>
            </a:r>
            <a:endParaRPr b="1" sz="1500">
              <a:solidFill>
                <a:srgbClr val="EE8934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664" name="Google Shape;2664;p188"/>
          <p:cNvSpPr txBox="1"/>
          <p:nvPr/>
        </p:nvSpPr>
        <p:spPr>
          <a:xfrm>
            <a:off x="3847105" y="1495816"/>
            <a:ext cx="1905000" cy="4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  <a:t>OS Socket </a:t>
            </a:r>
            <a:br>
              <a:rPr b="1" lang="ko" sz="15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b="1" lang="ko" sz="15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  <a:t>자원 관리 위임</a:t>
            </a:r>
            <a:endParaRPr b="1" sz="1500">
              <a:solidFill>
                <a:srgbClr val="EAEAEA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665" name="Google Shape;2665;p188"/>
          <p:cNvSpPr txBox="1"/>
          <p:nvPr/>
        </p:nvSpPr>
        <p:spPr>
          <a:xfrm>
            <a:off x="3831974" y="2809834"/>
            <a:ext cx="1905000" cy="4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  <a:t>Non-blocking Socket </a:t>
            </a:r>
            <a:br>
              <a:rPr b="1" lang="ko" sz="15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b="1" lang="ko" sz="15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  <a:t>Native I/O 위임</a:t>
            </a:r>
            <a:endParaRPr b="1" sz="1500">
              <a:solidFill>
                <a:srgbClr val="EAEAEA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666" name="Google Shape;2666;p188"/>
          <p:cNvSpPr txBox="1"/>
          <p:nvPr/>
        </p:nvSpPr>
        <p:spPr>
          <a:xfrm>
            <a:off x="7905840" y="2687332"/>
            <a:ext cx="1297800" cy="108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  <a:t>Socket</a:t>
            </a:r>
            <a:br>
              <a:rPr b="1" lang="ko" sz="15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b="1" lang="ko" sz="15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  <a:t>읽기/쓰기</a:t>
            </a:r>
            <a:br>
              <a:rPr b="1" lang="ko" sz="15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b="1" lang="ko" sz="15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  <a:t>준비 감시</a:t>
            </a:r>
            <a:endParaRPr b="1" sz="1500">
              <a:solidFill>
                <a:srgbClr val="EAEAEA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667" name="Google Shape;2667;p188"/>
          <p:cNvSpPr txBox="1"/>
          <p:nvPr/>
        </p:nvSpPr>
        <p:spPr>
          <a:xfrm>
            <a:off x="311700" y="193875"/>
            <a:ext cx="7877400" cy="7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  <a:t>NioSocketImpl 구조도</a:t>
            </a:r>
            <a:endParaRPr b="1" sz="3000">
              <a:solidFill>
                <a:srgbClr val="EAEAEA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668" name="Google Shape;2668;p18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672" name="Shape 2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3" name="Google Shape;2673;p189"/>
          <p:cNvSpPr txBox="1"/>
          <p:nvPr/>
        </p:nvSpPr>
        <p:spPr>
          <a:xfrm>
            <a:off x="401350" y="1502075"/>
            <a:ext cx="8493300" cy="18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600">
              <a:solidFill>
                <a:srgbClr val="EAEAE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74" name="Google Shape;2674;p189"/>
          <p:cNvSpPr txBox="1"/>
          <p:nvPr/>
        </p:nvSpPr>
        <p:spPr>
          <a:xfrm>
            <a:off x="311700" y="193875"/>
            <a:ext cx="7877400" cy="7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  <a:t>FileDescriptor</a:t>
            </a:r>
            <a:endParaRPr b="1" sz="3000">
              <a:solidFill>
                <a:srgbClr val="EAEAEA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675" name="Google Shape;2675;p18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2676" name="Google Shape;2676;p189"/>
          <p:cNvSpPr/>
          <p:nvPr/>
        </p:nvSpPr>
        <p:spPr>
          <a:xfrm>
            <a:off x="249250" y="844693"/>
            <a:ext cx="8645400" cy="3853200"/>
          </a:xfrm>
          <a:prstGeom prst="roundRect">
            <a:avLst>
              <a:gd fmla="val 5931" name="adj"/>
            </a:avLst>
          </a:prstGeom>
          <a:solidFill>
            <a:srgbClr val="2B2B2B"/>
          </a:solidFill>
          <a:ln cap="flat" cmpd="sng" w="9525">
            <a:solidFill>
              <a:srgbClr val="2B2B2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7" name="Google Shape;2677;p189"/>
          <p:cNvSpPr txBox="1"/>
          <p:nvPr>
            <p:ph idx="1" type="body"/>
          </p:nvPr>
        </p:nvSpPr>
        <p:spPr>
          <a:xfrm>
            <a:off x="311700" y="948426"/>
            <a:ext cx="8583000" cy="37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EAEAEA"/>
              </a:buClr>
              <a:buSzPts val="1600"/>
              <a:buFont typeface="Comfortaa"/>
              <a:buChar char="●"/>
            </a:pPr>
            <a:r>
              <a:rPr lang="ko" sz="16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  <a:t>OS 수준의 자원을 핸들링하기 위해 추상화한 클래스</a:t>
            </a:r>
            <a:endParaRPr sz="1600">
              <a:solidFill>
                <a:srgbClr val="EAEAEA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EAEAEA"/>
              </a:buClr>
              <a:buSzPts val="1600"/>
              <a:buFont typeface="Comfortaa"/>
              <a:buChar char="●"/>
            </a:pPr>
            <a:r>
              <a:rPr lang="ko" sz="16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  <a:t>Socket I/O에서는 </a:t>
            </a:r>
            <a:r>
              <a:rPr lang="ko" sz="1600">
                <a:solidFill>
                  <a:srgbClr val="EE8934"/>
                </a:solidFill>
                <a:latin typeface="Comfortaa"/>
                <a:ea typeface="Comfortaa"/>
                <a:cs typeface="Comfortaa"/>
                <a:sym typeface="Comfortaa"/>
              </a:rPr>
              <a:t>OS Socket 자원</a:t>
            </a:r>
            <a:r>
              <a:rPr lang="ko" sz="16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  <a:t>을 Java 클래스로 추상화한 것</a:t>
            </a:r>
            <a:endParaRPr sz="1600">
              <a:solidFill>
                <a:srgbClr val="EAEAEA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681" name="Shape 2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2" name="Google Shape;2682;p190"/>
          <p:cNvSpPr txBox="1"/>
          <p:nvPr/>
        </p:nvSpPr>
        <p:spPr>
          <a:xfrm>
            <a:off x="401350" y="1502075"/>
            <a:ext cx="8493300" cy="18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600">
              <a:solidFill>
                <a:srgbClr val="EAEAE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83" name="Google Shape;2683;p190"/>
          <p:cNvSpPr txBox="1"/>
          <p:nvPr/>
        </p:nvSpPr>
        <p:spPr>
          <a:xfrm>
            <a:off x="311700" y="193875"/>
            <a:ext cx="7877400" cy="7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  <a:t>NativeDispatcher</a:t>
            </a:r>
            <a:endParaRPr b="1" sz="3000">
              <a:solidFill>
                <a:srgbClr val="EAEAEA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684" name="Google Shape;2684;p19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2685" name="Google Shape;2685;p190"/>
          <p:cNvSpPr/>
          <p:nvPr/>
        </p:nvSpPr>
        <p:spPr>
          <a:xfrm>
            <a:off x="249250" y="844693"/>
            <a:ext cx="8645400" cy="3853200"/>
          </a:xfrm>
          <a:prstGeom prst="roundRect">
            <a:avLst>
              <a:gd fmla="val 5931" name="adj"/>
            </a:avLst>
          </a:prstGeom>
          <a:solidFill>
            <a:srgbClr val="2B2B2B"/>
          </a:solidFill>
          <a:ln cap="flat" cmpd="sng" w="9525">
            <a:solidFill>
              <a:srgbClr val="2B2B2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6" name="Google Shape;2686;p190"/>
          <p:cNvSpPr txBox="1"/>
          <p:nvPr>
            <p:ph idx="1" type="body"/>
          </p:nvPr>
        </p:nvSpPr>
        <p:spPr>
          <a:xfrm>
            <a:off x="311700" y="948426"/>
            <a:ext cx="8583000" cy="37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EAEAEA"/>
              </a:buClr>
              <a:buSzPts val="1600"/>
              <a:buFont typeface="Comfortaa"/>
              <a:buChar char="●"/>
            </a:pPr>
            <a:r>
              <a:rPr lang="ko" sz="16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  <a:t>Socket에 대해 Native I/O 기능을 호출하기 위한 클래스</a:t>
            </a:r>
            <a:endParaRPr sz="1600">
              <a:solidFill>
                <a:srgbClr val="EAEAEA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EAEAEA"/>
              </a:buClr>
              <a:buSzPts val="1600"/>
              <a:buFont typeface="Comfortaa"/>
              <a:buChar char="●"/>
            </a:pPr>
            <a:r>
              <a:rPr lang="ko" sz="16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  <a:t>Socket I/O 처리를 위해 SocketDispatcher 클래스 사용</a:t>
            </a:r>
            <a:endParaRPr sz="1600">
              <a:solidFill>
                <a:srgbClr val="EAEAEA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690" name="Shape 2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1" name="Google Shape;2691;p191"/>
          <p:cNvSpPr txBox="1"/>
          <p:nvPr/>
        </p:nvSpPr>
        <p:spPr>
          <a:xfrm>
            <a:off x="401350" y="1502075"/>
            <a:ext cx="8493300" cy="18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600">
              <a:solidFill>
                <a:srgbClr val="EAEAE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92" name="Google Shape;2692;p191"/>
          <p:cNvSpPr txBox="1"/>
          <p:nvPr/>
        </p:nvSpPr>
        <p:spPr>
          <a:xfrm>
            <a:off x="311700" y="193875"/>
            <a:ext cx="7877400" cy="7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  <a:t>Non-blocking Socket 설정</a:t>
            </a:r>
            <a:endParaRPr b="1" sz="3000">
              <a:solidFill>
                <a:srgbClr val="EAEAEA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693" name="Google Shape;2693;p19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2694" name="Google Shape;2694;p191"/>
          <p:cNvSpPr/>
          <p:nvPr/>
        </p:nvSpPr>
        <p:spPr>
          <a:xfrm>
            <a:off x="249250" y="844693"/>
            <a:ext cx="8645400" cy="3853200"/>
          </a:xfrm>
          <a:prstGeom prst="roundRect">
            <a:avLst>
              <a:gd fmla="val 5931" name="adj"/>
            </a:avLst>
          </a:prstGeom>
          <a:solidFill>
            <a:srgbClr val="2B2B2B"/>
          </a:solidFill>
          <a:ln cap="flat" cmpd="sng" w="9525">
            <a:solidFill>
              <a:srgbClr val="2B2B2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5" name="Google Shape;2695;p191"/>
          <p:cNvSpPr txBox="1"/>
          <p:nvPr>
            <p:ph idx="1" type="body"/>
          </p:nvPr>
        </p:nvSpPr>
        <p:spPr>
          <a:xfrm>
            <a:off x="311700" y="948426"/>
            <a:ext cx="8583000" cy="37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EE8934"/>
              </a:buClr>
              <a:buSzPts val="2000"/>
              <a:buFont typeface="Comfortaa"/>
              <a:buChar char="●"/>
            </a:pPr>
            <a:r>
              <a:rPr lang="ko" sz="2000">
                <a:solidFill>
                  <a:srgbClr val="EE8934"/>
                </a:solidFill>
                <a:latin typeface="Comfortaa"/>
                <a:ea typeface="Comfortaa"/>
                <a:cs typeface="Comfortaa"/>
                <a:sym typeface="Comfortaa"/>
              </a:rPr>
              <a:t>OS Socket은 Non-blocking Mode로 설정 가능</a:t>
            </a:r>
            <a:endParaRPr sz="2000">
              <a:solidFill>
                <a:srgbClr val="EE8934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EAEAEA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000">
              <a:solidFill>
                <a:srgbClr val="EAEAEA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699" name="Shape 2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0" name="Google Shape;2700;p192"/>
          <p:cNvSpPr txBox="1"/>
          <p:nvPr/>
        </p:nvSpPr>
        <p:spPr>
          <a:xfrm>
            <a:off x="401350" y="1502075"/>
            <a:ext cx="8493300" cy="18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600">
              <a:solidFill>
                <a:srgbClr val="EAEAE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01" name="Google Shape;2701;p192"/>
          <p:cNvSpPr txBox="1"/>
          <p:nvPr/>
        </p:nvSpPr>
        <p:spPr>
          <a:xfrm>
            <a:off x="311700" y="193875"/>
            <a:ext cx="7877400" cy="7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  <a:t>Non-blocking Socket 설정</a:t>
            </a:r>
            <a:endParaRPr b="1" sz="3000">
              <a:solidFill>
                <a:srgbClr val="EAEAEA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702" name="Google Shape;2702;p19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2703" name="Google Shape;2703;p192"/>
          <p:cNvSpPr/>
          <p:nvPr/>
        </p:nvSpPr>
        <p:spPr>
          <a:xfrm>
            <a:off x="249250" y="844693"/>
            <a:ext cx="8645400" cy="3853200"/>
          </a:xfrm>
          <a:prstGeom prst="roundRect">
            <a:avLst>
              <a:gd fmla="val 5931" name="adj"/>
            </a:avLst>
          </a:prstGeom>
          <a:solidFill>
            <a:srgbClr val="2B2B2B"/>
          </a:solidFill>
          <a:ln cap="flat" cmpd="sng" w="9525">
            <a:solidFill>
              <a:srgbClr val="2B2B2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4" name="Google Shape;2704;p192"/>
          <p:cNvSpPr txBox="1"/>
          <p:nvPr>
            <p:ph idx="1" type="body"/>
          </p:nvPr>
        </p:nvSpPr>
        <p:spPr>
          <a:xfrm>
            <a:off x="311700" y="948426"/>
            <a:ext cx="8583000" cy="37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EAEAEA"/>
              </a:buClr>
              <a:buSzPts val="2000"/>
              <a:buFont typeface="Comfortaa"/>
              <a:buChar char="●"/>
            </a:pPr>
            <a:r>
              <a:rPr lang="ko" sz="20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  <a:t>OS Socket은 Non-blocking Mode로 설정 가능</a:t>
            </a:r>
            <a:endParaRPr sz="2000">
              <a:solidFill>
                <a:srgbClr val="EAEAEA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EAEAEA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000">
              <a:solidFill>
                <a:srgbClr val="EAEAEA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grpSp>
        <p:nvGrpSpPr>
          <p:cNvPr id="2705" name="Google Shape;2705;p192"/>
          <p:cNvGrpSpPr/>
          <p:nvPr/>
        </p:nvGrpSpPr>
        <p:grpSpPr>
          <a:xfrm>
            <a:off x="401350" y="2783125"/>
            <a:ext cx="8345549" cy="1425850"/>
            <a:chOff x="401350" y="2783125"/>
            <a:chExt cx="8345549" cy="1425850"/>
          </a:xfrm>
        </p:grpSpPr>
        <p:pic>
          <p:nvPicPr>
            <p:cNvPr descr=" " id="2706" name="Google Shape;2706;p19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01350" y="2783125"/>
              <a:ext cx="8345549" cy="14258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07" name="Google Shape;2707;p192"/>
            <p:cNvSpPr/>
            <p:nvPr/>
          </p:nvSpPr>
          <p:spPr>
            <a:xfrm>
              <a:off x="492214" y="2882369"/>
              <a:ext cx="88800" cy="87000"/>
            </a:xfrm>
            <a:prstGeom prst="ellipse">
              <a:avLst/>
            </a:prstGeom>
            <a:solidFill>
              <a:srgbClr val="FE5F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8" name="Google Shape;2708;p192"/>
            <p:cNvSpPr/>
            <p:nvPr/>
          </p:nvSpPr>
          <p:spPr>
            <a:xfrm>
              <a:off x="632044" y="2882369"/>
              <a:ext cx="88800" cy="87000"/>
            </a:xfrm>
            <a:prstGeom prst="ellipse">
              <a:avLst/>
            </a:prstGeom>
            <a:solidFill>
              <a:srgbClr val="FEBB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9" name="Google Shape;2709;p192"/>
            <p:cNvSpPr/>
            <p:nvPr/>
          </p:nvSpPr>
          <p:spPr>
            <a:xfrm>
              <a:off x="771875" y="2882369"/>
              <a:ext cx="88800" cy="87000"/>
            </a:xfrm>
            <a:prstGeom prst="ellipse">
              <a:avLst/>
            </a:prstGeom>
            <a:solidFill>
              <a:srgbClr val="29C7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0" name="Google Shape;2710;p192"/>
            <p:cNvSpPr/>
            <p:nvPr/>
          </p:nvSpPr>
          <p:spPr>
            <a:xfrm>
              <a:off x="507625" y="3040425"/>
              <a:ext cx="8130600" cy="109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>
                  <a:solidFill>
                    <a:srgbClr val="E69138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public final class</a:t>
              </a:r>
              <a:r>
                <a:rPr lang="ko">
                  <a:solidFill>
                    <a:srgbClr val="29C740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</a:t>
              </a:r>
              <a:r>
                <a:rPr lang="ko">
                  <a:solidFill>
                    <a:srgbClr val="EEEEEE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IOUtil {</a:t>
              </a:r>
              <a:endParaRPr>
                <a:solidFill>
                  <a:srgbClr val="EEEEEE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>
                  <a:solidFill>
                    <a:srgbClr val="29C740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</a:t>
              </a:r>
              <a:r>
                <a:rPr lang="ko">
                  <a:solidFill>
                    <a:srgbClr val="EE8934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public static native void</a:t>
              </a:r>
              <a:r>
                <a:rPr lang="ko">
                  <a:solidFill>
                    <a:srgbClr val="29C740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</a:t>
              </a:r>
              <a:r>
                <a:rPr lang="ko">
                  <a:solidFill>
                    <a:srgbClr val="7E97FF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configureBlocking</a:t>
              </a:r>
              <a:r>
                <a:rPr lang="ko">
                  <a:solidFill>
                    <a:srgbClr val="EEEEEE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(</a:t>
              </a:r>
              <a:br>
                <a:rPr lang="ko">
                  <a:solidFill>
                    <a:srgbClr val="EEEEEE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</a:br>
              <a:r>
                <a:rPr lang="ko">
                  <a:solidFill>
                    <a:srgbClr val="EEEEEE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  FileDescriptor fd,</a:t>
              </a:r>
              <a:r>
                <a:rPr lang="ko">
                  <a:solidFill>
                    <a:srgbClr val="29C740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</a:t>
              </a:r>
              <a:r>
                <a:rPr lang="ko">
                  <a:solidFill>
                    <a:srgbClr val="EE8934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boolean</a:t>
              </a:r>
              <a:r>
                <a:rPr lang="ko">
                  <a:solidFill>
                    <a:srgbClr val="29C740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</a:t>
              </a:r>
              <a:r>
                <a:rPr lang="ko">
                  <a:solidFill>
                    <a:srgbClr val="EEEEEE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blocking) </a:t>
              </a:r>
              <a:r>
                <a:rPr lang="ko">
                  <a:solidFill>
                    <a:srgbClr val="EE8934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throws</a:t>
              </a:r>
              <a:r>
                <a:rPr lang="ko">
                  <a:solidFill>
                    <a:srgbClr val="29C740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</a:t>
              </a:r>
              <a:r>
                <a:rPr lang="ko">
                  <a:solidFill>
                    <a:srgbClr val="EEEEEE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IOException;</a:t>
              </a:r>
              <a:endParaRPr>
                <a:solidFill>
                  <a:srgbClr val="EEEEEE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>
                  <a:solidFill>
                    <a:srgbClr val="EEEEEE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}</a:t>
              </a:r>
              <a:endParaRPr>
                <a:solidFill>
                  <a:srgbClr val="EEEEEE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</p:txBody>
        </p:sp>
      </p:grpSp>
      <p:sp>
        <p:nvSpPr>
          <p:cNvPr id="2711" name="Google Shape;2711;p192"/>
          <p:cNvSpPr/>
          <p:nvPr/>
        </p:nvSpPr>
        <p:spPr>
          <a:xfrm>
            <a:off x="2870300" y="3450375"/>
            <a:ext cx="1911900" cy="2724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715" name="Shape 2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6" name="Google Shape;2716;p193"/>
          <p:cNvSpPr txBox="1"/>
          <p:nvPr/>
        </p:nvSpPr>
        <p:spPr>
          <a:xfrm>
            <a:off x="401350" y="1502075"/>
            <a:ext cx="8493300" cy="18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600">
              <a:solidFill>
                <a:srgbClr val="EAEAE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17" name="Google Shape;2717;p193"/>
          <p:cNvSpPr txBox="1"/>
          <p:nvPr/>
        </p:nvSpPr>
        <p:spPr>
          <a:xfrm>
            <a:off x="311700" y="193875"/>
            <a:ext cx="7877400" cy="7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  <a:t>Non-blocking Socket 설정</a:t>
            </a:r>
            <a:endParaRPr b="1" sz="3000">
              <a:solidFill>
                <a:srgbClr val="EAEAEA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718" name="Google Shape;2718;p19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2719" name="Google Shape;2719;p193"/>
          <p:cNvSpPr/>
          <p:nvPr/>
        </p:nvSpPr>
        <p:spPr>
          <a:xfrm>
            <a:off x="249250" y="844693"/>
            <a:ext cx="8645400" cy="3853200"/>
          </a:xfrm>
          <a:prstGeom prst="roundRect">
            <a:avLst>
              <a:gd fmla="val 5931" name="adj"/>
            </a:avLst>
          </a:prstGeom>
          <a:solidFill>
            <a:srgbClr val="2B2B2B"/>
          </a:solidFill>
          <a:ln cap="flat" cmpd="sng" w="9525">
            <a:solidFill>
              <a:srgbClr val="2B2B2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0" name="Google Shape;2720;p193"/>
          <p:cNvSpPr txBox="1"/>
          <p:nvPr>
            <p:ph idx="1" type="body"/>
          </p:nvPr>
        </p:nvSpPr>
        <p:spPr>
          <a:xfrm>
            <a:off x="311700" y="948426"/>
            <a:ext cx="8583000" cy="37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EAEAEA"/>
              </a:buClr>
              <a:buSzPts val="2000"/>
              <a:buFont typeface="Comfortaa"/>
              <a:buChar char="●"/>
            </a:pPr>
            <a:r>
              <a:rPr lang="ko" sz="20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  <a:t>Socket은 Non-blocking Mode로 설정 가능</a:t>
            </a:r>
            <a:endParaRPr sz="2000">
              <a:solidFill>
                <a:srgbClr val="EAEAEA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EE8934"/>
              </a:buClr>
              <a:buSzPts val="2000"/>
              <a:buFont typeface="Comfortaa"/>
              <a:buChar char="●"/>
            </a:pPr>
            <a:r>
              <a:rPr lang="ko" sz="2000">
                <a:solidFill>
                  <a:srgbClr val="EE8934"/>
                </a:solidFill>
                <a:latin typeface="Comfortaa"/>
                <a:ea typeface="Comfortaa"/>
                <a:cs typeface="Comfortaa"/>
                <a:sym typeface="Comfortaa"/>
              </a:rPr>
              <a:t>JDK21 NioSocketImpl는 Virtual Thread에 대해 </a:t>
            </a:r>
            <a:br>
              <a:rPr lang="ko" sz="2000">
                <a:solidFill>
                  <a:srgbClr val="EE8934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lang="ko" sz="2000">
                <a:solidFill>
                  <a:srgbClr val="EE8934"/>
                </a:solidFill>
                <a:latin typeface="Comfortaa"/>
                <a:ea typeface="Comfortaa"/>
                <a:cs typeface="Comfortaa"/>
                <a:sym typeface="Comfortaa"/>
              </a:rPr>
              <a:t>언제나 Non-blocking Socket으로 설정</a:t>
            </a:r>
            <a:endParaRPr sz="2000">
              <a:solidFill>
                <a:srgbClr val="EE8934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EAEAEA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000">
              <a:solidFill>
                <a:srgbClr val="EAEAEA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721" name="Google Shape;2721;p193"/>
          <p:cNvSpPr/>
          <p:nvPr/>
        </p:nvSpPr>
        <p:spPr>
          <a:xfrm>
            <a:off x="507625" y="3040425"/>
            <a:ext cx="8130600" cy="10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lang="ko" sz="1500">
                <a:solidFill>
                  <a:srgbClr val="E69138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public final class</a:t>
            </a:r>
            <a:r>
              <a:rPr lang="ko" sz="1500">
                <a:solidFill>
                  <a:srgbClr val="29C740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 </a:t>
            </a:r>
            <a:r>
              <a:rPr lang="ko" sz="1500">
                <a:solidFill>
                  <a:srgbClr val="EEEEEE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IOUtil {</a:t>
            </a:r>
            <a:endParaRPr sz="1500">
              <a:solidFill>
                <a:srgbClr val="EEEEEE"/>
              </a:solidFill>
              <a:latin typeface="JetBrains Mono SemiBold"/>
              <a:ea typeface="JetBrains Mono SemiBold"/>
              <a:cs typeface="JetBrains Mono SemiBold"/>
              <a:sym typeface="JetBrains Mono SemiBold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lang="ko" sz="1500">
                <a:solidFill>
                  <a:srgbClr val="29C740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  </a:t>
            </a:r>
            <a:r>
              <a:rPr lang="ko" sz="1500">
                <a:solidFill>
                  <a:srgbClr val="EE8934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public static native void</a:t>
            </a:r>
            <a:r>
              <a:rPr lang="ko" sz="1500">
                <a:solidFill>
                  <a:srgbClr val="29C740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 </a:t>
            </a:r>
            <a:r>
              <a:rPr lang="ko" sz="1500">
                <a:solidFill>
                  <a:srgbClr val="7E97FF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configureBlocking</a:t>
            </a:r>
            <a:r>
              <a:rPr lang="ko" sz="1500">
                <a:solidFill>
                  <a:srgbClr val="EEEEEE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(FileDescriptor fd,</a:t>
            </a:r>
            <a:r>
              <a:rPr lang="ko" sz="1500">
                <a:solidFill>
                  <a:srgbClr val="29C740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 </a:t>
            </a:r>
            <a:endParaRPr sz="1500">
              <a:solidFill>
                <a:srgbClr val="29C740"/>
              </a:solidFill>
              <a:latin typeface="JetBrains Mono SemiBold"/>
              <a:ea typeface="JetBrains Mono SemiBold"/>
              <a:cs typeface="JetBrains Mono SemiBold"/>
              <a:sym typeface="JetBrains Mono SemiBold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lang="ko" sz="1500">
                <a:solidFill>
                  <a:srgbClr val="EE8934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    boolean</a:t>
            </a:r>
            <a:r>
              <a:rPr lang="ko" sz="1500">
                <a:solidFill>
                  <a:srgbClr val="29C740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 </a:t>
            </a:r>
            <a:r>
              <a:rPr lang="ko" sz="1500">
                <a:solidFill>
                  <a:srgbClr val="EEEEEE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blocking) </a:t>
            </a:r>
            <a:r>
              <a:rPr lang="ko" sz="1500">
                <a:solidFill>
                  <a:srgbClr val="EE8934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throws</a:t>
            </a:r>
            <a:r>
              <a:rPr lang="ko" sz="1500">
                <a:solidFill>
                  <a:srgbClr val="29C740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 </a:t>
            </a:r>
            <a:r>
              <a:rPr lang="ko" sz="1500">
                <a:solidFill>
                  <a:srgbClr val="EEEEEE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IOException;</a:t>
            </a:r>
            <a:endParaRPr sz="1500">
              <a:solidFill>
                <a:srgbClr val="EEEEEE"/>
              </a:solidFill>
              <a:latin typeface="JetBrains Mono SemiBold"/>
              <a:ea typeface="JetBrains Mono SemiBold"/>
              <a:cs typeface="JetBrains Mono SemiBold"/>
              <a:sym typeface="JetBrains Mono SemiBold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lang="ko" sz="1500">
                <a:solidFill>
                  <a:srgbClr val="EEEEEE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}</a:t>
            </a:r>
            <a:endParaRPr sz="1500">
              <a:solidFill>
                <a:srgbClr val="EEEEEE"/>
              </a:solidFill>
              <a:latin typeface="JetBrains Mono SemiBold"/>
              <a:ea typeface="JetBrains Mono SemiBold"/>
              <a:cs typeface="JetBrains Mono SemiBold"/>
              <a:sym typeface="JetBrains Mono SemiBold"/>
            </a:endParaRPr>
          </a:p>
        </p:txBody>
      </p:sp>
      <p:grpSp>
        <p:nvGrpSpPr>
          <p:cNvPr id="2722" name="Google Shape;2722;p193"/>
          <p:cNvGrpSpPr/>
          <p:nvPr/>
        </p:nvGrpSpPr>
        <p:grpSpPr>
          <a:xfrm>
            <a:off x="492214" y="2882369"/>
            <a:ext cx="368461" cy="87000"/>
            <a:chOff x="492214" y="2882369"/>
            <a:chExt cx="368461" cy="87000"/>
          </a:xfrm>
        </p:grpSpPr>
        <p:sp>
          <p:nvSpPr>
            <p:cNvPr id="2723" name="Google Shape;2723;p193"/>
            <p:cNvSpPr/>
            <p:nvPr/>
          </p:nvSpPr>
          <p:spPr>
            <a:xfrm>
              <a:off x="492214" y="2882369"/>
              <a:ext cx="88800" cy="87000"/>
            </a:xfrm>
            <a:prstGeom prst="ellipse">
              <a:avLst/>
            </a:prstGeom>
            <a:solidFill>
              <a:srgbClr val="FE5F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4" name="Google Shape;2724;p193"/>
            <p:cNvSpPr/>
            <p:nvPr/>
          </p:nvSpPr>
          <p:spPr>
            <a:xfrm>
              <a:off x="632044" y="2882369"/>
              <a:ext cx="88800" cy="87000"/>
            </a:xfrm>
            <a:prstGeom prst="ellipse">
              <a:avLst/>
            </a:prstGeom>
            <a:solidFill>
              <a:srgbClr val="FEBB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5" name="Google Shape;2725;p193"/>
            <p:cNvSpPr/>
            <p:nvPr/>
          </p:nvSpPr>
          <p:spPr>
            <a:xfrm>
              <a:off x="771875" y="2882369"/>
              <a:ext cx="88800" cy="87000"/>
            </a:xfrm>
            <a:prstGeom prst="ellipse">
              <a:avLst/>
            </a:prstGeom>
            <a:solidFill>
              <a:srgbClr val="29C7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26" name="Google Shape;2726;p193"/>
          <p:cNvGrpSpPr/>
          <p:nvPr/>
        </p:nvGrpSpPr>
        <p:grpSpPr>
          <a:xfrm>
            <a:off x="401350" y="2783125"/>
            <a:ext cx="8345549" cy="1425850"/>
            <a:chOff x="401350" y="2783125"/>
            <a:chExt cx="8345549" cy="1425850"/>
          </a:xfrm>
        </p:grpSpPr>
        <p:pic>
          <p:nvPicPr>
            <p:cNvPr descr=" " id="2727" name="Google Shape;2727;p19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01350" y="2783125"/>
              <a:ext cx="8345549" cy="14258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28" name="Google Shape;2728;p193"/>
            <p:cNvSpPr/>
            <p:nvPr/>
          </p:nvSpPr>
          <p:spPr>
            <a:xfrm>
              <a:off x="492214" y="2882369"/>
              <a:ext cx="88800" cy="87000"/>
            </a:xfrm>
            <a:prstGeom prst="ellipse">
              <a:avLst/>
            </a:prstGeom>
            <a:solidFill>
              <a:srgbClr val="FE5F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9" name="Google Shape;2729;p193"/>
            <p:cNvSpPr/>
            <p:nvPr/>
          </p:nvSpPr>
          <p:spPr>
            <a:xfrm>
              <a:off x="632044" y="2882369"/>
              <a:ext cx="88800" cy="87000"/>
            </a:xfrm>
            <a:prstGeom prst="ellipse">
              <a:avLst/>
            </a:prstGeom>
            <a:solidFill>
              <a:srgbClr val="FEBB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0" name="Google Shape;2730;p193"/>
            <p:cNvSpPr/>
            <p:nvPr/>
          </p:nvSpPr>
          <p:spPr>
            <a:xfrm>
              <a:off x="771875" y="2882369"/>
              <a:ext cx="88800" cy="87000"/>
            </a:xfrm>
            <a:prstGeom prst="ellipse">
              <a:avLst/>
            </a:prstGeom>
            <a:solidFill>
              <a:srgbClr val="29C7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1" name="Google Shape;2731;p193"/>
            <p:cNvSpPr/>
            <p:nvPr/>
          </p:nvSpPr>
          <p:spPr>
            <a:xfrm>
              <a:off x="507625" y="3040425"/>
              <a:ext cx="8130600" cy="109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>
                  <a:solidFill>
                    <a:srgbClr val="E69138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public final class</a:t>
              </a:r>
              <a:r>
                <a:rPr lang="ko">
                  <a:solidFill>
                    <a:srgbClr val="29C740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</a:t>
              </a:r>
              <a:r>
                <a:rPr lang="ko">
                  <a:solidFill>
                    <a:srgbClr val="EEEEEE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IOUtil {</a:t>
              </a:r>
              <a:endParaRPr>
                <a:solidFill>
                  <a:srgbClr val="EEEEEE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>
                  <a:solidFill>
                    <a:srgbClr val="29C740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</a:t>
              </a:r>
              <a:r>
                <a:rPr lang="ko">
                  <a:solidFill>
                    <a:srgbClr val="EE8934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public static native void</a:t>
              </a:r>
              <a:r>
                <a:rPr lang="ko">
                  <a:solidFill>
                    <a:srgbClr val="29C740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</a:t>
              </a:r>
              <a:r>
                <a:rPr lang="ko">
                  <a:solidFill>
                    <a:srgbClr val="7E97FF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configureBlocking</a:t>
              </a:r>
              <a:r>
                <a:rPr lang="ko">
                  <a:solidFill>
                    <a:srgbClr val="EEEEEE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(</a:t>
              </a:r>
              <a:br>
                <a:rPr lang="ko">
                  <a:solidFill>
                    <a:srgbClr val="EEEEEE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</a:br>
              <a:r>
                <a:rPr lang="ko">
                  <a:solidFill>
                    <a:srgbClr val="EEEEEE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  FileDescriptor fd,</a:t>
              </a:r>
              <a:r>
                <a:rPr lang="ko">
                  <a:solidFill>
                    <a:srgbClr val="29C740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</a:t>
              </a:r>
              <a:r>
                <a:rPr lang="ko">
                  <a:solidFill>
                    <a:srgbClr val="EE8934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boolean</a:t>
              </a:r>
              <a:r>
                <a:rPr lang="ko">
                  <a:solidFill>
                    <a:srgbClr val="29C740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</a:t>
              </a:r>
              <a:r>
                <a:rPr lang="ko">
                  <a:solidFill>
                    <a:srgbClr val="EEEEEE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blocking) </a:t>
              </a:r>
              <a:r>
                <a:rPr lang="ko">
                  <a:solidFill>
                    <a:srgbClr val="EE8934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throws</a:t>
              </a:r>
              <a:r>
                <a:rPr lang="ko">
                  <a:solidFill>
                    <a:srgbClr val="29C740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</a:t>
              </a:r>
              <a:r>
                <a:rPr lang="ko">
                  <a:solidFill>
                    <a:srgbClr val="EEEEEE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IOException;</a:t>
              </a:r>
              <a:endParaRPr>
                <a:solidFill>
                  <a:srgbClr val="EEEEEE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>
                  <a:solidFill>
                    <a:srgbClr val="EEEEEE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}</a:t>
              </a:r>
              <a:endParaRPr>
                <a:solidFill>
                  <a:srgbClr val="EEEEEE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</p:txBody>
        </p:sp>
      </p:grpSp>
      <p:sp>
        <p:nvSpPr>
          <p:cNvPr id="2732" name="Google Shape;2732;p193"/>
          <p:cNvSpPr/>
          <p:nvPr/>
        </p:nvSpPr>
        <p:spPr>
          <a:xfrm>
            <a:off x="2870300" y="3450375"/>
            <a:ext cx="1911900" cy="2724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41"/>
          <p:cNvSpPr txBox="1"/>
          <p:nvPr/>
        </p:nvSpPr>
        <p:spPr>
          <a:xfrm>
            <a:off x="401350" y="1502075"/>
            <a:ext cx="8493300" cy="18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600">
              <a:solidFill>
                <a:srgbClr val="EAEAE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0" name="Google Shape;250;p41"/>
          <p:cNvSpPr txBox="1"/>
          <p:nvPr/>
        </p:nvSpPr>
        <p:spPr>
          <a:xfrm>
            <a:off x="311700" y="193875"/>
            <a:ext cx="7877400" cy="7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  <a:t>Virtual Thread 목표</a:t>
            </a:r>
            <a:endParaRPr b="1" sz="3000">
              <a:solidFill>
                <a:srgbClr val="EAEAEA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rgbClr val="EAEAEA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51" name="Google Shape;251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252" name="Google Shape;252;p41"/>
          <p:cNvSpPr/>
          <p:nvPr/>
        </p:nvSpPr>
        <p:spPr>
          <a:xfrm>
            <a:off x="249250" y="844693"/>
            <a:ext cx="8645400" cy="3853200"/>
          </a:xfrm>
          <a:prstGeom prst="roundRect">
            <a:avLst>
              <a:gd fmla="val 5931" name="adj"/>
            </a:avLst>
          </a:prstGeom>
          <a:solidFill>
            <a:srgbClr val="2B2B2B"/>
          </a:solidFill>
          <a:ln cap="flat" cmpd="sng" w="9525">
            <a:solidFill>
              <a:srgbClr val="2B2B2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41"/>
          <p:cNvSpPr txBox="1"/>
          <p:nvPr>
            <p:ph idx="1" type="body"/>
          </p:nvPr>
        </p:nvSpPr>
        <p:spPr>
          <a:xfrm>
            <a:off x="311700" y="948426"/>
            <a:ext cx="8583000" cy="374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Comfortaa"/>
              <a:buChar char="●"/>
            </a:pPr>
            <a:r>
              <a:rPr lang="ko" sz="2000">
                <a:solidFill>
                  <a:schemeClr val="accent2"/>
                </a:solidFill>
                <a:latin typeface="Comfortaa"/>
                <a:ea typeface="Comfortaa"/>
                <a:cs typeface="Comfortaa"/>
                <a:sym typeface="Comfortaa"/>
              </a:rPr>
              <a:t>Thread-Per-Request 스타일의 확장성 확보 (동기 코드 스타일)</a:t>
            </a:r>
            <a:endParaRPr sz="2000">
              <a:solidFill>
                <a:schemeClr val="accent2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Comfortaa"/>
              <a:buChar char="●"/>
            </a:pPr>
            <a:r>
              <a:rPr lang="ko" sz="2000">
                <a:solidFill>
                  <a:schemeClr val="accent2"/>
                </a:solidFill>
                <a:latin typeface="Comfortaa"/>
                <a:ea typeface="Comfortaa"/>
                <a:cs typeface="Comfortaa"/>
                <a:sym typeface="Comfortaa"/>
              </a:rPr>
              <a:t>Thread 클래스를 상속함으로써 최소한의 변경으로 </a:t>
            </a:r>
            <a:br>
              <a:rPr lang="ko" sz="2000">
                <a:solidFill>
                  <a:schemeClr val="accent2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lang="ko" sz="2000">
                <a:solidFill>
                  <a:schemeClr val="accent2"/>
                </a:solidFill>
                <a:latin typeface="Comfortaa"/>
                <a:ea typeface="Comfortaa"/>
                <a:cs typeface="Comfortaa"/>
                <a:sym typeface="Comfortaa"/>
              </a:rPr>
              <a:t>기존 코드 마이그레이션 지원</a:t>
            </a:r>
            <a:endParaRPr sz="2000">
              <a:solidFill>
                <a:schemeClr val="accent2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EE8934"/>
              </a:buClr>
              <a:buSzPts val="2000"/>
              <a:buFont typeface="Comfortaa"/>
              <a:buChar char="●"/>
            </a:pPr>
            <a:r>
              <a:rPr lang="ko" sz="2000">
                <a:solidFill>
                  <a:srgbClr val="EE8934"/>
                </a:solidFill>
                <a:latin typeface="Comfortaa"/>
                <a:ea typeface="Comfortaa"/>
                <a:cs typeface="Comfortaa"/>
                <a:sym typeface="Comfortaa"/>
              </a:rPr>
              <a:t>기존 도구를 이용한 쉬운 디버깅 및 프로파일링</a:t>
            </a:r>
            <a:endParaRPr sz="2000">
              <a:solidFill>
                <a:srgbClr val="EE8934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000">
              <a:solidFill>
                <a:schemeClr val="accent2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736" name="Shape 2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7" name="Google Shape;2737;p194"/>
          <p:cNvSpPr txBox="1"/>
          <p:nvPr/>
        </p:nvSpPr>
        <p:spPr>
          <a:xfrm>
            <a:off x="401350" y="1502075"/>
            <a:ext cx="8493300" cy="18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600">
              <a:solidFill>
                <a:srgbClr val="EAEAE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38" name="Google Shape;2738;p194"/>
          <p:cNvSpPr txBox="1"/>
          <p:nvPr/>
        </p:nvSpPr>
        <p:spPr>
          <a:xfrm>
            <a:off x="311700" y="193875"/>
            <a:ext cx="7877400" cy="7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  <a:t>Non-blocking Socket</a:t>
            </a:r>
            <a:endParaRPr b="1" sz="3000">
              <a:solidFill>
                <a:srgbClr val="EAEAEA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739" name="Google Shape;2739;p19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2740" name="Google Shape;2740;p194"/>
          <p:cNvSpPr/>
          <p:nvPr/>
        </p:nvSpPr>
        <p:spPr>
          <a:xfrm>
            <a:off x="249250" y="844693"/>
            <a:ext cx="8645400" cy="3853200"/>
          </a:xfrm>
          <a:prstGeom prst="roundRect">
            <a:avLst>
              <a:gd fmla="val 5931" name="adj"/>
            </a:avLst>
          </a:prstGeom>
          <a:solidFill>
            <a:srgbClr val="2B2B2B"/>
          </a:solidFill>
          <a:ln cap="flat" cmpd="sng" w="9525">
            <a:solidFill>
              <a:srgbClr val="2B2B2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1" name="Google Shape;2741;p194"/>
          <p:cNvSpPr txBox="1"/>
          <p:nvPr>
            <p:ph idx="1" type="body"/>
          </p:nvPr>
        </p:nvSpPr>
        <p:spPr>
          <a:xfrm>
            <a:off x="311700" y="948426"/>
            <a:ext cx="8583000" cy="37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EAEAEA"/>
              </a:buClr>
              <a:buSzPts val="2000"/>
              <a:buFont typeface="Comfortaa"/>
              <a:buChar char="●"/>
            </a:pPr>
            <a:r>
              <a:rPr lang="ko" sz="20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  <a:t>Non-blocking Socket에 대한 I/O는 Blocking 되지 않음</a:t>
            </a:r>
            <a:endParaRPr sz="2000">
              <a:solidFill>
                <a:srgbClr val="EAEAEA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rgbClr val="EAEAEA"/>
              </a:buClr>
              <a:buSzPts val="2000"/>
              <a:buFont typeface="Comfortaa"/>
              <a:buChar char="○"/>
            </a:pPr>
            <a:r>
              <a:rPr lang="ko" sz="20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  <a:t>읽기/쓰기가 불가능 해도 Blocking 되지 않고 즉시 결과 &amp; 제어권 반환</a:t>
            </a:r>
            <a:endParaRPr sz="2000">
              <a:solidFill>
                <a:srgbClr val="EAEAEA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graphicFrame>
        <p:nvGraphicFramePr>
          <p:cNvPr id="2742" name="Google Shape;2742;p194"/>
          <p:cNvGraphicFramePr/>
          <p:nvPr/>
        </p:nvGraphicFramePr>
        <p:xfrm>
          <a:off x="826503" y="211075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{3349143E-5CC9-4F1C-B4D1-15CB5DC99557}</a:tableStyleId>
              </a:tblPr>
              <a:tblGrid>
                <a:gridCol w="1780925"/>
                <a:gridCol w="4118300"/>
                <a:gridCol w="1591775"/>
              </a:tblGrid>
              <a:tr h="405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rgbClr val="EEEEEE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반환 </a:t>
                      </a:r>
                      <a:r>
                        <a:rPr b="1" lang="ko">
                          <a:solidFill>
                            <a:srgbClr val="EEEEEE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값(int)</a:t>
                      </a:r>
                      <a:endParaRPr b="1">
                        <a:solidFill>
                          <a:srgbClr val="EEEEEE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rgbClr val="EEEEEE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의미</a:t>
                      </a:r>
                      <a:endParaRPr b="1">
                        <a:solidFill>
                          <a:srgbClr val="EEEEEE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rgbClr val="EEEEEE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재시도 필요 여부</a:t>
                      </a:r>
                      <a:endParaRPr b="1">
                        <a:solidFill>
                          <a:srgbClr val="EEEEEE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>
                    <a:solidFill>
                      <a:srgbClr val="595959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EEEEEE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양수</a:t>
                      </a:r>
                      <a:endParaRPr sz="1200">
                        <a:solidFill>
                          <a:srgbClr val="EEEEEE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EEEEEE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양수값 길이 만큼 Byte 읽기/쓰기 수행 완료</a:t>
                      </a:r>
                      <a:endParaRPr sz="1200">
                        <a:solidFill>
                          <a:srgbClr val="EEEEEE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EEEEEE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X</a:t>
                      </a:r>
                      <a:endParaRPr sz="1200">
                        <a:solidFill>
                          <a:srgbClr val="EEEEEE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EEEEEE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EOF(</a:t>
                      </a:r>
                      <a:r>
                        <a:rPr lang="ko" sz="1200">
                          <a:solidFill>
                            <a:srgbClr val="EE8934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-1</a:t>
                      </a:r>
                      <a:r>
                        <a:rPr lang="ko" sz="1200">
                          <a:solidFill>
                            <a:srgbClr val="EEEEEE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)</a:t>
                      </a:r>
                      <a:endParaRPr sz="1200">
                        <a:solidFill>
                          <a:srgbClr val="EEEEEE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EEEEEE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연결 종료</a:t>
                      </a:r>
                      <a:endParaRPr sz="1200">
                        <a:solidFill>
                          <a:srgbClr val="EEEEEE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EEEEEE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X</a:t>
                      </a:r>
                      <a:endParaRPr sz="1200">
                        <a:solidFill>
                          <a:srgbClr val="EEEEEE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EEEEEE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UNAVAILABLE(</a:t>
                      </a:r>
                      <a:r>
                        <a:rPr lang="ko" sz="1200">
                          <a:solidFill>
                            <a:srgbClr val="EE8934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-2</a:t>
                      </a:r>
                      <a:r>
                        <a:rPr lang="ko" sz="1200">
                          <a:solidFill>
                            <a:srgbClr val="EEEEEE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)</a:t>
                      </a:r>
                      <a:endParaRPr sz="1200">
                        <a:solidFill>
                          <a:srgbClr val="EEEEEE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EEEEEE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Socket의 Send/Recv 버퍼가 아직 준비 안됨</a:t>
                      </a:r>
                      <a:endParaRPr sz="1200">
                        <a:solidFill>
                          <a:srgbClr val="EEEEEE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29C74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O</a:t>
                      </a:r>
                      <a:endParaRPr b="1" sz="1200">
                        <a:solidFill>
                          <a:srgbClr val="29C740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EEEEEE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INTERRUPTED(</a:t>
                      </a:r>
                      <a:r>
                        <a:rPr lang="ko" sz="1200">
                          <a:solidFill>
                            <a:srgbClr val="EE8934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-3</a:t>
                      </a:r>
                      <a:r>
                        <a:rPr lang="ko" sz="1200">
                          <a:solidFill>
                            <a:srgbClr val="EEEEEE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)</a:t>
                      </a:r>
                      <a:endParaRPr sz="1200">
                        <a:solidFill>
                          <a:srgbClr val="EEEEEE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EEEEEE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System Call이 Interrupt </a:t>
                      </a:r>
                      <a:r>
                        <a:rPr lang="ko" sz="1200">
                          <a:solidFill>
                            <a:srgbClr val="EEEEEE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됨</a:t>
                      </a:r>
                      <a:endParaRPr sz="1200">
                        <a:solidFill>
                          <a:srgbClr val="EEEEEE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29C74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O</a:t>
                      </a:r>
                      <a:endParaRPr b="1" sz="1200">
                        <a:solidFill>
                          <a:srgbClr val="29C740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EEEEEE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기타 음수</a:t>
                      </a:r>
                      <a:endParaRPr sz="1200">
                        <a:solidFill>
                          <a:srgbClr val="EEEEEE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FF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에러</a:t>
                      </a:r>
                      <a:r>
                        <a:rPr lang="ko" sz="1200">
                          <a:solidFill>
                            <a:srgbClr val="EEEEEE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 발생</a:t>
                      </a:r>
                      <a:endParaRPr sz="1200">
                        <a:solidFill>
                          <a:srgbClr val="EEEEEE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EEEEEE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X</a:t>
                      </a:r>
                      <a:endParaRPr b="1" sz="1200">
                        <a:solidFill>
                          <a:srgbClr val="EEEEEE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746" name="Shape 2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7" name="Google Shape;2747;p195"/>
          <p:cNvSpPr txBox="1"/>
          <p:nvPr/>
        </p:nvSpPr>
        <p:spPr>
          <a:xfrm>
            <a:off x="401350" y="1502075"/>
            <a:ext cx="8493300" cy="18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600">
              <a:solidFill>
                <a:srgbClr val="EAEAE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48" name="Google Shape;2748;p195"/>
          <p:cNvSpPr txBox="1"/>
          <p:nvPr/>
        </p:nvSpPr>
        <p:spPr>
          <a:xfrm>
            <a:off x="311700" y="193875"/>
            <a:ext cx="7877400" cy="7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  <a:t>Non-blocking Socket</a:t>
            </a:r>
            <a:endParaRPr b="1" sz="3000">
              <a:solidFill>
                <a:srgbClr val="EAEAEA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749" name="Google Shape;2749;p19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2750" name="Google Shape;2750;p195"/>
          <p:cNvSpPr/>
          <p:nvPr/>
        </p:nvSpPr>
        <p:spPr>
          <a:xfrm>
            <a:off x="249250" y="844693"/>
            <a:ext cx="8645400" cy="3853200"/>
          </a:xfrm>
          <a:prstGeom prst="roundRect">
            <a:avLst>
              <a:gd fmla="val 5931" name="adj"/>
            </a:avLst>
          </a:prstGeom>
          <a:solidFill>
            <a:srgbClr val="2B2B2B"/>
          </a:solidFill>
          <a:ln cap="flat" cmpd="sng" w="9525">
            <a:solidFill>
              <a:srgbClr val="2B2B2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1" name="Google Shape;2751;p195"/>
          <p:cNvSpPr txBox="1"/>
          <p:nvPr>
            <p:ph idx="1" type="body"/>
          </p:nvPr>
        </p:nvSpPr>
        <p:spPr>
          <a:xfrm>
            <a:off x="311700" y="948426"/>
            <a:ext cx="8583000" cy="37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EAEAEA"/>
              </a:buClr>
              <a:buSzPts val="2000"/>
              <a:buFont typeface="Comfortaa"/>
              <a:buChar char="●"/>
            </a:pPr>
            <a:r>
              <a:rPr lang="ko" sz="20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  <a:t>Non-blocking Socket에 대한 I/O는 Blocking 되지 않음</a:t>
            </a:r>
            <a:endParaRPr sz="2000">
              <a:solidFill>
                <a:srgbClr val="EAEAEA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rgbClr val="EAEAEA"/>
              </a:buClr>
              <a:buSzPts val="2000"/>
              <a:buFont typeface="Comfortaa"/>
              <a:buChar char="○"/>
            </a:pPr>
            <a:r>
              <a:rPr lang="ko" sz="20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  <a:t>읽기/쓰기가 불가능 해도 Blocking 되지 않고 즉시 결과 &amp; 제어권 반환</a:t>
            </a:r>
            <a:endParaRPr sz="2000">
              <a:solidFill>
                <a:srgbClr val="EAEAEA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graphicFrame>
        <p:nvGraphicFramePr>
          <p:cNvPr id="2752" name="Google Shape;2752;p195"/>
          <p:cNvGraphicFramePr/>
          <p:nvPr/>
        </p:nvGraphicFramePr>
        <p:xfrm>
          <a:off x="826503" y="211075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{3349143E-5CC9-4F1C-B4D1-15CB5DC99557}</a:tableStyleId>
              </a:tblPr>
              <a:tblGrid>
                <a:gridCol w="1780925"/>
                <a:gridCol w="4118300"/>
                <a:gridCol w="1591775"/>
              </a:tblGrid>
              <a:tr h="405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rgbClr val="EEEEEE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반환 값(int)</a:t>
                      </a:r>
                      <a:endParaRPr b="1">
                        <a:solidFill>
                          <a:srgbClr val="EEEEEE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rgbClr val="EEEEEE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의미</a:t>
                      </a:r>
                      <a:endParaRPr b="1">
                        <a:solidFill>
                          <a:srgbClr val="EEEEEE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rgbClr val="EEEEEE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재시도 필요 여부</a:t>
                      </a:r>
                      <a:endParaRPr b="1">
                        <a:solidFill>
                          <a:srgbClr val="EEEEEE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>
                    <a:solidFill>
                      <a:srgbClr val="595959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EEEEEE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양수</a:t>
                      </a:r>
                      <a:endParaRPr sz="1200">
                        <a:solidFill>
                          <a:srgbClr val="EEEEEE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EEEEEE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양수값 길이 만큼 Byte 읽기/쓰기 수행 완료</a:t>
                      </a:r>
                      <a:endParaRPr sz="1200">
                        <a:solidFill>
                          <a:srgbClr val="EEEEEE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EEEEEE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X</a:t>
                      </a:r>
                      <a:endParaRPr sz="1200">
                        <a:solidFill>
                          <a:srgbClr val="EEEEEE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EEEEEE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EOF(</a:t>
                      </a:r>
                      <a:r>
                        <a:rPr lang="ko" sz="1200">
                          <a:solidFill>
                            <a:srgbClr val="EE8934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-1</a:t>
                      </a:r>
                      <a:r>
                        <a:rPr lang="ko" sz="1200">
                          <a:solidFill>
                            <a:srgbClr val="EEEEEE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)</a:t>
                      </a:r>
                      <a:endParaRPr sz="1200">
                        <a:solidFill>
                          <a:srgbClr val="EEEEEE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EEEEEE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연결 종료</a:t>
                      </a:r>
                      <a:endParaRPr sz="1200">
                        <a:solidFill>
                          <a:srgbClr val="EEEEEE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EEEEEE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X</a:t>
                      </a:r>
                      <a:endParaRPr sz="1200">
                        <a:solidFill>
                          <a:srgbClr val="EEEEEE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EEEEEE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UNAVAILABLE(</a:t>
                      </a:r>
                      <a:r>
                        <a:rPr lang="ko" sz="1200">
                          <a:solidFill>
                            <a:srgbClr val="EE8934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-2</a:t>
                      </a:r>
                      <a:r>
                        <a:rPr lang="ko" sz="1200">
                          <a:solidFill>
                            <a:srgbClr val="EEEEEE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)</a:t>
                      </a:r>
                      <a:endParaRPr sz="1200">
                        <a:solidFill>
                          <a:srgbClr val="EEEEEE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EEEEEE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Socket의 Send/Recv 버퍼가 아직 준비 안됨</a:t>
                      </a:r>
                      <a:endParaRPr sz="1200">
                        <a:solidFill>
                          <a:srgbClr val="EEEEEE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29C74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O</a:t>
                      </a:r>
                      <a:endParaRPr b="1" sz="1200">
                        <a:solidFill>
                          <a:srgbClr val="29C740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EEEEEE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INTERRUPTED(</a:t>
                      </a:r>
                      <a:r>
                        <a:rPr lang="ko" sz="1200">
                          <a:solidFill>
                            <a:srgbClr val="EE8934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-3</a:t>
                      </a:r>
                      <a:r>
                        <a:rPr lang="ko" sz="1200">
                          <a:solidFill>
                            <a:srgbClr val="EEEEEE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)</a:t>
                      </a:r>
                      <a:endParaRPr sz="1200">
                        <a:solidFill>
                          <a:srgbClr val="EEEEEE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EEEEEE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System Call이 Interrupt 됨</a:t>
                      </a:r>
                      <a:endParaRPr sz="1200">
                        <a:solidFill>
                          <a:srgbClr val="EEEEEE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29C74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O</a:t>
                      </a:r>
                      <a:endParaRPr b="1" sz="1200">
                        <a:solidFill>
                          <a:srgbClr val="29C740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EEEEEE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기타 음수</a:t>
                      </a:r>
                      <a:endParaRPr sz="1200">
                        <a:solidFill>
                          <a:srgbClr val="EEEEEE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FF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에러</a:t>
                      </a:r>
                      <a:r>
                        <a:rPr lang="ko" sz="1200">
                          <a:solidFill>
                            <a:srgbClr val="EEEEEE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 발생</a:t>
                      </a:r>
                      <a:endParaRPr sz="1200">
                        <a:solidFill>
                          <a:srgbClr val="EEEEEE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EEEEEE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X</a:t>
                      </a:r>
                      <a:endParaRPr b="1" sz="1200">
                        <a:solidFill>
                          <a:srgbClr val="EEEEEE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753" name="Google Shape;2753;p195"/>
          <p:cNvSpPr/>
          <p:nvPr/>
        </p:nvSpPr>
        <p:spPr>
          <a:xfrm>
            <a:off x="957000" y="2571750"/>
            <a:ext cx="7168800" cy="2724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757" name="Shape 2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8" name="Google Shape;2758;p196"/>
          <p:cNvSpPr txBox="1"/>
          <p:nvPr/>
        </p:nvSpPr>
        <p:spPr>
          <a:xfrm>
            <a:off x="401350" y="1502075"/>
            <a:ext cx="8493300" cy="18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600">
              <a:solidFill>
                <a:srgbClr val="EAEAE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59" name="Google Shape;2759;p196"/>
          <p:cNvSpPr txBox="1"/>
          <p:nvPr/>
        </p:nvSpPr>
        <p:spPr>
          <a:xfrm>
            <a:off x="311700" y="193875"/>
            <a:ext cx="7877400" cy="7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  <a:t>Non-blocking Socket</a:t>
            </a:r>
            <a:endParaRPr b="1" sz="3000">
              <a:solidFill>
                <a:srgbClr val="EAEAEA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760" name="Google Shape;2760;p19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2761" name="Google Shape;2761;p196"/>
          <p:cNvSpPr/>
          <p:nvPr/>
        </p:nvSpPr>
        <p:spPr>
          <a:xfrm>
            <a:off x="249250" y="844693"/>
            <a:ext cx="8645400" cy="3853200"/>
          </a:xfrm>
          <a:prstGeom prst="roundRect">
            <a:avLst>
              <a:gd fmla="val 5931" name="adj"/>
            </a:avLst>
          </a:prstGeom>
          <a:solidFill>
            <a:srgbClr val="2B2B2B"/>
          </a:solidFill>
          <a:ln cap="flat" cmpd="sng" w="9525">
            <a:solidFill>
              <a:srgbClr val="2B2B2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2" name="Google Shape;2762;p196"/>
          <p:cNvSpPr txBox="1"/>
          <p:nvPr>
            <p:ph idx="1" type="body"/>
          </p:nvPr>
        </p:nvSpPr>
        <p:spPr>
          <a:xfrm>
            <a:off x="311700" y="948426"/>
            <a:ext cx="8583000" cy="37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EAEAEA"/>
              </a:buClr>
              <a:buSzPts val="2000"/>
              <a:buFont typeface="Comfortaa"/>
              <a:buChar char="●"/>
            </a:pPr>
            <a:r>
              <a:rPr lang="ko" sz="20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  <a:t>Non-blocking Socket에 대한 I/O는 Blocking 되지 않음</a:t>
            </a:r>
            <a:endParaRPr sz="2000">
              <a:solidFill>
                <a:srgbClr val="EAEAEA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rgbClr val="EAEAEA"/>
              </a:buClr>
              <a:buSzPts val="2000"/>
              <a:buFont typeface="Comfortaa"/>
              <a:buChar char="○"/>
            </a:pPr>
            <a:r>
              <a:rPr lang="ko" sz="20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  <a:t>읽기/쓰기가 불가능 해도 Blocking 되지 않고 즉시 결과 &amp; 제어권 반환</a:t>
            </a:r>
            <a:endParaRPr sz="2000">
              <a:solidFill>
                <a:srgbClr val="EAEAEA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graphicFrame>
        <p:nvGraphicFramePr>
          <p:cNvPr id="2763" name="Google Shape;2763;p196"/>
          <p:cNvGraphicFramePr/>
          <p:nvPr/>
        </p:nvGraphicFramePr>
        <p:xfrm>
          <a:off x="826503" y="211075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{3349143E-5CC9-4F1C-B4D1-15CB5DC99557}</a:tableStyleId>
              </a:tblPr>
              <a:tblGrid>
                <a:gridCol w="1780925"/>
                <a:gridCol w="4118300"/>
                <a:gridCol w="1591775"/>
              </a:tblGrid>
              <a:tr h="405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rgbClr val="EEEEEE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반환 값(int)</a:t>
                      </a:r>
                      <a:endParaRPr b="1">
                        <a:solidFill>
                          <a:srgbClr val="EEEEEE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rgbClr val="EEEEEE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의미</a:t>
                      </a:r>
                      <a:endParaRPr b="1">
                        <a:solidFill>
                          <a:srgbClr val="EEEEEE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rgbClr val="EEEEEE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재시도 필요 여부</a:t>
                      </a:r>
                      <a:endParaRPr b="1">
                        <a:solidFill>
                          <a:srgbClr val="EEEEEE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>
                    <a:solidFill>
                      <a:srgbClr val="595959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EEEEEE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양수</a:t>
                      </a:r>
                      <a:endParaRPr sz="1200">
                        <a:solidFill>
                          <a:srgbClr val="EEEEEE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EEEEEE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양수값 길이 만큼 Byte 읽기/쓰기 수행 완료</a:t>
                      </a:r>
                      <a:endParaRPr sz="1200">
                        <a:solidFill>
                          <a:srgbClr val="EEEEEE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EEEEEE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X</a:t>
                      </a:r>
                      <a:endParaRPr sz="1200">
                        <a:solidFill>
                          <a:srgbClr val="EEEEEE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EEEEEE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EOF(</a:t>
                      </a:r>
                      <a:r>
                        <a:rPr lang="ko" sz="1200">
                          <a:solidFill>
                            <a:srgbClr val="EE8934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-1</a:t>
                      </a:r>
                      <a:r>
                        <a:rPr lang="ko" sz="1200">
                          <a:solidFill>
                            <a:srgbClr val="EEEEEE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)</a:t>
                      </a:r>
                      <a:endParaRPr sz="1200">
                        <a:solidFill>
                          <a:srgbClr val="EEEEEE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EEEEEE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연결 종료</a:t>
                      </a:r>
                      <a:endParaRPr sz="1200">
                        <a:solidFill>
                          <a:srgbClr val="EEEEEE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EEEEEE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X</a:t>
                      </a:r>
                      <a:endParaRPr sz="1200">
                        <a:solidFill>
                          <a:srgbClr val="EEEEEE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EEEEEE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UNAVAILABLE(</a:t>
                      </a:r>
                      <a:r>
                        <a:rPr lang="ko" sz="1200">
                          <a:solidFill>
                            <a:srgbClr val="EE8934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-2</a:t>
                      </a:r>
                      <a:r>
                        <a:rPr lang="ko" sz="1200">
                          <a:solidFill>
                            <a:srgbClr val="EEEEEE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)</a:t>
                      </a:r>
                      <a:endParaRPr sz="1200">
                        <a:solidFill>
                          <a:srgbClr val="EEEEEE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EEEEEE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Socket의 Send/Recv 버퍼가 아직 준비 안됨</a:t>
                      </a:r>
                      <a:endParaRPr sz="1200">
                        <a:solidFill>
                          <a:srgbClr val="EEEEEE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29C74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O</a:t>
                      </a:r>
                      <a:endParaRPr b="1" sz="1200">
                        <a:solidFill>
                          <a:srgbClr val="29C740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EEEEEE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INTERRUPTED(</a:t>
                      </a:r>
                      <a:r>
                        <a:rPr lang="ko" sz="1200">
                          <a:solidFill>
                            <a:srgbClr val="EE8934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-3</a:t>
                      </a:r>
                      <a:r>
                        <a:rPr lang="ko" sz="1200">
                          <a:solidFill>
                            <a:srgbClr val="EEEEEE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)</a:t>
                      </a:r>
                      <a:endParaRPr sz="1200">
                        <a:solidFill>
                          <a:srgbClr val="EEEEEE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EEEEEE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System Call이 Interrupt 됨</a:t>
                      </a:r>
                      <a:endParaRPr sz="1200">
                        <a:solidFill>
                          <a:srgbClr val="EEEEEE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29C74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O</a:t>
                      </a:r>
                      <a:endParaRPr b="1" sz="1200">
                        <a:solidFill>
                          <a:srgbClr val="29C740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EEEEEE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기타 음수</a:t>
                      </a:r>
                      <a:endParaRPr sz="1200">
                        <a:solidFill>
                          <a:srgbClr val="EEEEEE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FF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에러</a:t>
                      </a:r>
                      <a:r>
                        <a:rPr lang="ko" sz="1200">
                          <a:solidFill>
                            <a:srgbClr val="EEEEEE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 발생</a:t>
                      </a:r>
                      <a:endParaRPr sz="1200">
                        <a:solidFill>
                          <a:srgbClr val="EEEEEE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EEEEEE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X</a:t>
                      </a:r>
                      <a:endParaRPr b="1" sz="1200">
                        <a:solidFill>
                          <a:srgbClr val="EEEEEE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764" name="Google Shape;2764;p196"/>
          <p:cNvSpPr/>
          <p:nvPr/>
        </p:nvSpPr>
        <p:spPr>
          <a:xfrm>
            <a:off x="933375" y="2955575"/>
            <a:ext cx="7168800" cy="2724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768" name="Shape 2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9" name="Google Shape;2769;p197"/>
          <p:cNvSpPr txBox="1"/>
          <p:nvPr/>
        </p:nvSpPr>
        <p:spPr>
          <a:xfrm>
            <a:off x="401350" y="1502075"/>
            <a:ext cx="8493300" cy="18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600">
              <a:solidFill>
                <a:srgbClr val="EAEAE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70" name="Google Shape;2770;p197"/>
          <p:cNvSpPr txBox="1"/>
          <p:nvPr/>
        </p:nvSpPr>
        <p:spPr>
          <a:xfrm>
            <a:off x="311700" y="193875"/>
            <a:ext cx="7877400" cy="7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  <a:t>Non-blocking Socket</a:t>
            </a:r>
            <a:endParaRPr b="1" sz="3000">
              <a:solidFill>
                <a:srgbClr val="EAEAEA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771" name="Google Shape;2771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2772" name="Google Shape;2772;p197"/>
          <p:cNvSpPr/>
          <p:nvPr/>
        </p:nvSpPr>
        <p:spPr>
          <a:xfrm>
            <a:off x="249250" y="844693"/>
            <a:ext cx="8645400" cy="3853200"/>
          </a:xfrm>
          <a:prstGeom prst="roundRect">
            <a:avLst>
              <a:gd fmla="val 5931" name="adj"/>
            </a:avLst>
          </a:prstGeom>
          <a:solidFill>
            <a:srgbClr val="2B2B2B"/>
          </a:solidFill>
          <a:ln cap="flat" cmpd="sng" w="9525">
            <a:solidFill>
              <a:srgbClr val="2B2B2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3" name="Google Shape;2773;p197"/>
          <p:cNvSpPr txBox="1"/>
          <p:nvPr>
            <p:ph idx="1" type="body"/>
          </p:nvPr>
        </p:nvSpPr>
        <p:spPr>
          <a:xfrm>
            <a:off x="311700" y="948426"/>
            <a:ext cx="8583000" cy="37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EAEAEA"/>
              </a:buClr>
              <a:buSzPts val="2000"/>
              <a:buFont typeface="Comfortaa"/>
              <a:buChar char="●"/>
            </a:pPr>
            <a:r>
              <a:rPr lang="ko" sz="20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  <a:t>Non-blocking Socket에 대한 I/O는 Blocking 되지 않음</a:t>
            </a:r>
            <a:endParaRPr sz="2000">
              <a:solidFill>
                <a:srgbClr val="EAEAEA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rgbClr val="EAEAEA"/>
              </a:buClr>
              <a:buSzPts val="2000"/>
              <a:buFont typeface="Comfortaa"/>
              <a:buChar char="○"/>
            </a:pPr>
            <a:r>
              <a:rPr lang="ko" sz="20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  <a:t>읽기/쓰기가 불가능 해도 Blocking 되지 않고 즉시 결과 &amp; 제어권 반환</a:t>
            </a:r>
            <a:endParaRPr sz="2000">
              <a:solidFill>
                <a:srgbClr val="EAEAEA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graphicFrame>
        <p:nvGraphicFramePr>
          <p:cNvPr id="2774" name="Google Shape;2774;p197"/>
          <p:cNvGraphicFramePr/>
          <p:nvPr/>
        </p:nvGraphicFramePr>
        <p:xfrm>
          <a:off x="826503" y="211075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{3349143E-5CC9-4F1C-B4D1-15CB5DC99557}</a:tableStyleId>
              </a:tblPr>
              <a:tblGrid>
                <a:gridCol w="1780925"/>
                <a:gridCol w="4118300"/>
                <a:gridCol w="1591775"/>
              </a:tblGrid>
              <a:tr h="405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rgbClr val="EEEEEE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반환 값(int)</a:t>
                      </a:r>
                      <a:endParaRPr b="1">
                        <a:solidFill>
                          <a:srgbClr val="EEEEEE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rgbClr val="EEEEEE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의미</a:t>
                      </a:r>
                      <a:endParaRPr b="1">
                        <a:solidFill>
                          <a:srgbClr val="EEEEEE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rgbClr val="EEEEEE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재시도 필요 여부</a:t>
                      </a:r>
                      <a:endParaRPr b="1">
                        <a:solidFill>
                          <a:srgbClr val="EEEEEE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>
                    <a:solidFill>
                      <a:srgbClr val="595959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EEEEEE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양수</a:t>
                      </a:r>
                      <a:endParaRPr sz="1200">
                        <a:solidFill>
                          <a:srgbClr val="EEEEEE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EEEEEE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양수값 길이 만큼 Byte 읽기/쓰기 수행 완료</a:t>
                      </a:r>
                      <a:endParaRPr sz="1200">
                        <a:solidFill>
                          <a:srgbClr val="EEEEEE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EEEEEE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X</a:t>
                      </a:r>
                      <a:endParaRPr sz="1200">
                        <a:solidFill>
                          <a:srgbClr val="EEEEEE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EEEEEE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EOF(</a:t>
                      </a:r>
                      <a:r>
                        <a:rPr lang="ko" sz="1200">
                          <a:solidFill>
                            <a:srgbClr val="EE8934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-1</a:t>
                      </a:r>
                      <a:r>
                        <a:rPr lang="ko" sz="1200">
                          <a:solidFill>
                            <a:srgbClr val="EEEEEE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)</a:t>
                      </a:r>
                      <a:endParaRPr sz="1200">
                        <a:solidFill>
                          <a:srgbClr val="EEEEEE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EEEEEE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연결 종료</a:t>
                      </a:r>
                      <a:endParaRPr sz="1200">
                        <a:solidFill>
                          <a:srgbClr val="EEEEEE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EEEEEE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X</a:t>
                      </a:r>
                      <a:endParaRPr sz="1200">
                        <a:solidFill>
                          <a:srgbClr val="EEEEEE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EEEEEE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UNAVAILABLE(</a:t>
                      </a:r>
                      <a:r>
                        <a:rPr lang="ko" sz="1200">
                          <a:solidFill>
                            <a:srgbClr val="EE8934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-2</a:t>
                      </a:r>
                      <a:r>
                        <a:rPr lang="ko" sz="1200">
                          <a:solidFill>
                            <a:srgbClr val="EEEEEE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)</a:t>
                      </a:r>
                      <a:endParaRPr sz="1200">
                        <a:solidFill>
                          <a:srgbClr val="EEEEEE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EEEEEE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Socket의 Send/Recv 버퍼가 아직 준비 안됨</a:t>
                      </a:r>
                      <a:endParaRPr sz="1200">
                        <a:solidFill>
                          <a:srgbClr val="EEEEEE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29C74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O</a:t>
                      </a:r>
                      <a:endParaRPr b="1" sz="1200">
                        <a:solidFill>
                          <a:srgbClr val="29C740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EEEEEE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INTERRUPTED(</a:t>
                      </a:r>
                      <a:r>
                        <a:rPr lang="ko" sz="1200">
                          <a:solidFill>
                            <a:srgbClr val="EE8934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-3</a:t>
                      </a:r>
                      <a:r>
                        <a:rPr lang="ko" sz="1200">
                          <a:solidFill>
                            <a:srgbClr val="EEEEEE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)</a:t>
                      </a:r>
                      <a:endParaRPr sz="1200">
                        <a:solidFill>
                          <a:srgbClr val="EEEEEE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EEEEEE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System Call이 Interrupt 됨</a:t>
                      </a:r>
                      <a:endParaRPr sz="1200">
                        <a:solidFill>
                          <a:srgbClr val="EEEEEE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29C74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O</a:t>
                      </a:r>
                      <a:endParaRPr b="1" sz="1200">
                        <a:solidFill>
                          <a:srgbClr val="29C740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EEEEEE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기타 음수</a:t>
                      </a:r>
                      <a:endParaRPr sz="1200">
                        <a:solidFill>
                          <a:srgbClr val="EEEEEE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FF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에러</a:t>
                      </a:r>
                      <a:r>
                        <a:rPr lang="ko" sz="1200">
                          <a:solidFill>
                            <a:srgbClr val="EEEEEE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 발생</a:t>
                      </a:r>
                      <a:endParaRPr sz="1200">
                        <a:solidFill>
                          <a:srgbClr val="EEEEEE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EEEEEE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X</a:t>
                      </a:r>
                      <a:endParaRPr b="1" sz="1200">
                        <a:solidFill>
                          <a:srgbClr val="EEEEEE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775" name="Google Shape;2775;p197"/>
          <p:cNvSpPr/>
          <p:nvPr/>
        </p:nvSpPr>
        <p:spPr>
          <a:xfrm>
            <a:off x="909750" y="3315800"/>
            <a:ext cx="7168800" cy="6702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779" name="Shape 2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0" name="Google Shape;2780;p198"/>
          <p:cNvSpPr txBox="1"/>
          <p:nvPr/>
        </p:nvSpPr>
        <p:spPr>
          <a:xfrm>
            <a:off x="401350" y="1502075"/>
            <a:ext cx="8493300" cy="18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600">
              <a:solidFill>
                <a:srgbClr val="EAEAE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81" name="Google Shape;2781;p198"/>
          <p:cNvSpPr txBox="1"/>
          <p:nvPr/>
        </p:nvSpPr>
        <p:spPr>
          <a:xfrm>
            <a:off x="311700" y="193875"/>
            <a:ext cx="7877400" cy="7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  <a:t>Write with Non-blocking Socket</a:t>
            </a:r>
            <a:endParaRPr b="1" sz="3000">
              <a:solidFill>
                <a:srgbClr val="EAEAEA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782" name="Google Shape;2782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2783" name="Google Shape;2783;p198"/>
          <p:cNvSpPr/>
          <p:nvPr/>
        </p:nvSpPr>
        <p:spPr>
          <a:xfrm>
            <a:off x="249250" y="844693"/>
            <a:ext cx="8645400" cy="3853200"/>
          </a:xfrm>
          <a:prstGeom prst="roundRect">
            <a:avLst>
              <a:gd fmla="val 5931" name="adj"/>
            </a:avLst>
          </a:prstGeom>
          <a:solidFill>
            <a:srgbClr val="2B2B2B"/>
          </a:solidFill>
          <a:ln cap="flat" cmpd="sng" w="9525">
            <a:solidFill>
              <a:srgbClr val="2B2B2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84" name="Google Shape;2784;p198"/>
          <p:cNvGrpSpPr/>
          <p:nvPr/>
        </p:nvGrpSpPr>
        <p:grpSpPr>
          <a:xfrm>
            <a:off x="449800" y="1058575"/>
            <a:ext cx="8246099" cy="3378324"/>
            <a:chOff x="489336" y="1058575"/>
            <a:chExt cx="8246099" cy="3378324"/>
          </a:xfrm>
        </p:grpSpPr>
        <p:pic>
          <p:nvPicPr>
            <p:cNvPr descr=" " id="2785" name="Google Shape;2785;p19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89336" y="1058575"/>
              <a:ext cx="8246099" cy="33783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86" name="Google Shape;2786;p198"/>
            <p:cNvSpPr/>
            <p:nvPr/>
          </p:nvSpPr>
          <p:spPr>
            <a:xfrm>
              <a:off x="622802" y="1198544"/>
              <a:ext cx="88800" cy="87000"/>
            </a:xfrm>
            <a:prstGeom prst="ellipse">
              <a:avLst/>
            </a:prstGeom>
            <a:solidFill>
              <a:srgbClr val="FE5F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7" name="Google Shape;2787;p198"/>
            <p:cNvSpPr/>
            <p:nvPr/>
          </p:nvSpPr>
          <p:spPr>
            <a:xfrm>
              <a:off x="762632" y="1198544"/>
              <a:ext cx="88800" cy="87000"/>
            </a:xfrm>
            <a:prstGeom prst="ellipse">
              <a:avLst/>
            </a:prstGeom>
            <a:solidFill>
              <a:srgbClr val="FEBB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8" name="Google Shape;2788;p198"/>
            <p:cNvSpPr/>
            <p:nvPr/>
          </p:nvSpPr>
          <p:spPr>
            <a:xfrm>
              <a:off x="902462" y="1198544"/>
              <a:ext cx="88800" cy="87000"/>
            </a:xfrm>
            <a:prstGeom prst="ellipse">
              <a:avLst/>
            </a:prstGeom>
            <a:solidFill>
              <a:srgbClr val="29C7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9" name="Google Shape;2789;p198"/>
            <p:cNvSpPr/>
            <p:nvPr/>
          </p:nvSpPr>
          <p:spPr>
            <a:xfrm>
              <a:off x="622800" y="1421850"/>
              <a:ext cx="8043300" cy="2218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 sz="1300">
                  <a:solidFill>
                    <a:srgbClr val="EE8934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try</a:t>
              </a:r>
              <a:r>
                <a:rPr lang="ko" sz="1300">
                  <a:solidFill>
                    <a:srgbClr val="EEEEEE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{</a:t>
              </a:r>
              <a:endParaRPr sz="1300">
                <a:solidFill>
                  <a:srgbClr val="EEEEEE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 sz="1300">
                  <a:solidFill>
                    <a:srgbClr val="EEEEEE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configureNonBlockingIfNeeded(fd, </a:t>
              </a:r>
              <a:r>
                <a:rPr lang="ko" sz="1300">
                  <a:solidFill>
                    <a:srgbClr val="EE8934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false</a:t>
              </a:r>
              <a:r>
                <a:rPr lang="ko" sz="1300">
                  <a:solidFill>
                    <a:srgbClr val="EEEEEE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);</a:t>
              </a:r>
              <a:endParaRPr sz="1300">
                <a:solidFill>
                  <a:srgbClr val="29C740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 sz="1300">
                  <a:solidFill>
                    <a:srgbClr val="EEEEEE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n = tryWrite(fd, data, offset, len);</a:t>
              </a:r>
              <a:endParaRPr sz="1300">
                <a:solidFill>
                  <a:srgbClr val="29C740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t/>
              </a:r>
              <a:endParaRPr sz="1300">
                <a:solidFill>
                  <a:srgbClr val="EEEEEE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 sz="1300">
                  <a:solidFill>
                    <a:srgbClr val="999999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</a:t>
              </a:r>
              <a:r>
                <a:rPr lang="ko" sz="1300">
                  <a:solidFill>
                    <a:srgbClr val="EE8934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while</a:t>
              </a:r>
              <a:r>
                <a:rPr lang="ko" sz="1300">
                  <a:solidFill>
                    <a:schemeClr val="accen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(IOStatus.okayToRetry(</a:t>
              </a:r>
              <a:r>
                <a:rPr lang="ko" sz="1300">
                  <a:solidFill>
                    <a:srgbClr val="6D9EEB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n</a:t>
              </a:r>
              <a:r>
                <a:rPr lang="ko" sz="1300">
                  <a:solidFill>
                    <a:schemeClr val="accen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) &amp;&amp; isOpen()) {</a:t>
              </a:r>
              <a:endParaRPr sz="1300">
                <a:solidFill>
                  <a:srgbClr val="999999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 sz="1300">
                  <a:solidFill>
                    <a:srgbClr val="999999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  </a:t>
              </a:r>
              <a:r>
                <a:rPr lang="ko" sz="1300">
                  <a:solidFill>
                    <a:schemeClr val="accen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park(fd, Net.</a:t>
              </a:r>
              <a:r>
                <a:rPr i="1" lang="ko" sz="1300">
                  <a:solidFill>
                    <a:srgbClr val="FF00FF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POLLOUT</a:t>
              </a:r>
              <a:r>
                <a:rPr lang="ko" sz="1300">
                  <a:solidFill>
                    <a:schemeClr val="accen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);</a:t>
              </a:r>
              <a:endParaRPr sz="1300">
                <a:solidFill>
                  <a:srgbClr val="999999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 sz="1300">
                  <a:solidFill>
                    <a:srgbClr val="999999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  </a:t>
              </a:r>
              <a:r>
                <a:rPr lang="ko" sz="1300">
                  <a:solidFill>
                    <a:schemeClr val="accen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n = tryWrite(fd, data, offset, len);</a:t>
              </a:r>
              <a:endParaRPr sz="1300">
                <a:solidFill>
                  <a:srgbClr val="999999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 sz="1300">
                  <a:solidFill>
                    <a:srgbClr val="999999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</a:t>
              </a:r>
              <a:r>
                <a:rPr lang="ko" sz="1300">
                  <a:solidFill>
                    <a:schemeClr val="accen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}</a:t>
              </a:r>
              <a:endParaRPr sz="1300">
                <a:solidFill>
                  <a:srgbClr val="999999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t/>
              </a:r>
              <a:endParaRPr sz="1300">
                <a:solidFill>
                  <a:srgbClr val="999999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 sz="1300">
                  <a:solidFill>
                    <a:srgbClr val="999999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</a:t>
              </a:r>
              <a:r>
                <a:rPr lang="ko" sz="1300">
                  <a:solidFill>
                    <a:srgbClr val="EE8934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return</a:t>
              </a:r>
              <a:r>
                <a:rPr lang="ko" sz="1300">
                  <a:solidFill>
                    <a:srgbClr val="999999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</a:t>
              </a:r>
              <a:r>
                <a:rPr lang="ko" sz="1300">
                  <a:solidFill>
                    <a:schemeClr val="accen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n;</a:t>
              </a:r>
              <a:endParaRPr sz="1300">
                <a:solidFill>
                  <a:srgbClr val="999999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 sz="1300">
                  <a:solidFill>
                    <a:srgbClr val="EEEEEE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}</a:t>
              </a:r>
              <a:endParaRPr sz="1300">
                <a:solidFill>
                  <a:srgbClr val="EEEEEE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</p:txBody>
        </p:sp>
      </p:grpSp>
      <p:sp>
        <p:nvSpPr>
          <p:cNvPr id="2790" name="Google Shape;2790;p198"/>
          <p:cNvSpPr/>
          <p:nvPr/>
        </p:nvSpPr>
        <p:spPr>
          <a:xfrm>
            <a:off x="6658470" y="1169875"/>
            <a:ext cx="1887900" cy="3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lang="ko" sz="1300">
                <a:solidFill>
                  <a:srgbClr val="EEEEEE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NioSocketImpl.java</a:t>
            </a:r>
            <a:endParaRPr sz="1300">
              <a:solidFill>
                <a:srgbClr val="EEEEEE"/>
              </a:solidFill>
              <a:latin typeface="JetBrains Mono SemiBold"/>
              <a:ea typeface="JetBrains Mono SemiBold"/>
              <a:cs typeface="JetBrains Mono SemiBold"/>
              <a:sym typeface="JetBrains Mono SemiBold"/>
            </a:endParaRPr>
          </a:p>
        </p:txBody>
      </p:sp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794" name="Shape 2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5" name="Google Shape;2795;p199"/>
          <p:cNvSpPr txBox="1"/>
          <p:nvPr/>
        </p:nvSpPr>
        <p:spPr>
          <a:xfrm>
            <a:off x="401350" y="1502075"/>
            <a:ext cx="8493300" cy="18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600">
              <a:solidFill>
                <a:srgbClr val="EAEAE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96" name="Google Shape;2796;p199"/>
          <p:cNvSpPr txBox="1"/>
          <p:nvPr/>
        </p:nvSpPr>
        <p:spPr>
          <a:xfrm>
            <a:off x="311700" y="193875"/>
            <a:ext cx="7877400" cy="7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  <a:t>Write with Non-blocking Socket</a:t>
            </a:r>
            <a:endParaRPr b="1" sz="3000">
              <a:solidFill>
                <a:srgbClr val="EAEAEA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797" name="Google Shape;2797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2798" name="Google Shape;2798;p199"/>
          <p:cNvSpPr/>
          <p:nvPr/>
        </p:nvSpPr>
        <p:spPr>
          <a:xfrm>
            <a:off x="249250" y="844693"/>
            <a:ext cx="8645400" cy="3853200"/>
          </a:xfrm>
          <a:prstGeom prst="roundRect">
            <a:avLst>
              <a:gd fmla="val 5931" name="adj"/>
            </a:avLst>
          </a:prstGeom>
          <a:solidFill>
            <a:srgbClr val="2B2B2B"/>
          </a:solidFill>
          <a:ln cap="flat" cmpd="sng" w="9525">
            <a:solidFill>
              <a:srgbClr val="2B2B2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 " id="2799" name="Google Shape;2799;p19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9800" y="1058575"/>
            <a:ext cx="8246099" cy="337832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00" name="Google Shape;2800;p199"/>
          <p:cNvGrpSpPr/>
          <p:nvPr/>
        </p:nvGrpSpPr>
        <p:grpSpPr>
          <a:xfrm>
            <a:off x="583264" y="1198544"/>
            <a:ext cx="8043300" cy="2442106"/>
            <a:chOff x="622800" y="1579544"/>
            <a:chExt cx="8043300" cy="2442106"/>
          </a:xfrm>
        </p:grpSpPr>
        <p:sp>
          <p:nvSpPr>
            <p:cNvPr id="2801" name="Google Shape;2801;p199"/>
            <p:cNvSpPr/>
            <p:nvPr/>
          </p:nvSpPr>
          <p:spPr>
            <a:xfrm>
              <a:off x="622802" y="1579544"/>
              <a:ext cx="88800" cy="87000"/>
            </a:xfrm>
            <a:prstGeom prst="ellipse">
              <a:avLst/>
            </a:prstGeom>
            <a:solidFill>
              <a:srgbClr val="FE5F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2" name="Google Shape;2802;p199"/>
            <p:cNvSpPr/>
            <p:nvPr/>
          </p:nvSpPr>
          <p:spPr>
            <a:xfrm>
              <a:off x="762632" y="1579544"/>
              <a:ext cx="88800" cy="87000"/>
            </a:xfrm>
            <a:prstGeom prst="ellipse">
              <a:avLst/>
            </a:prstGeom>
            <a:solidFill>
              <a:srgbClr val="FEBB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3" name="Google Shape;2803;p199"/>
            <p:cNvSpPr/>
            <p:nvPr/>
          </p:nvSpPr>
          <p:spPr>
            <a:xfrm>
              <a:off x="902462" y="1579544"/>
              <a:ext cx="88800" cy="87000"/>
            </a:xfrm>
            <a:prstGeom prst="ellipse">
              <a:avLst/>
            </a:prstGeom>
            <a:solidFill>
              <a:srgbClr val="29C7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4" name="Google Shape;2804;p199"/>
            <p:cNvSpPr/>
            <p:nvPr/>
          </p:nvSpPr>
          <p:spPr>
            <a:xfrm>
              <a:off x="622800" y="1802850"/>
              <a:ext cx="8043300" cy="2218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 sz="1300">
                  <a:solidFill>
                    <a:srgbClr val="EE8934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try</a:t>
              </a:r>
              <a:r>
                <a:rPr lang="ko" sz="1300">
                  <a:solidFill>
                    <a:srgbClr val="EEEEEE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{</a:t>
              </a:r>
              <a:endParaRPr sz="1300">
                <a:solidFill>
                  <a:srgbClr val="EEEEEE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 sz="1300">
                  <a:solidFill>
                    <a:srgbClr val="EEEEEE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configureNonBlockingIfNeeded(fd, </a:t>
              </a:r>
              <a:r>
                <a:rPr lang="ko" sz="1300">
                  <a:solidFill>
                    <a:srgbClr val="EE8934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false</a:t>
              </a:r>
              <a:r>
                <a:rPr lang="ko" sz="1300">
                  <a:solidFill>
                    <a:srgbClr val="EEEEEE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);</a:t>
              </a:r>
              <a:endParaRPr sz="1300">
                <a:solidFill>
                  <a:srgbClr val="29C740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 sz="1300">
                  <a:solidFill>
                    <a:srgbClr val="EEEEEE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n = tryWrite(fd, data, offset, len);</a:t>
              </a:r>
              <a:endParaRPr sz="1300">
                <a:solidFill>
                  <a:srgbClr val="29C740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t/>
              </a:r>
              <a:endParaRPr sz="1300">
                <a:solidFill>
                  <a:srgbClr val="EEEEEE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 sz="1300">
                  <a:solidFill>
                    <a:srgbClr val="999999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</a:t>
              </a:r>
              <a:r>
                <a:rPr lang="ko" sz="1300">
                  <a:solidFill>
                    <a:srgbClr val="EE8934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while</a:t>
              </a:r>
              <a:r>
                <a:rPr lang="ko" sz="1300">
                  <a:solidFill>
                    <a:schemeClr val="accen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(IOStatus.okayToRetry(</a:t>
              </a:r>
              <a:r>
                <a:rPr lang="ko" sz="1300">
                  <a:solidFill>
                    <a:srgbClr val="6D9EEB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n</a:t>
              </a:r>
              <a:r>
                <a:rPr lang="ko" sz="1300">
                  <a:solidFill>
                    <a:schemeClr val="accen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) &amp;&amp; isOpen()) {</a:t>
              </a:r>
              <a:endParaRPr sz="1300">
                <a:solidFill>
                  <a:srgbClr val="999999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 sz="1300">
                  <a:solidFill>
                    <a:srgbClr val="999999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  </a:t>
              </a:r>
              <a:r>
                <a:rPr lang="ko" sz="1300">
                  <a:solidFill>
                    <a:schemeClr val="accen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park(fd, Net.</a:t>
              </a:r>
              <a:r>
                <a:rPr i="1" lang="ko" sz="1300">
                  <a:solidFill>
                    <a:srgbClr val="FF00FF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POLLOUT</a:t>
              </a:r>
              <a:r>
                <a:rPr lang="ko" sz="1300">
                  <a:solidFill>
                    <a:schemeClr val="accen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);</a:t>
              </a:r>
              <a:endParaRPr sz="1300">
                <a:solidFill>
                  <a:srgbClr val="999999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 sz="1300">
                  <a:solidFill>
                    <a:srgbClr val="999999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  </a:t>
              </a:r>
              <a:r>
                <a:rPr lang="ko" sz="1300">
                  <a:solidFill>
                    <a:schemeClr val="accen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n = tryWrite(fd, data, offset, len);</a:t>
              </a:r>
              <a:endParaRPr sz="1300">
                <a:solidFill>
                  <a:srgbClr val="999999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 sz="1300">
                  <a:solidFill>
                    <a:srgbClr val="999999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</a:t>
              </a:r>
              <a:r>
                <a:rPr lang="ko" sz="1300">
                  <a:solidFill>
                    <a:schemeClr val="accen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}</a:t>
              </a:r>
              <a:endParaRPr sz="1300">
                <a:solidFill>
                  <a:srgbClr val="999999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t/>
              </a:r>
              <a:endParaRPr sz="1300">
                <a:solidFill>
                  <a:srgbClr val="999999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 sz="1300">
                  <a:solidFill>
                    <a:srgbClr val="999999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</a:t>
              </a:r>
              <a:r>
                <a:rPr lang="ko" sz="1300">
                  <a:solidFill>
                    <a:srgbClr val="EE8934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return</a:t>
              </a:r>
              <a:r>
                <a:rPr lang="ko" sz="1300">
                  <a:solidFill>
                    <a:srgbClr val="999999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</a:t>
              </a:r>
              <a:r>
                <a:rPr lang="ko" sz="1300">
                  <a:solidFill>
                    <a:schemeClr val="accen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n;</a:t>
              </a:r>
              <a:endParaRPr sz="1300">
                <a:solidFill>
                  <a:srgbClr val="999999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 sz="1300">
                  <a:solidFill>
                    <a:srgbClr val="EEEEEE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}</a:t>
              </a:r>
              <a:endParaRPr sz="1300">
                <a:solidFill>
                  <a:srgbClr val="EEEEEE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</p:txBody>
        </p:sp>
      </p:grpSp>
      <p:sp>
        <p:nvSpPr>
          <p:cNvPr id="2805" name="Google Shape;2805;p199"/>
          <p:cNvSpPr/>
          <p:nvPr/>
        </p:nvSpPr>
        <p:spPr>
          <a:xfrm>
            <a:off x="3571650" y="1573650"/>
            <a:ext cx="368400" cy="2724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6" name="Google Shape;2806;p199"/>
          <p:cNvSpPr/>
          <p:nvPr/>
        </p:nvSpPr>
        <p:spPr>
          <a:xfrm>
            <a:off x="6658470" y="1169875"/>
            <a:ext cx="1887900" cy="3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lang="ko" sz="1300">
                <a:solidFill>
                  <a:srgbClr val="EEEEEE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NioSocketImpl.java</a:t>
            </a:r>
            <a:endParaRPr sz="1300">
              <a:solidFill>
                <a:srgbClr val="EEEEEE"/>
              </a:solidFill>
              <a:latin typeface="JetBrains Mono SemiBold"/>
              <a:ea typeface="JetBrains Mono SemiBold"/>
              <a:cs typeface="JetBrains Mono SemiBold"/>
              <a:sym typeface="JetBrains Mono SemiBold"/>
            </a:endParaRPr>
          </a:p>
        </p:txBody>
      </p:sp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810" name="Shape 2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1" name="Google Shape;2811;p200"/>
          <p:cNvSpPr txBox="1"/>
          <p:nvPr/>
        </p:nvSpPr>
        <p:spPr>
          <a:xfrm>
            <a:off x="401350" y="1502075"/>
            <a:ext cx="8493300" cy="18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600">
              <a:solidFill>
                <a:srgbClr val="EAEAE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12" name="Google Shape;2812;p200"/>
          <p:cNvSpPr txBox="1"/>
          <p:nvPr/>
        </p:nvSpPr>
        <p:spPr>
          <a:xfrm>
            <a:off x="311700" y="193875"/>
            <a:ext cx="7877400" cy="7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  <a:t>Write with Non-blocking Socket - 1</a:t>
            </a:r>
            <a:endParaRPr b="1" sz="3000">
              <a:solidFill>
                <a:srgbClr val="EAEAEA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813" name="Google Shape;2813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2814" name="Google Shape;2814;p200"/>
          <p:cNvSpPr/>
          <p:nvPr/>
        </p:nvSpPr>
        <p:spPr>
          <a:xfrm>
            <a:off x="249250" y="844693"/>
            <a:ext cx="8645400" cy="3853200"/>
          </a:xfrm>
          <a:prstGeom prst="roundRect">
            <a:avLst>
              <a:gd fmla="val 5931" name="adj"/>
            </a:avLst>
          </a:prstGeom>
          <a:solidFill>
            <a:srgbClr val="2B2B2B"/>
          </a:solidFill>
          <a:ln cap="flat" cmpd="sng" w="9525">
            <a:solidFill>
              <a:srgbClr val="2B2B2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 " id="2815" name="Google Shape;2815;p20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9800" y="1058575"/>
            <a:ext cx="8246099" cy="337832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16" name="Google Shape;2816;p200"/>
          <p:cNvGrpSpPr/>
          <p:nvPr/>
        </p:nvGrpSpPr>
        <p:grpSpPr>
          <a:xfrm>
            <a:off x="583264" y="1198544"/>
            <a:ext cx="8043300" cy="2442106"/>
            <a:chOff x="622800" y="1579544"/>
            <a:chExt cx="8043300" cy="2442106"/>
          </a:xfrm>
        </p:grpSpPr>
        <p:sp>
          <p:nvSpPr>
            <p:cNvPr id="2817" name="Google Shape;2817;p200"/>
            <p:cNvSpPr/>
            <p:nvPr/>
          </p:nvSpPr>
          <p:spPr>
            <a:xfrm>
              <a:off x="622802" y="1579544"/>
              <a:ext cx="88800" cy="87000"/>
            </a:xfrm>
            <a:prstGeom prst="ellipse">
              <a:avLst/>
            </a:prstGeom>
            <a:solidFill>
              <a:srgbClr val="FE5F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8" name="Google Shape;2818;p200"/>
            <p:cNvSpPr/>
            <p:nvPr/>
          </p:nvSpPr>
          <p:spPr>
            <a:xfrm>
              <a:off x="762632" y="1579544"/>
              <a:ext cx="88800" cy="87000"/>
            </a:xfrm>
            <a:prstGeom prst="ellipse">
              <a:avLst/>
            </a:prstGeom>
            <a:solidFill>
              <a:srgbClr val="FEBB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9" name="Google Shape;2819;p200"/>
            <p:cNvSpPr/>
            <p:nvPr/>
          </p:nvSpPr>
          <p:spPr>
            <a:xfrm>
              <a:off x="902462" y="1579544"/>
              <a:ext cx="88800" cy="87000"/>
            </a:xfrm>
            <a:prstGeom prst="ellipse">
              <a:avLst/>
            </a:prstGeom>
            <a:solidFill>
              <a:srgbClr val="29C7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0" name="Google Shape;2820;p200"/>
            <p:cNvSpPr/>
            <p:nvPr/>
          </p:nvSpPr>
          <p:spPr>
            <a:xfrm>
              <a:off x="622800" y="1802850"/>
              <a:ext cx="8043300" cy="2218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 sz="1300">
                  <a:solidFill>
                    <a:srgbClr val="EE8934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try</a:t>
              </a:r>
              <a:r>
                <a:rPr lang="ko" sz="1300">
                  <a:solidFill>
                    <a:srgbClr val="EEEEEE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{</a:t>
              </a:r>
              <a:endParaRPr sz="1300">
                <a:solidFill>
                  <a:srgbClr val="EEEEEE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 sz="1300">
                  <a:solidFill>
                    <a:srgbClr val="EEEEEE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configureNonBlockingIfNeeded(fd, </a:t>
              </a:r>
              <a:r>
                <a:rPr lang="ko" sz="1300">
                  <a:solidFill>
                    <a:srgbClr val="EE8934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false</a:t>
              </a:r>
              <a:r>
                <a:rPr lang="ko" sz="1300">
                  <a:solidFill>
                    <a:srgbClr val="EEEEEE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); </a:t>
              </a:r>
              <a:r>
                <a:rPr lang="ko" sz="1300">
                  <a:solidFill>
                    <a:srgbClr val="29C740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// Non-blocking Socket 설정</a:t>
              </a:r>
              <a:endParaRPr sz="1300">
                <a:solidFill>
                  <a:srgbClr val="29C740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 sz="1300">
                  <a:solidFill>
                    <a:srgbClr val="EEEEEE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n = tryWrite(fd, data, offset, len); </a:t>
              </a:r>
              <a:r>
                <a:rPr lang="ko" sz="1300">
                  <a:solidFill>
                    <a:srgbClr val="29C740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//</a:t>
              </a:r>
              <a:r>
                <a:rPr lang="ko" sz="1300">
                  <a:solidFill>
                    <a:srgbClr val="EEEEEE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</a:t>
              </a:r>
              <a:r>
                <a:rPr lang="ko" sz="1300">
                  <a:solidFill>
                    <a:srgbClr val="29C740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Socket의 send 버퍼에 쓰기 시도</a:t>
              </a:r>
              <a:endParaRPr sz="1300">
                <a:solidFill>
                  <a:srgbClr val="29C740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t/>
              </a:r>
              <a:endParaRPr sz="1300">
                <a:solidFill>
                  <a:srgbClr val="EEEEEE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 sz="1300">
                  <a:solidFill>
                    <a:srgbClr val="999999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while (IOStatus.okayToRetry(n) &amp;&amp; isOpen()) {</a:t>
              </a:r>
              <a:endParaRPr sz="1300">
                <a:solidFill>
                  <a:srgbClr val="999999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 sz="1300">
                  <a:solidFill>
                    <a:srgbClr val="999999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  park(fd, Net.</a:t>
              </a:r>
              <a:r>
                <a:rPr i="1" lang="ko" sz="1300">
                  <a:solidFill>
                    <a:srgbClr val="999999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POLLOUT</a:t>
              </a:r>
              <a:r>
                <a:rPr lang="ko" sz="1300">
                  <a:solidFill>
                    <a:srgbClr val="999999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);</a:t>
              </a:r>
              <a:endParaRPr sz="1300">
                <a:solidFill>
                  <a:srgbClr val="999999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 sz="1300">
                  <a:solidFill>
                    <a:srgbClr val="999999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  n = tryWrite(fd, b, off, len);</a:t>
              </a:r>
              <a:endParaRPr sz="1300">
                <a:solidFill>
                  <a:srgbClr val="999999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 sz="1300">
                  <a:solidFill>
                    <a:srgbClr val="999999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}</a:t>
              </a:r>
              <a:endParaRPr sz="1300">
                <a:solidFill>
                  <a:srgbClr val="999999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t/>
              </a:r>
              <a:endParaRPr sz="1300">
                <a:solidFill>
                  <a:srgbClr val="999999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 sz="1300">
                  <a:solidFill>
                    <a:srgbClr val="999999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return n;</a:t>
              </a:r>
              <a:endParaRPr sz="1300">
                <a:solidFill>
                  <a:srgbClr val="999999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 sz="1300">
                  <a:solidFill>
                    <a:srgbClr val="EEEEEE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}</a:t>
              </a:r>
              <a:endParaRPr sz="1300">
                <a:solidFill>
                  <a:srgbClr val="EEEEEE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</p:txBody>
        </p:sp>
      </p:grpSp>
      <p:sp>
        <p:nvSpPr>
          <p:cNvPr id="2821" name="Google Shape;2821;p200"/>
          <p:cNvSpPr/>
          <p:nvPr/>
        </p:nvSpPr>
        <p:spPr>
          <a:xfrm>
            <a:off x="6658470" y="1169875"/>
            <a:ext cx="1887900" cy="3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lang="ko" sz="1300">
                <a:solidFill>
                  <a:srgbClr val="EEEEEE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NioSocketImpl.java</a:t>
            </a:r>
            <a:endParaRPr sz="1300">
              <a:solidFill>
                <a:srgbClr val="EEEEEE"/>
              </a:solidFill>
              <a:latin typeface="JetBrains Mono SemiBold"/>
              <a:ea typeface="JetBrains Mono SemiBold"/>
              <a:cs typeface="JetBrains Mono SemiBold"/>
              <a:sym typeface="JetBrains Mono SemiBold"/>
            </a:endParaRPr>
          </a:p>
        </p:txBody>
      </p:sp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825" name="Shape 2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6" name="Google Shape;2826;p201"/>
          <p:cNvSpPr txBox="1"/>
          <p:nvPr/>
        </p:nvSpPr>
        <p:spPr>
          <a:xfrm>
            <a:off x="401350" y="1502075"/>
            <a:ext cx="8493300" cy="18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600">
              <a:solidFill>
                <a:srgbClr val="EAEAE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27" name="Google Shape;2827;p201"/>
          <p:cNvSpPr txBox="1"/>
          <p:nvPr/>
        </p:nvSpPr>
        <p:spPr>
          <a:xfrm>
            <a:off x="311700" y="193875"/>
            <a:ext cx="7877400" cy="7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  <a:t>Write with Non-blocking Mode - 2</a:t>
            </a:r>
            <a:endParaRPr b="1" sz="3000">
              <a:solidFill>
                <a:srgbClr val="EAEAEA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828" name="Google Shape;2828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2829" name="Google Shape;2829;p201"/>
          <p:cNvSpPr/>
          <p:nvPr/>
        </p:nvSpPr>
        <p:spPr>
          <a:xfrm>
            <a:off x="249250" y="844693"/>
            <a:ext cx="8645400" cy="3853200"/>
          </a:xfrm>
          <a:prstGeom prst="roundRect">
            <a:avLst>
              <a:gd fmla="val 5931" name="adj"/>
            </a:avLst>
          </a:prstGeom>
          <a:solidFill>
            <a:srgbClr val="2B2B2B"/>
          </a:solidFill>
          <a:ln cap="flat" cmpd="sng" w="9525">
            <a:solidFill>
              <a:srgbClr val="2B2B2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 " id="2830" name="Google Shape;2830;p20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9800" y="1058575"/>
            <a:ext cx="8246099" cy="3378324"/>
          </a:xfrm>
          <a:prstGeom prst="rect">
            <a:avLst/>
          </a:prstGeom>
          <a:noFill/>
          <a:ln>
            <a:noFill/>
          </a:ln>
        </p:spPr>
      </p:pic>
      <p:sp>
        <p:nvSpPr>
          <p:cNvPr id="2831" name="Google Shape;2831;p201"/>
          <p:cNvSpPr/>
          <p:nvPr/>
        </p:nvSpPr>
        <p:spPr>
          <a:xfrm>
            <a:off x="622802" y="1198544"/>
            <a:ext cx="88800" cy="87000"/>
          </a:xfrm>
          <a:prstGeom prst="ellipse">
            <a:avLst/>
          </a:prstGeom>
          <a:solidFill>
            <a:srgbClr val="FE5F5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2" name="Google Shape;2832;p201"/>
          <p:cNvSpPr/>
          <p:nvPr/>
        </p:nvSpPr>
        <p:spPr>
          <a:xfrm>
            <a:off x="762632" y="1198544"/>
            <a:ext cx="88800" cy="87000"/>
          </a:xfrm>
          <a:prstGeom prst="ellipse">
            <a:avLst/>
          </a:prstGeom>
          <a:solidFill>
            <a:srgbClr val="FEBB2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3" name="Google Shape;2833;p201"/>
          <p:cNvSpPr/>
          <p:nvPr/>
        </p:nvSpPr>
        <p:spPr>
          <a:xfrm>
            <a:off x="902462" y="1198544"/>
            <a:ext cx="88800" cy="87000"/>
          </a:xfrm>
          <a:prstGeom prst="ellipse">
            <a:avLst/>
          </a:prstGeom>
          <a:solidFill>
            <a:srgbClr val="29C74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4" name="Google Shape;2834;p201"/>
          <p:cNvSpPr/>
          <p:nvPr/>
        </p:nvSpPr>
        <p:spPr>
          <a:xfrm>
            <a:off x="622800" y="1421850"/>
            <a:ext cx="8043300" cy="22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lang="ko" sz="1300">
                <a:solidFill>
                  <a:srgbClr val="999999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try {</a:t>
            </a:r>
            <a:endParaRPr sz="1300">
              <a:solidFill>
                <a:srgbClr val="999999"/>
              </a:solidFill>
              <a:latin typeface="JetBrains Mono SemiBold"/>
              <a:ea typeface="JetBrains Mono SemiBold"/>
              <a:cs typeface="JetBrains Mono SemiBold"/>
              <a:sym typeface="JetBrains Mono SemiBold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lang="ko" sz="1300">
                <a:solidFill>
                  <a:srgbClr val="999999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  configureNonBlockingIfNeeded(fd, false);</a:t>
            </a:r>
            <a:endParaRPr sz="1300">
              <a:solidFill>
                <a:srgbClr val="999999"/>
              </a:solidFill>
              <a:latin typeface="JetBrains Mono SemiBold"/>
              <a:ea typeface="JetBrains Mono SemiBold"/>
              <a:cs typeface="JetBrains Mono SemiBold"/>
              <a:sym typeface="JetBrains Mono SemiBold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lang="ko" sz="1300">
                <a:solidFill>
                  <a:srgbClr val="999999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  </a:t>
            </a:r>
            <a:r>
              <a:rPr lang="ko" sz="1300">
                <a:solidFill>
                  <a:srgbClr val="6D9EEB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n</a:t>
            </a:r>
            <a:r>
              <a:rPr lang="ko" sz="1300">
                <a:solidFill>
                  <a:srgbClr val="999999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 = tryWrite(fd, data, offset, len);</a:t>
            </a:r>
            <a:endParaRPr sz="1300">
              <a:solidFill>
                <a:srgbClr val="999999"/>
              </a:solidFill>
              <a:latin typeface="JetBrains Mono SemiBold"/>
              <a:ea typeface="JetBrains Mono SemiBold"/>
              <a:cs typeface="JetBrains Mono SemiBold"/>
              <a:sym typeface="JetBrains Mono SemiBold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sz="1300">
              <a:solidFill>
                <a:srgbClr val="EEEEEE"/>
              </a:solidFill>
              <a:latin typeface="JetBrains Mono SemiBold"/>
              <a:ea typeface="JetBrains Mono SemiBold"/>
              <a:cs typeface="JetBrains Mono SemiBold"/>
              <a:sym typeface="JetBrains Mono SemiBold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lang="ko" sz="1300">
                <a:solidFill>
                  <a:srgbClr val="EEEEEE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  </a:t>
            </a:r>
            <a:r>
              <a:rPr lang="ko" sz="1300">
                <a:solidFill>
                  <a:srgbClr val="EE8934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while</a:t>
            </a:r>
            <a:r>
              <a:rPr lang="ko" sz="1300">
                <a:solidFill>
                  <a:srgbClr val="EEEEEE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 (IOStatus.okayToRetry(</a:t>
            </a:r>
            <a:r>
              <a:rPr lang="ko" sz="1300">
                <a:solidFill>
                  <a:srgbClr val="6D9EEB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n</a:t>
            </a:r>
            <a:r>
              <a:rPr lang="ko" sz="1300">
                <a:solidFill>
                  <a:srgbClr val="EEEEEE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) &amp;&amp; isOpen()) { </a:t>
            </a:r>
            <a:r>
              <a:rPr lang="ko" sz="1300">
                <a:solidFill>
                  <a:srgbClr val="29C740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// 쓰기 결과값으로 재시도가 필요한지 확인</a:t>
            </a:r>
            <a:endParaRPr sz="1300">
              <a:solidFill>
                <a:srgbClr val="29C740"/>
              </a:solidFill>
              <a:latin typeface="JetBrains Mono SemiBold"/>
              <a:ea typeface="JetBrains Mono SemiBold"/>
              <a:cs typeface="JetBrains Mono SemiBold"/>
              <a:sym typeface="JetBrains Mono SemiBold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lang="ko" sz="1300">
                <a:solidFill>
                  <a:srgbClr val="999999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    park(fd, Net.</a:t>
            </a:r>
            <a:r>
              <a:rPr i="1" lang="ko" sz="1300">
                <a:solidFill>
                  <a:srgbClr val="999999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POLLOUT</a:t>
            </a:r>
            <a:r>
              <a:rPr lang="ko" sz="1300">
                <a:solidFill>
                  <a:srgbClr val="999999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);</a:t>
            </a:r>
            <a:endParaRPr sz="1300">
              <a:solidFill>
                <a:srgbClr val="999999"/>
              </a:solidFill>
              <a:latin typeface="JetBrains Mono SemiBold"/>
              <a:ea typeface="JetBrains Mono SemiBold"/>
              <a:cs typeface="JetBrains Mono SemiBold"/>
              <a:sym typeface="JetBrains Mono SemiBold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lang="ko" sz="1300">
                <a:solidFill>
                  <a:srgbClr val="999999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    n = </a:t>
            </a:r>
            <a:r>
              <a:rPr lang="ko" sz="1300">
                <a:solidFill>
                  <a:srgbClr val="999999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tryWrite(fd, data, offset, len);</a:t>
            </a:r>
            <a:endParaRPr sz="1300">
              <a:solidFill>
                <a:srgbClr val="999999"/>
              </a:solidFill>
              <a:latin typeface="JetBrains Mono SemiBold"/>
              <a:ea typeface="JetBrains Mono SemiBold"/>
              <a:cs typeface="JetBrains Mono SemiBold"/>
              <a:sym typeface="JetBrains Mono SemiBold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lang="ko" sz="1300">
                <a:solidFill>
                  <a:srgbClr val="EEEEEE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  }</a:t>
            </a:r>
            <a:endParaRPr sz="1300">
              <a:solidFill>
                <a:srgbClr val="EEEEEE"/>
              </a:solidFill>
              <a:latin typeface="JetBrains Mono SemiBold"/>
              <a:ea typeface="JetBrains Mono SemiBold"/>
              <a:cs typeface="JetBrains Mono SemiBold"/>
              <a:sym typeface="JetBrains Mono SemiBold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sz="1300">
              <a:solidFill>
                <a:srgbClr val="EEEEEE"/>
              </a:solidFill>
              <a:latin typeface="JetBrains Mono SemiBold"/>
              <a:ea typeface="JetBrains Mono SemiBold"/>
              <a:cs typeface="JetBrains Mono SemiBold"/>
              <a:sym typeface="JetBrains Mono SemiBold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lang="ko" sz="1300">
                <a:solidFill>
                  <a:srgbClr val="999999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  return n;</a:t>
            </a:r>
            <a:endParaRPr sz="1300">
              <a:solidFill>
                <a:srgbClr val="999999"/>
              </a:solidFill>
              <a:latin typeface="JetBrains Mono SemiBold"/>
              <a:ea typeface="JetBrains Mono SemiBold"/>
              <a:cs typeface="JetBrains Mono SemiBold"/>
              <a:sym typeface="JetBrains Mono SemiBold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lang="ko" sz="1300">
                <a:solidFill>
                  <a:srgbClr val="999999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}</a:t>
            </a:r>
            <a:endParaRPr sz="1300">
              <a:solidFill>
                <a:srgbClr val="999999"/>
              </a:solidFill>
              <a:latin typeface="JetBrains Mono SemiBold"/>
              <a:ea typeface="JetBrains Mono SemiBold"/>
              <a:cs typeface="JetBrains Mono SemiBold"/>
              <a:sym typeface="JetBrains Mono SemiBold"/>
            </a:endParaRPr>
          </a:p>
        </p:txBody>
      </p:sp>
      <p:sp>
        <p:nvSpPr>
          <p:cNvPr id="2835" name="Google Shape;2835;p201"/>
          <p:cNvSpPr/>
          <p:nvPr/>
        </p:nvSpPr>
        <p:spPr>
          <a:xfrm>
            <a:off x="762628" y="1808889"/>
            <a:ext cx="228600" cy="272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6" name="Google Shape;2836;p201"/>
          <p:cNvSpPr/>
          <p:nvPr/>
        </p:nvSpPr>
        <p:spPr>
          <a:xfrm>
            <a:off x="6658470" y="1169875"/>
            <a:ext cx="1887900" cy="3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lang="ko" sz="1300">
                <a:solidFill>
                  <a:srgbClr val="EEEEEE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NioSocketImpl.java</a:t>
            </a:r>
            <a:endParaRPr sz="1300">
              <a:solidFill>
                <a:srgbClr val="EEEEEE"/>
              </a:solidFill>
              <a:latin typeface="JetBrains Mono SemiBold"/>
              <a:ea typeface="JetBrains Mono SemiBold"/>
              <a:cs typeface="JetBrains Mono SemiBold"/>
              <a:sym typeface="JetBrains Mono SemiBold"/>
            </a:endParaRPr>
          </a:p>
        </p:txBody>
      </p:sp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840" name="Shape 2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1" name="Google Shape;2841;p202"/>
          <p:cNvSpPr txBox="1"/>
          <p:nvPr/>
        </p:nvSpPr>
        <p:spPr>
          <a:xfrm>
            <a:off x="401350" y="1502075"/>
            <a:ext cx="8493300" cy="18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600">
              <a:solidFill>
                <a:srgbClr val="EAEAE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42" name="Google Shape;2842;p202"/>
          <p:cNvSpPr txBox="1"/>
          <p:nvPr/>
        </p:nvSpPr>
        <p:spPr>
          <a:xfrm>
            <a:off x="311700" y="193875"/>
            <a:ext cx="7877400" cy="7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  <a:t>Write with Non-blocking Mode - 2</a:t>
            </a:r>
            <a:endParaRPr b="1" sz="3000">
              <a:solidFill>
                <a:srgbClr val="EAEAEA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843" name="Google Shape;2843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2844" name="Google Shape;2844;p202"/>
          <p:cNvSpPr/>
          <p:nvPr/>
        </p:nvSpPr>
        <p:spPr>
          <a:xfrm>
            <a:off x="249250" y="844693"/>
            <a:ext cx="8645400" cy="3853200"/>
          </a:xfrm>
          <a:prstGeom prst="roundRect">
            <a:avLst>
              <a:gd fmla="val 5931" name="adj"/>
            </a:avLst>
          </a:prstGeom>
          <a:solidFill>
            <a:srgbClr val="2B2B2B"/>
          </a:solidFill>
          <a:ln cap="flat" cmpd="sng" w="9525">
            <a:solidFill>
              <a:srgbClr val="2B2B2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 " id="2845" name="Google Shape;2845;p20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9800" y="1058575"/>
            <a:ext cx="8246099" cy="3378324"/>
          </a:xfrm>
          <a:prstGeom prst="rect">
            <a:avLst/>
          </a:prstGeom>
          <a:noFill/>
          <a:ln>
            <a:noFill/>
          </a:ln>
        </p:spPr>
      </p:pic>
      <p:sp>
        <p:nvSpPr>
          <p:cNvPr id="2846" name="Google Shape;2846;p202"/>
          <p:cNvSpPr/>
          <p:nvPr/>
        </p:nvSpPr>
        <p:spPr>
          <a:xfrm>
            <a:off x="622802" y="1198544"/>
            <a:ext cx="88800" cy="87000"/>
          </a:xfrm>
          <a:prstGeom prst="ellipse">
            <a:avLst/>
          </a:prstGeom>
          <a:solidFill>
            <a:srgbClr val="FE5F5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7" name="Google Shape;2847;p202"/>
          <p:cNvSpPr/>
          <p:nvPr/>
        </p:nvSpPr>
        <p:spPr>
          <a:xfrm>
            <a:off x="762632" y="1198544"/>
            <a:ext cx="88800" cy="87000"/>
          </a:xfrm>
          <a:prstGeom prst="ellipse">
            <a:avLst/>
          </a:prstGeom>
          <a:solidFill>
            <a:srgbClr val="FEBB2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8" name="Google Shape;2848;p202"/>
          <p:cNvSpPr/>
          <p:nvPr/>
        </p:nvSpPr>
        <p:spPr>
          <a:xfrm>
            <a:off x="902462" y="1198544"/>
            <a:ext cx="88800" cy="87000"/>
          </a:xfrm>
          <a:prstGeom prst="ellipse">
            <a:avLst/>
          </a:prstGeom>
          <a:solidFill>
            <a:srgbClr val="29C74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9" name="Google Shape;2849;p202"/>
          <p:cNvSpPr/>
          <p:nvPr/>
        </p:nvSpPr>
        <p:spPr>
          <a:xfrm>
            <a:off x="622800" y="1421850"/>
            <a:ext cx="8043300" cy="22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lang="ko" sz="1300">
                <a:solidFill>
                  <a:srgbClr val="999999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try {</a:t>
            </a:r>
            <a:endParaRPr sz="1300">
              <a:solidFill>
                <a:srgbClr val="999999"/>
              </a:solidFill>
              <a:latin typeface="JetBrains Mono SemiBold"/>
              <a:ea typeface="JetBrains Mono SemiBold"/>
              <a:cs typeface="JetBrains Mono SemiBold"/>
              <a:sym typeface="JetBrains Mono SemiBold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lang="ko" sz="1300">
                <a:solidFill>
                  <a:srgbClr val="999999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  configureNonBlockingIfNeeded(fd, false);</a:t>
            </a:r>
            <a:endParaRPr sz="1300">
              <a:solidFill>
                <a:srgbClr val="999999"/>
              </a:solidFill>
              <a:latin typeface="JetBrains Mono SemiBold"/>
              <a:ea typeface="JetBrains Mono SemiBold"/>
              <a:cs typeface="JetBrains Mono SemiBold"/>
              <a:sym typeface="JetBrains Mono SemiBold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lang="ko" sz="1300">
                <a:solidFill>
                  <a:srgbClr val="999999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  </a:t>
            </a:r>
            <a:r>
              <a:rPr lang="ko" sz="1300">
                <a:solidFill>
                  <a:srgbClr val="6D9EEB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n</a:t>
            </a:r>
            <a:r>
              <a:rPr lang="ko" sz="1300">
                <a:solidFill>
                  <a:srgbClr val="999999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 = tryWrite(fd, data, offset, len);</a:t>
            </a:r>
            <a:endParaRPr sz="1300">
              <a:solidFill>
                <a:srgbClr val="999999"/>
              </a:solidFill>
              <a:latin typeface="JetBrains Mono SemiBold"/>
              <a:ea typeface="JetBrains Mono SemiBold"/>
              <a:cs typeface="JetBrains Mono SemiBold"/>
              <a:sym typeface="JetBrains Mono SemiBold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sz="1300">
              <a:solidFill>
                <a:srgbClr val="EEEEEE"/>
              </a:solidFill>
              <a:latin typeface="JetBrains Mono SemiBold"/>
              <a:ea typeface="JetBrains Mono SemiBold"/>
              <a:cs typeface="JetBrains Mono SemiBold"/>
              <a:sym typeface="JetBrains Mono SemiBold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lang="ko" sz="1300">
                <a:solidFill>
                  <a:srgbClr val="EEEEEE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  </a:t>
            </a:r>
            <a:r>
              <a:rPr lang="ko" sz="1300">
                <a:solidFill>
                  <a:srgbClr val="EE8934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while</a:t>
            </a:r>
            <a:r>
              <a:rPr lang="ko" sz="1300">
                <a:solidFill>
                  <a:srgbClr val="EEEEEE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 (IOStatus.okayToRetry(</a:t>
            </a:r>
            <a:r>
              <a:rPr lang="ko" sz="1300">
                <a:solidFill>
                  <a:srgbClr val="6D9EEB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n</a:t>
            </a:r>
            <a:r>
              <a:rPr lang="ko" sz="1300">
                <a:solidFill>
                  <a:srgbClr val="EEEEEE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) &amp;&amp; isOpen()) { </a:t>
            </a:r>
            <a:r>
              <a:rPr lang="ko" sz="1300">
                <a:solidFill>
                  <a:srgbClr val="29C740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// 쓰기 결과값으로 재시도가 필요한지 확인</a:t>
            </a:r>
            <a:endParaRPr sz="1300">
              <a:solidFill>
                <a:srgbClr val="29C740"/>
              </a:solidFill>
              <a:latin typeface="JetBrains Mono SemiBold"/>
              <a:ea typeface="JetBrains Mono SemiBold"/>
              <a:cs typeface="JetBrains Mono SemiBold"/>
              <a:sym typeface="JetBrains Mono SemiBold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lang="ko" sz="1300">
                <a:solidFill>
                  <a:srgbClr val="999999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    park(fd, Net.</a:t>
            </a:r>
            <a:r>
              <a:rPr i="1" lang="ko" sz="1300">
                <a:solidFill>
                  <a:srgbClr val="999999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POLLOUT</a:t>
            </a:r>
            <a:r>
              <a:rPr lang="ko" sz="1300">
                <a:solidFill>
                  <a:srgbClr val="999999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);</a:t>
            </a:r>
            <a:endParaRPr sz="1300">
              <a:solidFill>
                <a:srgbClr val="999999"/>
              </a:solidFill>
              <a:latin typeface="JetBrains Mono SemiBold"/>
              <a:ea typeface="JetBrains Mono SemiBold"/>
              <a:cs typeface="JetBrains Mono SemiBold"/>
              <a:sym typeface="JetBrains Mono SemiBold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lang="ko" sz="1300">
                <a:solidFill>
                  <a:srgbClr val="999999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    n = tryWrite(fd, data, offset, len);</a:t>
            </a:r>
            <a:endParaRPr sz="1300">
              <a:solidFill>
                <a:srgbClr val="999999"/>
              </a:solidFill>
              <a:latin typeface="JetBrains Mono SemiBold"/>
              <a:ea typeface="JetBrains Mono SemiBold"/>
              <a:cs typeface="JetBrains Mono SemiBold"/>
              <a:sym typeface="JetBrains Mono SemiBold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lang="ko" sz="1300">
                <a:solidFill>
                  <a:srgbClr val="EEEEEE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  }</a:t>
            </a:r>
            <a:endParaRPr sz="1300">
              <a:solidFill>
                <a:srgbClr val="EEEEEE"/>
              </a:solidFill>
              <a:latin typeface="JetBrains Mono SemiBold"/>
              <a:ea typeface="JetBrains Mono SemiBold"/>
              <a:cs typeface="JetBrains Mono SemiBold"/>
              <a:sym typeface="JetBrains Mono SemiBold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sz="1300">
              <a:solidFill>
                <a:srgbClr val="EEEEEE"/>
              </a:solidFill>
              <a:latin typeface="JetBrains Mono SemiBold"/>
              <a:ea typeface="JetBrains Mono SemiBold"/>
              <a:cs typeface="JetBrains Mono SemiBold"/>
              <a:sym typeface="JetBrains Mono SemiBold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lang="ko" sz="1300">
                <a:solidFill>
                  <a:srgbClr val="999999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  return n;</a:t>
            </a:r>
            <a:endParaRPr sz="1300">
              <a:solidFill>
                <a:srgbClr val="999999"/>
              </a:solidFill>
              <a:latin typeface="JetBrains Mono SemiBold"/>
              <a:ea typeface="JetBrains Mono SemiBold"/>
              <a:cs typeface="JetBrains Mono SemiBold"/>
              <a:sym typeface="JetBrains Mono SemiBold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lang="ko" sz="1300">
                <a:solidFill>
                  <a:srgbClr val="999999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}</a:t>
            </a:r>
            <a:endParaRPr sz="1300">
              <a:solidFill>
                <a:srgbClr val="999999"/>
              </a:solidFill>
              <a:latin typeface="JetBrains Mono SemiBold"/>
              <a:ea typeface="JetBrains Mono SemiBold"/>
              <a:cs typeface="JetBrains Mono SemiBold"/>
              <a:sym typeface="JetBrains Mono SemiBold"/>
            </a:endParaRPr>
          </a:p>
        </p:txBody>
      </p:sp>
      <p:sp>
        <p:nvSpPr>
          <p:cNvPr id="2850" name="Google Shape;2850;p202"/>
          <p:cNvSpPr/>
          <p:nvPr/>
        </p:nvSpPr>
        <p:spPr>
          <a:xfrm>
            <a:off x="1492704" y="2179179"/>
            <a:ext cx="2314200" cy="272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1" name="Google Shape;2851;p202"/>
          <p:cNvSpPr/>
          <p:nvPr/>
        </p:nvSpPr>
        <p:spPr>
          <a:xfrm>
            <a:off x="6658470" y="1169875"/>
            <a:ext cx="1887900" cy="3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lang="ko" sz="1300">
                <a:solidFill>
                  <a:srgbClr val="EEEEEE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NioSocketImpl.java</a:t>
            </a:r>
            <a:endParaRPr sz="1300">
              <a:solidFill>
                <a:srgbClr val="EEEEEE"/>
              </a:solidFill>
              <a:latin typeface="JetBrains Mono SemiBold"/>
              <a:ea typeface="JetBrains Mono SemiBold"/>
              <a:cs typeface="JetBrains Mono SemiBold"/>
              <a:sym typeface="JetBrains Mono SemiBold"/>
            </a:endParaRPr>
          </a:p>
        </p:txBody>
      </p:sp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203"/>
          <p:cNvSpPr txBox="1"/>
          <p:nvPr/>
        </p:nvSpPr>
        <p:spPr>
          <a:xfrm>
            <a:off x="401350" y="1502075"/>
            <a:ext cx="8493300" cy="18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600">
              <a:solidFill>
                <a:srgbClr val="EAEAE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57" name="Google Shape;2857;p203"/>
          <p:cNvSpPr txBox="1"/>
          <p:nvPr/>
        </p:nvSpPr>
        <p:spPr>
          <a:xfrm>
            <a:off x="311700" y="193875"/>
            <a:ext cx="7877400" cy="7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  <a:t>Write with Non-blocking Mode - 3</a:t>
            </a:r>
            <a:endParaRPr b="1" sz="3000">
              <a:solidFill>
                <a:srgbClr val="EAEAEA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858" name="Google Shape;2858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2859" name="Google Shape;2859;p203"/>
          <p:cNvSpPr/>
          <p:nvPr/>
        </p:nvSpPr>
        <p:spPr>
          <a:xfrm>
            <a:off x="249250" y="844693"/>
            <a:ext cx="8645400" cy="3853200"/>
          </a:xfrm>
          <a:prstGeom prst="roundRect">
            <a:avLst>
              <a:gd fmla="val 5931" name="adj"/>
            </a:avLst>
          </a:prstGeom>
          <a:solidFill>
            <a:srgbClr val="2B2B2B"/>
          </a:solidFill>
          <a:ln cap="flat" cmpd="sng" w="9525">
            <a:solidFill>
              <a:srgbClr val="2B2B2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 " id="2860" name="Google Shape;2860;p20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9800" y="1058575"/>
            <a:ext cx="8246099" cy="337832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61" name="Google Shape;2861;p203"/>
          <p:cNvGrpSpPr/>
          <p:nvPr/>
        </p:nvGrpSpPr>
        <p:grpSpPr>
          <a:xfrm>
            <a:off x="622800" y="1198544"/>
            <a:ext cx="8043300" cy="2442106"/>
            <a:chOff x="622800" y="1579544"/>
            <a:chExt cx="8043300" cy="2442106"/>
          </a:xfrm>
        </p:grpSpPr>
        <p:sp>
          <p:nvSpPr>
            <p:cNvPr id="2862" name="Google Shape;2862;p203"/>
            <p:cNvSpPr/>
            <p:nvPr/>
          </p:nvSpPr>
          <p:spPr>
            <a:xfrm>
              <a:off x="622802" y="1579544"/>
              <a:ext cx="88800" cy="87000"/>
            </a:xfrm>
            <a:prstGeom prst="ellipse">
              <a:avLst/>
            </a:prstGeom>
            <a:solidFill>
              <a:srgbClr val="FE5F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3" name="Google Shape;2863;p203"/>
            <p:cNvSpPr/>
            <p:nvPr/>
          </p:nvSpPr>
          <p:spPr>
            <a:xfrm>
              <a:off x="762632" y="1579544"/>
              <a:ext cx="88800" cy="87000"/>
            </a:xfrm>
            <a:prstGeom prst="ellipse">
              <a:avLst/>
            </a:prstGeom>
            <a:solidFill>
              <a:srgbClr val="FEBB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4" name="Google Shape;2864;p203"/>
            <p:cNvSpPr/>
            <p:nvPr/>
          </p:nvSpPr>
          <p:spPr>
            <a:xfrm>
              <a:off x="902462" y="1579544"/>
              <a:ext cx="88800" cy="87000"/>
            </a:xfrm>
            <a:prstGeom prst="ellipse">
              <a:avLst/>
            </a:prstGeom>
            <a:solidFill>
              <a:srgbClr val="29C7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5" name="Google Shape;2865;p203"/>
            <p:cNvSpPr/>
            <p:nvPr/>
          </p:nvSpPr>
          <p:spPr>
            <a:xfrm>
              <a:off x="622800" y="1802850"/>
              <a:ext cx="8043300" cy="2218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 sz="1300">
                  <a:solidFill>
                    <a:srgbClr val="999999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try {</a:t>
              </a:r>
              <a:endParaRPr sz="1300">
                <a:solidFill>
                  <a:srgbClr val="999999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 sz="1300">
                  <a:solidFill>
                    <a:srgbClr val="999999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configureNonBlockingIfNeeded(fd, false);</a:t>
              </a:r>
              <a:endParaRPr sz="1300">
                <a:solidFill>
                  <a:srgbClr val="999999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 sz="1300">
                  <a:solidFill>
                    <a:srgbClr val="999999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n = tryWrite(fd, data, offset, len);</a:t>
              </a:r>
              <a:endParaRPr sz="1300">
                <a:solidFill>
                  <a:srgbClr val="999999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t/>
              </a:r>
              <a:endParaRPr sz="1300">
                <a:solidFill>
                  <a:srgbClr val="EEEEEE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 sz="1300">
                  <a:solidFill>
                    <a:srgbClr val="EEEEEE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</a:t>
              </a:r>
              <a:r>
                <a:rPr lang="ko" sz="1300">
                  <a:solidFill>
                    <a:srgbClr val="999999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while (IOStatus.okayToRetry(n) &amp;&amp; isOpen()) {</a:t>
              </a:r>
              <a:endParaRPr sz="1300">
                <a:solidFill>
                  <a:srgbClr val="999999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 sz="1300">
                  <a:solidFill>
                    <a:srgbClr val="999999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  </a:t>
              </a:r>
              <a:r>
                <a:rPr lang="ko" sz="1300">
                  <a:solidFill>
                    <a:schemeClr val="accen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park(fd, Net.</a:t>
              </a:r>
              <a:r>
                <a:rPr i="1" lang="ko" sz="1300">
                  <a:solidFill>
                    <a:srgbClr val="FF00FF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POLLOUT</a:t>
              </a:r>
              <a:r>
                <a:rPr lang="ko" sz="1300">
                  <a:solidFill>
                    <a:schemeClr val="accen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);</a:t>
              </a:r>
              <a:r>
                <a:rPr lang="ko" sz="1300">
                  <a:solidFill>
                    <a:srgbClr val="999999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</a:t>
              </a:r>
              <a:r>
                <a:rPr lang="ko" sz="1300">
                  <a:solidFill>
                    <a:srgbClr val="29C740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// </a:t>
              </a:r>
              <a:r>
                <a:rPr lang="ko" sz="1300">
                  <a:solidFill>
                    <a:srgbClr val="29C740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Socket 쓰기 준비 감시 등록 후 </a:t>
              </a:r>
              <a:r>
                <a:rPr lang="ko" sz="1300">
                  <a:solidFill>
                    <a:srgbClr val="FF0000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Virtual Thread 중단(Park)</a:t>
              </a:r>
              <a:r>
                <a:rPr lang="ko" sz="1300">
                  <a:solidFill>
                    <a:srgbClr val="29C740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</a:t>
              </a:r>
              <a:endParaRPr sz="1300">
                <a:solidFill>
                  <a:srgbClr val="29C740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 sz="1300">
                  <a:solidFill>
                    <a:srgbClr val="999999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  n = </a:t>
              </a:r>
              <a:r>
                <a:rPr lang="ko" sz="1300">
                  <a:solidFill>
                    <a:srgbClr val="999999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tryWrite(fd, data, offset, len);</a:t>
              </a:r>
              <a:endParaRPr sz="1300">
                <a:solidFill>
                  <a:srgbClr val="999999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 sz="1300">
                  <a:solidFill>
                    <a:srgbClr val="EEEEEE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</a:t>
              </a:r>
              <a:r>
                <a:rPr lang="ko" sz="1300">
                  <a:solidFill>
                    <a:srgbClr val="999999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}</a:t>
              </a:r>
              <a:endParaRPr sz="1300">
                <a:solidFill>
                  <a:srgbClr val="999999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t/>
              </a:r>
              <a:endParaRPr sz="1300">
                <a:solidFill>
                  <a:srgbClr val="EEEEEE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 sz="1300">
                  <a:solidFill>
                    <a:srgbClr val="999999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return n;</a:t>
              </a:r>
              <a:endParaRPr sz="1300">
                <a:solidFill>
                  <a:srgbClr val="999999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 sz="1300">
                  <a:solidFill>
                    <a:srgbClr val="999999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}</a:t>
              </a:r>
              <a:endParaRPr sz="1300">
                <a:solidFill>
                  <a:srgbClr val="999999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</p:txBody>
        </p:sp>
      </p:grpSp>
      <p:sp>
        <p:nvSpPr>
          <p:cNvPr id="2866" name="Google Shape;2866;p203"/>
          <p:cNvSpPr/>
          <p:nvPr/>
        </p:nvSpPr>
        <p:spPr>
          <a:xfrm>
            <a:off x="6658470" y="1169875"/>
            <a:ext cx="1887900" cy="3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lang="ko" sz="1300">
                <a:solidFill>
                  <a:srgbClr val="EEEEEE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NioSocketImpl.java</a:t>
            </a:r>
            <a:endParaRPr sz="1300">
              <a:solidFill>
                <a:srgbClr val="EEEEEE"/>
              </a:solidFill>
              <a:latin typeface="JetBrains Mono SemiBold"/>
              <a:ea typeface="JetBrains Mono SemiBold"/>
              <a:cs typeface="JetBrains Mono SemiBold"/>
              <a:sym typeface="JetBrains Mono SemiBold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42"/>
          <p:cNvSpPr txBox="1"/>
          <p:nvPr/>
        </p:nvSpPr>
        <p:spPr>
          <a:xfrm>
            <a:off x="401350" y="1502075"/>
            <a:ext cx="8493300" cy="18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600">
              <a:solidFill>
                <a:srgbClr val="EAEAE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9" name="Google Shape;259;p42"/>
          <p:cNvSpPr txBox="1"/>
          <p:nvPr/>
        </p:nvSpPr>
        <p:spPr>
          <a:xfrm>
            <a:off x="311700" y="193875"/>
            <a:ext cx="7877400" cy="7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  <a:t>Virtual Thread 목표</a:t>
            </a:r>
            <a:endParaRPr b="1" sz="3000">
              <a:solidFill>
                <a:srgbClr val="EAEAEA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rgbClr val="EAEAEA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60" name="Google Shape;260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261" name="Google Shape;261;p42"/>
          <p:cNvSpPr/>
          <p:nvPr/>
        </p:nvSpPr>
        <p:spPr>
          <a:xfrm>
            <a:off x="249250" y="844693"/>
            <a:ext cx="8645400" cy="3853200"/>
          </a:xfrm>
          <a:prstGeom prst="roundRect">
            <a:avLst>
              <a:gd fmla="val 5931" name="adj"/>
            </a:avLst>
          </a:prstGeom>
          <a:solidFill>
            <a:srgbClr val="2B2B2B"/>
          </a:solidFill>
          <a:ln cap="flat" cmpd="sng" w="9525">
            <a:solidFill>
              <a:srgbClr val="2B2B2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42"/>
          <p:cNvSpPr txBox="1"/>
          <p:nvPr>
            <p:ph idx="1" type="body"/>
          </p:nvPr>
        </p:nvSpPr>
        <p:spPr>
          <a:xfrm>
            <a:off x="311700" y="948426"/>
            <a:ext cx="8583000" cy="374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Comfortaa"/>
              <a:buChar char="●"/>
            </a:pPr>
            <a:r>
              <a:rPr lang="ko" sz="2000">
                <a:solidFill>
                  <a:schemeClr val="accent2"/>
                </a:solidFill>
                <a:latin typeface="Comfortaa"/>
                <a:ea typeface="Comfortaa"/>
                <a:cs typeface="Comfortaa"/>
                <a:sym typeface="Comfortaa"/>
              </a:rPr>
              <a:t>Thread-Per-Request 스타일의 확장성 확보 (동기 코드 스타일)</a:t>
            </a:r>
            <a:endParaRPr sz="2000">
              <a:solidFill>
                <a:schemeClr val="accent2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Comfortaa"/>
              <a:buChar char="●"/>
            </a:pPr>
            <a:r>
              <a:rPr lang="ko" sz="2000">
                <a:solidFill>
                  <a:schemeClr val="accent2"/>
                </a:solidFill>
                <a:latin typeface="Comfortaa"/>
                <a:ea typeface="Comfortaa"/>
                <a:cs typeface="Comfortaa"/>
                <a:sym typeface="Comfortaa"/>
              </a:rPr>
              <a:t>Thread 클래스를 상속함으로써 최소한의 변경으로 </a:t>
            </a:r>
            <a:br>
              <a:rPr lang="ko" sz="2000">
                <a:solidFill>
                  <a:schemeClr val="accent2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lang="ko" sz="2000">
                <a:solidFill>
                  <a:schemeClr val="accent2"/>
                </a:solidFill>
                <a:latin typeface="Comfortaa"/>
                <a:ea typeface="Comfortaa"/>
                <a:cs typeface="Comfortaa"/>
                <a:sym typeface="Comfortaa"/>
              </a:rPr>
              <a:t>기존 코드 마이그레이션 지원</a:t>
            </a:r>
            <a:endParaRPr sz="2000">
              <a:solidFill>
                <a:schemeClr val="accent2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Comfortaa"/>
              <a:buChar char="●"/>
            </a:pPr>
            <a:r>
              <a:rPr lang="ko" sz="2000">
                <a:solidFill>
                  <a:schemeClr val="accent2"/>
                </a:solidFill>
                <a:latin typeface="Comfortaa"/>
                <a:ea typeface="Comfortaa"/>
                <a:cs typeface="Comfortaa"/>
                <a:sym typeface="Comfortaa"/>
              </a:rPr>
              <a:t>기존 도구를 이용한 쉬운 디버깅 및 프로파일링</a:t>
            </a:r>
            <a:endParaRPr sz="2000">
              <a:solidFill>
                <a:schemeClr val="accent2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2100">
                <a:solidFill>
                  <a:srgbClr val="EE8934"/>
                </a:solidFill>
                <a:latin typeface="Comfortaa"/>
                <a:ea typeface="Comfortaa"/>
                <a:cs typeface="Comfortaa"/>
                <a:sym typeface="Comfortaa"/>
              </a:rPr>
              <a:t>👉</a:t>
            </a:r>
            <a:r>
              <a:rPr lang="ko" sz="2100">
                <a:solidFill>
                  <a:srgbClr val="EE8934"/>
                </a:solidFill>
                <a:latin typeface="Comfortaa"/>
                <a:ea typeface="Comfortaa"/>
                <a:cs typeface="Comfortaa"/>
                <a:sym typeface="Comfortaa"/>
              </a:rPr>
              <a:t> </a:t>
            </a:r>
            <a:r>
              <a:rPr lang="ko" sz="2100">
                <a:solidFill>
                  <a:srgbClr val="EE8934"/>
                </a:solidFill>
                <a:latin typeface="Comfortaa"/>
                <a:ea typeface="Comfortaa"/>
                <a:cs typeface="Comfortaa"/>
                <a:sym typeface="Comfortaa"/>
              </a:rPr>
              <a:t>높은 동시 처리량이 필요한 서버 개발을 쉽고 효율적으로 만드는 것을 도움</a:t>
            </a:r>
            <a:endParaRPr sz="2100">
              <a:solidFill>
                <a:srgbClr val="EE8934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000">
              <a:solidFill>
                <a:srgbClr val="EAEAEA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204"/>
          <p:cNvSpPr txBox="1"/>
          <p:nvPr/>
        </p:nvSpPr>
        <p:spPr>
          <a:xfrm>
            <a:off x="401350" y="1502075"/>
            <a:ext cx="8493300" cy="18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600">
              <a:solidFill>
                <a:srgbClr val="EAEAE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72" name="Google Shape;2872;p204"/>
          <p:cNvSpPr txBox="1"/>
          <p:nvPr/>
        </p:nvSpPr>
        <p:spPr>
          <a:xfrm>
            <a:off x="311700" y="193875"/>
            <a:ext cx="7877400" cy="7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  <a:t>Write with Non-blocking Mode - 4</a:t>
            </a:r>
            <a:endParaRPr b="1" sz="3000">
              <a:solidFill>
                <a:srgbClr val="EAEAEA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873" name="Google Shape;2873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2874" name="Google Shape;2874;p204"/>
          <p:cNvSpPr/>
          <p:nvPr/>
        </p:nvSpPr>
        <p:spPr>
          <a:xfrm>
            <a:off x="249250" y="844693"/>
            <a:ext cx="8645400" cy="3853200"/>
          </a:xfrm>
          <a:prstGeom prst="roundRect">
            <a:avLst>
              <a:gd fmla="val 5931" name="adj"/>
            </a:avLst>
          </a:prstGeom>
          <a:solidFill>
            <a:srgbClr val="2B2B2B"/>
          </a:solidFill>
          <a:ln cap="flat" cmpd="sng" w="9525">
            <a:solidFill>
              <a:srgbClr val="2B2B2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 " id="2875" name="Google Shape;2875;p20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9800" y="1058575"/>
            <a:ext cx="8246099" cy="3378324"/>
          </a:xfrm>
          <a:prstGeom prst="rect">
            <a:avLst/>
          </a:prstGeom>
          <a:noFill/>
          <a:ln>
            <a:noFill/>
          </a:ln>
        </p:spPr>
      </p:pic>
      <p:sp>
        <p:nvSpPr>
          <p:cNvPr id="2876" name="Google Shape;2876;p204"/>
          <p:cNvSpPr/>
          <p:nvPr/>
        </p:nvSpPr>
        <p:spPr>
          <a:xfrm>
            <a:off x="622802" y="1198544"/>
            <a:ext cx="88800" cy="87000"/>
          </a:xfrm>
          <a:prstGeom prst="ellipse">
            <a:avLst/>
          </a:prstGeom>
          <a:solidFill>
            <a:srgbClr val="FE5F5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7" name="Google Shape;2877;p204"/>
          <p:cNvSpPr/>
          <p:nvPr/>
        </p:nvSpPr>
        <p:spPr>
          <a:xfrm>
            <a:off x="762632" y="1198544"/>
            <a:ext cx="88800" cy="87000"/>
          </a:xfrm>
          <a:prstGeom prst="ellipse">
            <a:avLst/>
          </a:prstGeom>
          <a:solidFill>
            <a:srgbClr val="FEBB2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8" name="Google Shape;2878;p204"/>
          <p:cNvSpPr/>
          <p:nvPr/>
        </p:nvSpPr>
        <p:spPr>
          <a:xfrm>
            <a:off x="902462" y="1198544"/>
            <a:ext cx="88800" cy="87000"/>
          </a:xfrm>
          <a:prstGeom prst="ellipse">
            <a:avLst/>
          </a:prstGeom>
          <a:solidFill>
            <a:srgbClr val="29C74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9" name="Google Shape;2879;p204"/>
          <p:cNvSpPr/>
          <p:nvPr/>
        </p:nvSpPr>
        <p:spPr>
          <a:xfrm>
            <a:off x="622800" y="1421850"/>
            <a:ext cx="8043300" cy="22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lang="ko" sz="1300">
                <a:solidFill>
                  <a:srgbClr val="999999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try {</a:t>
            </a:r>
            <a:endParaRPr sz="1300">
              <a:solidFill>
                <a:srgbClr val="999999"/>
              </a:solidFill>
              <a:latin typeface="JetBrains Mono SemiBold"/>
              <a:ea typeface="JetBrains Mono SemiBold"/>
              <a:cs typeface="JetBrains Mono SemiBold"/>
              <a:sym typeface="JetBrains Mono SemiBold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lang="ko" sz="1300">
                <a:solidFill>
                  <a:srgbClr val="999999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  configureNonBlockingIfNeeded(fd, false);</a:t>
            </a:r>
            <a:endParaRPr sz="1300">
              <a:solidFill>
                <a:srgbClr val="999999"/>
              </a:solidFill>
              <a:latin typeface="JetBrains Mono SemiBold"/>
              <a:ea typeface="JetBrains Mono SemiBold"/>
              <a:cs typeface="JetBrains Mono SemiBold"/>
              <a:sym typeface="JetBrains Mono SemiBold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lang="ko" sz="1300">
                <a:solidFill>
                  <a:srgbClr val="999999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  n = tryWrite(fd, data, offset, len);</a:t>
            </a:r>
            <a:endParaRPr sz="1300">
              <a:solidFill>
                <a:srgbClr val="999999"/>
              </a:solidFill>
              <a:latin typeface="JetBrains Mono SemiBold"/>
              <a:ea typeface="JetBrains Mono SemiBold"/>
              <a:cs typeface="JetBrains Mono SemiBold"/>
              <a:sym typeface="JetBrains Mono SemiBold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sz="1300">
              <a:solidFill>
                <a:srgbClr val="EEEEEE"/>
              </a:solidFill>
              <a:latin typeface="JetBrains Mono SemiBold"/>
              <a:ea typeface="JetBrains Mono SemiBold"/>
              <a:cs typeface="JetBrains Mono SemiBold"/>
              <a:sym typeface="JetBrains Mono SemiBold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lang="ko" sz="1300">
                <a:solidFill>
                  <a:srgbClr val="EEEEEE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  </a:t>
            </a:r>
            <a:r>
              <a:rPr lang="ko" sz="1300">
                <a:solidFill>
                  <a:srgbClr val="999999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while (IOStatus.okayToRetry(n) &amp;&amp; isOpen()) {</a:t>
            </a:r>
            <a:endParaRPr sz="1300">
              <a:solidFill>
                <a:srgbClr val="999999"/>
              </a:solidFill>
              <a:latin typeface="JetBrains Mono SemiBold"/>
              <a:ea typeface="JetBrains Mono SemiBold"/>
              <a:cs typeface="JetBrains Mono SemiBold"/>
              <a:sym typeface="JetBrains Mono SemiBold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lang="ko" sz="1300">
                <a:solidFill>
                  <a:srgbClr val="999999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    park(fd, Net.</a:t>
            </a:r>
            <a:r>
              <a:rPr i="1" lang="ko" sz="1300">
                <a:solidFill>
                  <a:srgbClr val="999999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POLLOUT</a:t>
            </a:r>
            <a:r>
              <a:rPr lang="ko" sz="1300">
                <a:solidFill>
                  <a:srgbClr val="999999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);</a:t>
            </a:r>
            <a:endParaRPr sz="1300">
              <a:solidFill>
                <a:srgbClr val="999999"/>
              </a:solidFill>
              <a:latin typeface="JetBrains Mono SemiBold"/>
              <a:ea typeface="JetBrains Mono SemiBold"/>
              <a:cs typeface="JetBrains Mono SemiBold"/>
              <a:sym typeface="JetBrains Mono SemiBold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lang="ko" sz="1300">
                <a:solidFill>
                  <a:srgbClr val="999999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    </a:t>
            </a:r>
            <a:r>
              <a:rPr lang="ko" sz="1300">
                <a:solidFill>
                  <a:srgbClr val="29C740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//</a:t>
            </a:r>
            <a:r>
              <a:rPr lang="ko" sz="1300">
                <a:solidFill>
                  <a:srgbClr val="FF0000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Virtual Thread가 재개(Unpark)</a:t>
            </a:r>
            <a:r>
              <a:rPr lang="ko" sz="1300">
                <a:solidFill>
                  <a:srgbClr val="29C740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 되면 다시 쓰기 시도</a:t>
            </a:r>
            <a:endParaRPr sz="1300">
              <a:solidFill>
                <a:srgbClr val="999999"/>
              </a:solidFill>
              <a:latin typeface="JetBrains Mono SemiBold"/>
              <a:ea typeface="JetBrains Mono SemiBold"/>
              <a:cs typeface="JetBrains Mono SemiBold"/>
              <a:sym typeface="JetBrains Mono SemiBold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lang="ko" sz="1300">
                <a:solidFill>
                  <a:srgbClr val="999999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    </a:t>
            </a:r>
            <a:r>
              <a:rPr lang="ko" sz="1300">
                <a:solidFill>
                  <a:srgbClr val="EEEEEE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n = tryWrite(fd, data, offset, len); </a:t>
            </a:r>
            <a:endParaRPr sz="1300">
              <a:solidFill>
                <a:srgbClr val="EEEEEE"/>
              </a:solidFill>
              <a:latin typeface="JetBrains Mono SemiBold"/>
              <a:ea typeface="JetBrains Mono SemiBold"/>
              <a:cs typeface="JetBrains Mono SemiBold"/>
              <a:sym typeface="JetBrains Mono SemiBold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lang="ko" sz="1300">
                <a:solidFill>
                  <a:srgbClr val="EEEEEE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  </a:t>
            </a:r>
            <a:r>
              <a:rPr lang="ko" sz="1300">
                <a:solidFill>
                  <a:srgbClr val="999999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}</a:t>
            </a:r>
            <a:endParaRPr sz="1300">
              <a:solidFill>
                <a:srgbClr val="999999"/>
              </a:solidFill>
              <a:latin typeface="JetBrains Mono SemiBold"/>
              <a:ea typeface="JetBrains Mono SemiBold"/>
              <a:cs typeface="JetBrains Mono SemiBold"/>
              <a:sym typeface="JetBrains Mono SemiBold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sz="1300">
              <a:solidFill>
                <a:srgbClr val="EEEEEE"/>
              </a:solidFill>
              <a:latin typeface="JetBrains Mono SemiBold"/>
              <a:ea typeface="JetBrains Mono SemiBold"/>
              <a:cs typeface="JetBrains Mono SemiBold"/>
              <a:sym typeface="JetBrains Mono SemiBold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lang="ko" sz="1300">
                <a:solidFill>
                  <a:srgbClr val="999999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  return n;</a:t>
            </a:r>
            <a:endParaRPr sz="1300">
              <a:solidFill>
                <a:srgbClr val="999999"/>
              </a:solidFill>
              <a:latin typeface="JetBrains Mono SemiBold"/>
              <a:ea typeface="JetBrains Mono SemiBold"/>
              <a:cs typeface="JetBrains Mono SemiBold"/>
              <a:sym typeface="JetBrains Mono SemiBold"/>
            </a:endParaRPr>
          </a:p>
        </p:txBody>
      </p:sp>
      <p:sp>
        <p:nvSpPr>
          <p:cNvPr id="2880" name="Google Shape;2880;p204"/>
          <p:cNvSpPr/>
          <p:nvPr/>
        </p:nvSpPr>
        <p:spPr>
          <a:xfrm>
            <a:off x="6658470" y="1169875"/>
            <a:ext cx="1887900" cy="3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lang="ko" sz="1300">
                <a:solidFill>
                  <a:srgbClr val="EEEEEE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NioSocketImpl.java</a:t>
            </a:r>
            <a:endParaRPr sz="1300">
              <a:solidFill>
                <a:srgbClr val="EEEEEE"/>
              </a:solidFill>
              <a:latin typeface="JetBrains Mono SemiBold"/>
              <a:ea typeface="JetBrains Mono SemiBold"/>
              <a:cs typeface="JetBrains Mono SemiBold"/>
              <a:sym typeface="JetBrains Mono SemiBold"/>
            </a:endParaRPr>
          </a:p>
        </p:txBody>
      </p:sp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884" name="Shape 2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5" name="Google Shape;2885;p205"/>
          <p:cNvSpPr txBox="1"/>
          <p:nvPr/>
        </p:nvSpPr>
        <p:spPr>
          <a:xfrm>
            <a:off x="401350" y="1502075"/>
            <a:ext cx="8493300" cy="18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600">
              <a:solidFill>
                <a:srgbClr val="EAEAE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86" name="Google Shape;2886;p205"/>
          <p:cNvSpPr txBox="1"/>
          <p:nvPr/>
        </p:nvSpPr>
        <p:spPr>
          <a:xfrm>
            <a:off x="311700" y="193875"/>
            <a:ext cx="7877400" cy="7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  <a:t>Write with Non-blocking Mode - 5</a:t>
            </a:r>
            <a:endParaRPr b="1" sz="3000">
              <a:solidFill>
                <a:srgbClr val="EAEAEA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887" name="Google Shape;2887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2888" name="Google Shape;2888;p205"/>
          <p:cNvSpPr/>
          <p:nvPr/>
        </p:nvSpPr>
        <p:spPr>
          <a:xfrm>
            <a:off x="249250" y="844693"/>
            <a:ext cx="8645400" cy="3853200"/>
          </a:xfrm>
          <a:prstGeom prst="roundRect">
            <a:avLst>
              <a:gd fmla="val 5931" name="adj"/>
            </a:avLst>
          </a:prstGeom>
          <a:solidFill>
            <a:srgbClr val="2B2B2B"/>
          </a:solidFill>
          <a:ln cap="flat" cmpd="sng" w="9525">
            <a:solidFill>
              <a:srgbClr val="2B2B2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 " id="2889" name="Google Shape;2889;p20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9800" y="1058575"/>
            <a:ext cx="8246099" cy="3378324"/>
          </a:xfrm>
          <a:prstGeom prst="rect">
            <a:avLst/>
          </a:prstGeom>
          <a:noFill/>
          <a:ln>
            <a:noFill/>
          </a:ln>
        </p:spPr>
      </p:pic>
      <p:sp>
        <p:nvSpPr>
          <p:cNvPr id="2890" name="Google Shape;2890;p205"/>
          <p:cNvSpPr/>
          <p:nvPr/>
        </p:nvSpPr>
        <p:spPr>
          <a:xfrm>
            <a:off x="622802" y="1198544"/>
            <a:ext cx="88800" cy="87000"/>
          </a:xfrm>
          <a:prstGeom prst="ellipse">
            <a:avLst/>
          </a:prstGeom>
          <a:solidFill>
            <a:srgbClr val="FE5F5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1" name="Google Shape;2891;p205"/>
          <p:cNvSpPr/>
          <p:nvPr/>
        </p:nvSpPr>
        <p:spPr>
          <a:xfrm>
            <a:off x="762632" y="1198544"/>
            <a:ext cx="88800" cy="87000"/>
          </a:xfrm>
          <a:prstGeom prst="ellipse">
            <a:avLst/>
          </a:prstGeom>
          <a:solidFill>
            <a:srgbClr val="FEBB2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2" name="Google Shape;2892;p205"/>
          <p:cNvSpPr/>
          <p:nvPr/>
        </p:nvSpPr>
        <p:spPr>
          <a:xfrm>
            <a:off x="902462" y="1198544"/>
            <a:ext cx="88800" cy="87000"/>
          </a:xfrm>
          <a:prstGeom prst="ellipse">
            <a:avLst/>
          </a:prstGeom>
          <a:solidFill>
            <a:srgbClr val="29C74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3" name="Google Shape;2893;p205"/>
          <p:cNvSpPr/>
          <p:nvPr/>
        </p:nvSpPr>
        <p:spPr>
          <a:xfrm>
            <a:off x="622800" y="1421850"/>
            <a:ext cx="8043300" cy="22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lang="ko" sz="1300">
                <a:solidFill>
                  <a:srgbClr val="999999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try {</a:t>
            </a:r>
            <a:endParaRPr sz="1300">
              <a:solidFill>
                <a:srgbClr val="999999"/>
              </a:solidFill>
              <a:latin typeface="JetBrains Mono SemiBold"/>
              <a:ea typeface="JetBrains Mono SemiBold"/>
              <a:cs typeface="JetBrains Mono SemiBold"/>
              <a:sym typeface="JetBrains Mono SemiBold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lang="ko" sz="1300">
                <a:solidFill>
                  <a:srgbClr val="999999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  configureNonBlockingIfNeeded(fd, false);</a:t>
            </a:r>
            <a:endParaRPr sz="1300">
              <a:solidFill>
                <a:srgbClr val="999999"/>
              </a:solidFill>
              <a:latin typeface="JetBrains Mono SemiBold"/>
              <a:ea typeface="JetBrains Mono SemiBold"/>
              <a:cs typeface="JetBrains Mono SemiBold"/>
              <a:sym typeface="JetBrains Mono SemiBold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lang="ko" sz="1300">
                <a:solidFill>
                  <a:srgbClr val="999999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  n = tryWrite(fd, data, offset, len);</a:t>
            </a:r>
            <a:endParaRPr sz="1300">
              <a:solidFill>
                <a:srgbClr val="999999"/>
              </a:solidFill>
              <a:latin typeface="JetBrains Mono SemiBold"/>
              <a:ea typeface="JetBrains Mono SemiBold"/>
              <a:cs typeface="JetBrains Mono SemiBold"/>
              <a:sym typeface="JetBrains Mono SemiBold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sz="1300">
              <a:solidFill>
                <a:srgbClr val="EEEEEE"/>
              </a:solidFill>
              <a:latin typeface="JetBrains Mono SemiBold"/>
              <a:ea typeface="JetBrains Mono SemiBold"/>
              <a:cs typeface="JetBrains Mono SemiBold"/>
              <a:sym typeface="JetBrains Mono SemiBold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lang="ko" sz="1300">
                <a:solidFill>
                  <a:srgbClr val="EEEEEE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  </a:t>
            </a:r>
            <a:r>
              <a:rPr lang="ko" sz="1300">
                <a:solidFill>
                  <a:srgbClr val="EE8934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while</a:t>
            </a:r>
            <a:r>
              <a:rPr lang="ko" sz="1300">
                <a:solidFill>
                  <a:schemeClr val="accen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 (IOStatus.okayToRetry(</a:t>
            </a:r>
            <a:r>
              <a:rPr lang="ko" sz="1300">
                <a:solidFill>
                  <a:srgbClr val="6D9EEB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n</a:t>
            </a:r>
            <a:r>
              <a:rPr lang="ko" sz="1300">
                <a:solidFill>
                  <a:schemeClr val="accen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) &amp;&amp; isOpen()) { </a:t>
            </a:r>
            <a:r>
              <a:rPr lang="ko" sz="1300">
                <a:solidFill>
                  <a:srgbClr val="29C740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// 쓰기 결과값으로 재시도가 필요한지 확인</a:t>
            </a:r>
            <a:endParaRPr sz="1300">
              <a:solidFill>
                <a:srgbClr val="999999"/>
              </a:solidFill>
              <a:latin typeface="JetBrains Mono SemiBold"/>
              <a:ea typeface="JetBrains Mono SemiBold"/>
              <a:cs typeface="JetBrains Mono SemiBold"/>
              <a:sym typeface="JetBrains Mono SemiBold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lang="ko" sz="1300">
                <a:solidFill>
                  <a:srgbClr val="999999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    park(fd, Net.</a:t>
            </a:r>
            <a:r>
              <a:rPr i="1" lang="ko" sz="1300">
                <a:solidFill>
                  <a:srgbClr val="999999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POLLOUT</a:t>
            </a:r>
            <a:r>
              <a:rPr lang="ko" sz="1300">
                <a:solidFill>
                  <a:srgbClr val="999999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);</a:t>
            </a:r>
            <a:endParaRPr sz="1300">
              <a:solidFill>
                <a:srgbClr val="999999"/>
              </a:solidFill>
              <a:latin typeface="JetBrains Mono SemiBold"/>
              <a:ea typeface="JetBrains Mono SemiBold"/>
              <a:cs typeface="JetBrains Mono SemiBold"/>
              <a:sym typeface="JetBrains Mono SemiBold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lang="ko" sz="1300">
                <a:solidFill>
                  <a:srgbClr val="999999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    </a:t>
            </a:r>
            <a:r>
              <a:rPr lang="ko" sz="1300">
                <a:solidFill>
                  <a:srgbClr val="7E97FF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n</a:t>
            </a:r>
            <a:r>
              <a:rPr lang="ko" sz="1300">
                <a:solidFill>
                  <a:srgbClr val="999999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 = tryWrite(fd, data, offset, len);</a:t>
            </a:r>
            <a:endParaRPr sz="1300">
              <a:solidFill>
                <a:srgbClr val="999999"/>
              </a:solidFill>
              <a:latin typeface="JetBrains Mono SemiBold"/>
              <a:ea typeface="JetBrains Mono SemiBold"/>
              <a:cs typeface="JetBrains Mono SemiBold"/>
              <a:sym typeface="JetBrains Mono SemiBold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lang="ko" sz="1300">
                <a:solidFill>
                  <a:srgbClr val="EEEEEE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  }</a:t>
            </a:r>
            <a:endParaRPr sz="1300">
              <a:solidFill>
                <a:srgbClr val="EEEEEE"/>
              </a:solidFill>
              <a:latin typeface="JetBrains Mono SemiBold"/>
              <a:ea typeface="JetBrains Mono SemiBold"/>
              <a:cs typeface="JetBrains Mono SemiBold"/>
              <a:sym typeface="JetBrains Mono SemiBold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sz="1300">
              <a:solidFill>
                <a:srgbClr val="EEEEEE"/>
              </a:solidFill>
              <a:latin typeface="JetBrains Mono SemiBold"/>
              <a:ea typeface="JetBrains Mono SemiBold"/>
              <a:cs typeface="JetBrains Mono SemiBold"/>
              <a:sym typeface="JetBrains Mono SemiBold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lang="ko" sz="1300">
                <a:solidFill>
                  <a:srgbClr val="999999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  return n;</a:t>
            </a:r>
            <a:endParaRPr sz="1300">
              <a:solidFill>
                <a:srgbClr val="999999"/>
              </a:solidFill>
              <a:latin typeface="JetBrains Mono SemiBold"/>
              <a:ea typeface="JetBrains Mono SemiBold"/>
              <a:cs typeface="JetBrains Mono SemiBold"/>
              <a:sym typeface="JetBrains Mono SemiBold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lang="ko" sz="1300">
                <a:solidFill>
                  <a:srgbClr val="999999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}</a:t>
            </a:r>
            <a:endParaRPr sz="1300">
              <a:solidFill>
                <a:srgbClr val="999999"/>
              </a:solidFill>
              <a:latin typeface="JetBrains Mono SemiBold"/>
              <a:ea typeface="JetBrains Mono SemiBold"/>
              <a:cs typeface="JetBrains Mono SemiBold"/>
              <a:sym typeface="JetBrains Mono SemiBold"/>
            </a:endParaRPr>
          </a:p>
        </p:txBody>
      </p:sp>
      <p:sp>
        <p:nvSpPr>
          <p:cNvPr id="2894" name="Google Shape;2894;p205"/>
          <p:cNvSpPr/>
          <p:nvPr/>
        </p:nvSpPr>
        <p:spPr>
          <a:xfrm rot="-5400000">
            <a:off x="342600" y="2339689"/>
            <a:ext cx="543600" cy="331800"/>
          </a:xfrm>
          <a:prstGeom prst="uturnArrow">
            <a:avLst>
              <a:gd fmla="val 25000" name="adj1"/>
              <a:gd fmla="val 25000" name="adj2"/>
              <a:gd fmla="val 25000" name="adj3"/>
              <a:gd fmla="val 43750" name="adj4"/>
              <a:gd fmla="val 100000" name="adj5"/>
            </a:avLst>
          </a:prstGeom>
          <a:solidFill>
            <a:srgbClr val="7E97FF"/>
          </a:solidFill>
          <a:ln cap="flat" cmpd="sng" w="9525">
            <a:solidFill>
              <a:srgbClr val="7E97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7E97FF"/>
              </a:solidFill>
            </a:endParaRPr>
          </a:p>
        </p:txBody>
      </p:sp>
      <p:sp>
        <p:nvSpPr>
          <p:cNvPr id="2895" name="Google Shape;2895;p205"/>
          <p:cNvSpPr/>
          <p:nvPr/>
        </p:nvSpPr>
        <p:spPr>
          <a:xfrm>
            <a:off x="6658470" y="1169875"/>
            <a:ext cx="1887900" cy="3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lang="ko" sz="1300">
                <a:solidFill>
                  <a:srgbClr val="EEEEEE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NioSocketImpl.java</a:t>
            </a:r>
            <a:endParaRPr sz="1300">
              <a:solidFill>
                <a:srgbClr val="EEEEEE"/>
              </a:solidFill>
              <a:latin typeface="JetBrains Mono SemiBold"/>
              <a:ea typeface="JetBrains Mono SemiBold"/>
              <a:cs typeface="JetBrains Mono SemiBold"/>
              <a:sym typeface="JetBrains Mono SemiBold"/>
            </a:endParaRPr>
          </a:p>
        </p:txBody>
      </p:sp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899" name="Shape 2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0" name="Google Shape;2900;p206"/>
          <p:cNvSpPr txBox="1"/>
          <p:nvPr/>
        </p:nvSpPr>
        <p:spPr>
          <a:xfrm>
            <a:off x="401350" y="1502075"/>
            <a:ext cx="8493300" cy="18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600">
              <a:solidFill>
                <a:srgbClr val="EAEAE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01" name="Google Shape;2901;p206"/>
          <p:cNvSpPr txBox="1"/>
          <p:nvPr/>
        </p:nvSpPr>
        <p:spPr>
          <a:xfrm>
            <a:off x="311700" y="193875"/>
            <a:ext cx="7877400" cy="7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  <a:t>Write with Non-blocking Mode - 6</a:t>
            </a:r>
            <a:endParaRPr b="1" sz="3000">
              <a:solidFill>
                <a:srgbClr val="EAEAEA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902" name="Google Shape;2902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2903" name="Google Shape;2903;p206"/>
          <p:cNvSpPr/>
          <p:nvPr/>
        </p:nvSpPr>
        <p:spPr>
          <a:xfrm>
            <a:off x="249250" y="844693"/>
            <a:ext cx="8645400" cy="3853200"/>
          </a:xfrm>
          <a:prstGeom prst="roundRect">
            <a:avLst>
              <a:gd fmla="val 5931" name="adj"/>
            </a:avLst>
          </a:prstGeom>
          <a:solidFill>
            <a:srgbClr val="2B2B2B"/>
          </a:solidFill>
          <a:ln cap="flat" cmpd="sng" w="9525">
            <a:solidFill>
              <a:srgbClr val="2B2B2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 " id="2904" name="Google Shape;2904;p20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9800" y="1058575"/>
            <a:ext cx="8246099" cy="3378324"/>
          </a:xfrm>
          <a:prstGeom prst="rect">
            <a:avLst/>
          </a:prstGeom>
          <a:noFill/>
          <a:ln>
            <a:noFill/>
          </a:ln>
        </p:spPr>
      </p:pic>
      <p:sp>
        <p:nvSpPr>
          <p:cNvPr id="2905" name="Google Shape;2905;p206"/>
          <p:cNvSpPr/>
          <p:nvPr/>
        </p:nvSpPr>
        <p:spPr>
          <a:xfrm>
            <a:off x="622802" y="1198544"/>
            <a:ext cx="88800" cy="87000"/>
          </a:xfrm>
          <a:prstGeom prst="ellipse">
            <a:avLst/>
          </a:prstGeom>
          <a:solidFill>
            <a:srgbClr val="FE5F5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6" name="Google Shape;2906;p206"/>
          <p:cNvSpPr/>
          <p:nvPr/>
        </p:nvSpPr>
        <p:spPr>
          <a:xfrm>
            <a:off x="762632" y="1198544"/>
            <a:ext cx="88800" cy="87000"/>
          </a:xfrm>
          <a:prstGeom prst="ellipse">
            <a:avLst/>
          </a:prstGeom>
          <a:solidFill>
            <a:srgbClr val="FEBB2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7" name="Google Shape;2907;p206"/>
          <p:cNvSpPr/>
          <p:nvPr/>
        </p:nvSpPr>
        <p:spPr>
          <a:xfrm>
            <a:off x="902462" y="1198544"/>
            <a:ext cx="88800" cy="87000"/>
          </a:xfrm>
          <a:prstGeom prst="ellipse">
            <a:avLst/>
          </a:prstGeom>
          <a:solidFill>
            <a:srgbClr val="29C74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8" name="Google Shape;2908;p206"/>
          <p:cNvSpPr/>
          <p:nvPr/>
        </p:nvSpPr>
        <p:spPr>
          <a:xfrm>
            <a:off x="622800" y="1421850"/>
            <a:ext cx="8043300" cy="22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ko" sz="1300">
                <a:solidFill>
                  <a:srgbClr val="EE8934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try</a:t>
            </a:r>
            <a:r>
              <a:rPr lang="ko" sz="1300">
                <a:solidFill>
                  <a:srgbClr val="EEEEEE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 {</a:t>
            </a:r>
            <a:endParaRPr sz="1300">
              <a:solidFill>
                <a:srgbClr val="999999"/>
              </a:solidFill>
              <a:latin typeface="JetBrains Mono SemiBold"/>
              <a:ea typeface="JetBrains Mono SemiBold"/>
              <a:cs typeface="JetBrains Mono SemiBold"/>
              <a:sym typeface="JetBrains Mono SemiBold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lang="ko" sz="1300">
                <a:solidFill>
                  <a:srgbClr val="999999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  configureNonBlockingIfNeeded(fd, false);</a:t>
            </a:r>
            <a:endParaRPr sz="1300">
              <a:solidFill>
                <a:srgbClr val="999999"/>
              </a:solidFill>
              <a:latin typeface="JetBrains Mono SemiBold"/>
              <a:ea typeface="JetBrains Mono SemiBold"/>
              <a:cs typeface="JetBrains Mono SemiBold"/>
              <a:sym typeface="JetBrains Mono SemiBold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lang="ko" sz="1300">
                <a:solidFill>
                  <a:srgbClr val="999999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  n = tryWrite(fd, data, offset, len);</a:t>
            </a:r>
            <a:endParaRPr sz="1300">
              <a:solidFill>
                <a:srgbClr val="999999"/>
              </a:solidFill>
              <a:latin typeface="JetBrains Mono SemiBold"/>
              <a:ea typeface="JetBrains Mono SemiBold"/>
              <a:cs typeface="JetBrains Mono SemiBold"/>
              <a:sym typeface="JetBrains Mono SemiBold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sz="1300">
              <a:solidFill>
                <a:srgbClr val="EEEEEE"/>
              </a:solidFill>
              <a:latin typeface="JetBrains Mono SemiBold"/>
              <a:ea typeface="JetBrains Mono SemiBold"/>
              <a:cs typeface="JetBrains Mono SemiBold"/>
              <a:sym typeface="JetBrains Mono SemiBold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lang="ko" sz="1300">
                <a:solidFill>
                  <a:srgbClr val="999999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  while (IOStatus.okayToRetry(n) &amp;&amp; isOpen()) {</a:t>
            </a:r>
            <a:endParaRPr sz="1300">
              <a:solidFill>
                <a:srgbClr val="999999"/>
              </a:solidFill>
              <a:latin typeface="JetBrains Mono SemiBold"/>
              <a:ea typeface="JetBrains Mono SemiBold"/>
              <a:cs typeface="JetBrains Mono SemiBold"/>
              <a:sym typeface="JetBrains Mono SemiBold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lang="ko" sz="1300">
                <a:solidFill>
                  <a:srgbClr val="999999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    park(fd, Net.</a:t>
            </a:r>
            <a:r>
              <a:rPr i="1" lang="ko" sz="1300">
                <a:solidFill>
                  <a:srgbClr val="999999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POLLOUT</a:t>
            </a:r>
            <a:r>
              <a:rPr lang="ko" sz="1300">
                <a:solidFill>
                  <a:srgbClr val="999999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);</a:t>
            </a:r>
            <a:endParaRPr sz="1300">
              <a:solidFill>
                <a:srgbClr val="999999"/>
              </a:solidFill>
              <a:latin typeface="JetBrains Mono SemiBold"/>
              <a:ea typeface="JetBrains Mono SemiBold"/>
              <a:cs typeface="JetBrains Mono SemiBold"/>
              <a:sym typeface="JetBrains Mono SemiBold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lang="ko" sz="1300">
                <a:solidFill>
                  <a:srgbClr val="999999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    n = tryWrite(fd, data, offset, len);</a:t>
            </a:r>
            <a:endParaRPr sz="1300">
              <a:solidFill>
                <a:srgbClr val="999999"/>
              </a:solidFill>
              <a:latin typeface="JetBrains Mono SemiBold"/>
              <a:ea typeface="JetBrains Mono SemiBold"/>
              <a:cs typeface="JetBrains Mono SemiBold"/>
              <a:sym typeface="JetBrains Mono SemiBold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lang="ko" sz="1300">
                <a:solidFill>
                  <a:srgbClr val="999999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  }</a:t>
            </a:r>
            <a:endParaRPr sz="1300">
              <a:solidFill>
                <a:srgbClr val="999999"/>
              </a:solidFill>
              <a:latin typeface="JetBrains Mono SemiBold"/>
              <a:ea typeface="JetBrains Mono SemiBold"/>
              <a:cs typeface="JetBrains Mono SemiBold"/>
              <a:sym typeface="JetBrains Mono SemiBold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sz="1300">
              <a:solidFill>
                <a:srgbClr val="EEEEEE"/>
              </a:solidFill>
              <a:latin typeface="JetBrains Mono SemiBold"/>
              <a:ea typeface="JetBrains Mono SemiBold"/>
              <a:cs typeface="JetBrains Mono SemiBold"/>
              <a:sym typeface="JetBrains Mono SemiBold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lang="ko" sz="1300">
                <a:solidFill>
                  <a:srgbClr val="999999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  </a:t>
            </a:r>
            <a:r>
              <a:rPr lang="ko" sz="1300">
                <a:solidFill>
                  <a:srgbClr val="EE8934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return</a:t>
            </a:r>
            <a:r>
              <a:rPr lang="ko" sz="1300">
                <a:solidFill>
                  <a:srgbClr val="999999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 </a:t>
            </a:r>
            <a:r>
              <a:rPr lang="ko" sz="1300">
                <a:solidFill>
                  <a:srgbClr val="EEEEEE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n; </a:t>
            </a:r>
            <a:r>
              <a:rPr lang="ko" sz="1300">
                <a:solidFill>
                  <a:srgbClr val="29C740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// </a:t>
            </a:r>
            <a:r>
              <a:rPr lang="ko" sz="1300">
                <a:solidFill>
                  <a:srgbClr val="29C740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쓰기 완료 되면 쓰여진 Byte 길이 반환</a:t>
            </a:r>
            <a:endParaRPr sz="1300">
              <a:solidFill>
                <a:srgbClr val="29C740"/>
              </a:solidFill>
              <a:latin typeface="JetBrains Mono SemiBold"/>
              <a:ea typeface="JetBrains Mono SemiBold"/>
              <a:cs typeface="JetBrains Mono SemiBold"/>
              <a:sym typeface="JetBrains Mono SemiBold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lang="ko" sz="1300">
                <a:solidFill>
                  <a:srgbClr val="EEEEEE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}</a:t>
            </a:r>
            <a:endParaRPr sz="1300">
              <a:solidFill>
                <a:srgbClr val="EEEEEE"/>
              </a:solidFill>
              <a:latin typeface="JetBrains Mono SemiBold"/>
              <a:ea typeface="JetBrains Mono SemiBold"/>
              <a:cs typeface="JetBrains Mono SemiBold"/>
              <a:sym typeface="JetBrains Mono SemiBold"/>
            </a:endParaRPr>
          </a:p>
        </p:txBody>
      </p:sp>
      <p:sp>
        <p:nvSpPr>
          <p:cNvPr id="2909" name="Google Shape;2909;p206"/>
          <p:cNvSpPr/>
          <p:nvPr/>
        </p:nvSpPr>
        <p:spPr>
          <a:xfrm>
            <a:off x="6658470" y="1169875"/>
            <a:ext cx="1887900" cy="3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lang="ko" sz="1300">
                <a:solidFill>
                  <a:srgbClr val="EEEEEE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NioSocketImpl.java</a:t>
            </a:r>
            <a:endParaRPr sz="1300">
              <a:solidFill>
                <a:srgbClr val="EEEEEE"/>
              </a:solidFill>
              <a:latin typeface="JetBrains Mono SemiBold"/>
              <a:ea typeface="JetBrains Mono SemiBold"/>
              <a:cs typeface="JetBrains Mono SemiBold"/>
              <a:sym typeface="JetBrains Mono SemiBold"/>
            </a:endParaRPr>
          </a:p>
        </p:txBody>
      </p:sp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913" name="Shape 2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4" name="Google Shape;2914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cxnSp>
        <p:nvCxnSpPr>
          <p:cNvPr id="2915" name="Google Shape;2915;p207"/>
          <p:cNvCxnSpPr/>
          <p:nvPr/>
        </p:nvCxnSpPr>
        <p:spPr>
          <a:xfrm>
            <a:off x="5486400" y="1135200"/>
            <a:ext cx="0" cy="3786300"/>
          </a:xfrm>
          <a:prstGeom prst="straightConnector1">
            <a:avLst/>
          </a:prstGeom>
          <a:noFill/>
          <a:ln cap="flat" cmpd="sng" w="38100">
            <a:solidFill>
              <a:srgbClr val="7E97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16" name="Google Shape;2916;p207"/>
          <p:cNvSpPr txBox="1"/>
          <p:nvPr/>
        </p:nvSpPr>
        <p:spPr>
          <a:xfrm>
            <a:off x="3271450" y="969100"/>
            <a:ext cx="951600" cy="4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  <a:t>JVM</a:t>
            </a:r>
            <a:endParaRPr b="1" sz="2000">
              <a:solidFill>
                <a:srgbClr val="EAEAEA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917" name="Google Shape;2917;p207"/>
          <p:cNvSpPr txBox="1"/>
          <p:nvPr/>
        </p:nvSpPr>
        <p:spPr>
          <a:xfrm>
            <a:off x="6216350" y="969100"/>
            <a:ext cx="1052100" cy="4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  <a:t>Kernel</a:t>
            </a:r>
            <a:endParaRPr b="1" sz="2000">
              <a:solidFill>
                <a:srgbClr val="EAEAEA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918" name="Google Shape;2918;p207"/>
          <p:cNvSpPr txBox="1"/>
          <p:nvPr/>
        </p:nvSpPr>
        <p:spPr>
          <a:xfrm>
            <a:off x="311700" y="193875"/>
            <a:ext cx="7877400" cy="7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  <a:t>새로운 읽기/쓰기 연산 흐름</a:t>
            </a:r>
            <a:endParaRPr b="1" sz="3000">
              <a:solidFill>
                <a:srgbClr val="EAEAEA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3" name="Google Shape;2923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cxnSp>
        <p:nvCxnSpPr>
          <p:cNvPr id="2924" name="Google Shape;2924;p208"/>
          <p:cNvCxnSpPr/>
          <p:nvPr/>
        </p:nvCxnSpPr>
        <p:spPr>
          <a:xfrm>
            <a:off x="5486400" y="1135200"/>
            <a:ext cx="0" cy="3786300"/>
          </a:xfrm>
          <a:prstGeom prst="straightConnector1">
            <a:avLst/>
          </a:prstGeom>
          <a:noFill/>
          <a:ln cap="flat" cmpd="sng" w="38100">
            <a:solidFill>
              <a:srgbClr val="7E97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25" name="Google Shape;2925;p208"/>
          <p:cNvSpPr txBox="1"/>
          <p:nvPr/>
        </p:nvSpPr>
        <p:spPr>
          <a:xfrm>
            <a:off x="3271450" y="969100"/>
            <a:ext cx="951600" cy="4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  <a:t>JVM</a:t>
            </a:r>
            <a:endParaRPr b="1" sz="2000">
              <a:solidFill>
                <a:srgbClr val="EAEAEA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926" name="Google Shape;2926;p208"/>
          <p:cNvSpPr txBox="1"/>
          <p:nvPr/>
        </p:nvSpPr>
        <p:spPr>
          <a:xfrm>
            <a:off x="6216350" y="969100"/>
            <a:ext cx="1052100" cy="4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  <a:t>Kernel</a:t>
            </a:r>
            <a:endParaRPr b="1" sz="2000">
              <a:solidFill>
                <a:srgbClr val="EAEAEA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2927" name="Google Shape;2927;p208"/>
          <p:cNvCxnSpPr/>
          <p:nvPr/>
        </p:nvCxnSpPr>
        <p:spPr>
          <a:xfrm>
            <a:off x="3747250" y="3014950"/>
            <a:ext cx="0" cy="18309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928" name="Google Shape;2928;p208"/>
          <p:cNvSpPr txBox="1"/>
          <p:nvPr/>
        </p:nvSpPr>
        <p:spPr>
          <a:xfrm>
            <a:off x="3015162" y="1391575"/>
            <a:ext cx="1353000" cy="4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EE8934"/>
                </a:solidFill>
                <a:latin typeface="Comfortaa"/>
                <a:ea typeface="Comfortaa"/>
                <a:cs typeface="Comfortaa"/>
                <a:sym typeface="Comfortaa"/>
              </a:rPr>
              <a:t>읽기/쓰기</a:t>
            </a:r>
            <a:endParaRPr b="1" sz="1500">
              <a:solidFill>
                <a:srgbClr val="EE8934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2929" name="Google Shape;2929;p208"/>
          <p:cNvCxnSpPr/>
          <p:nvPr/>
        </p:nvCxnSpPr>
        <p:spPr>
          <a:xfrm>
            <a:off x="3747501" y="1813552"/>
            <a:ext cx="0" cy="6105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30" name="Google Shape;2930;p208"/>
          <p:cNvCxnSpPr/>
          <p:nvPr/>
        </p:nvCxnSpPr>
        <p:spPr>
          <a:xfrm>
            <a:off x="3739150" y="2415750"/>
            <a:ext cx="3003300" cy="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31" name="Google Shape;2931;p208"/>
          <p:cNvCxnSpPr/>
          <p:nvPr/>
        </p:nvCxnSpPr>
        <p:spPr>
          <a:xfrm>
            <a:off x="3747500" y="3028350"/>
            <a:ext cx="3003300" cy="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32" name="Google Shape;2932;p208"/>
          <p:cNvCxnSpPr/>
          <p:nvPr/>
        </p:nvCxnSpPr>
        <p:spPr>
          <a:xfrm>
            <a:off x="6742400" y="2408919"/>
            <a:ext cx="0" cy="6375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933" name="Google Shape;2933;p208"/>
          <p:cNvSpPr txBox="1"/>
          <p:nvPr/>
        </p:nvSpPr>
        <p:spPr>
          <a:xfrm>
            <a:off x="3068017" y="1655170"/>
            <a:ext cx="3280800" cy="4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EE8934"/>
                </a:solidFill>
                <a:latin typeface="Comfortaa"/>
                <a:ea typeface="Comfortaa"/>
                <a:cs typeface="Comfortaa"/>
                <a:sym typeface="Comfortaa"/>
              </a:rPr>
              <a:t>Non-blocking </a:t>
            </a:r>
            <a:br>
              <a:rPr b="1" lang="ko" sz="1500">
                <a:solidFill>
                  <a:srgbClr val="EE8934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b="1" lang="ko" sz="1500">
                <a:solidFill>
                  <a:srgbClr val="EE8934"/>
                </a:solidFill>
                <a:latin typeface="Comfortaa"/>
                <a:ea typeface="Comfortaa"/>
                <a:cs typeface="Comfortaa"/>
                <a:sym typeface="Comfortaa"/>
              </a:rPr>
              <a:t>Socket에 </a:t>
            </a:r>
            <a:br>
              <a:rPr b="1" lang="ko" sz="1500">
                <a:solidFill>
                  <a:srgbClr val="EE8934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b="1" lang="ko" sz="1500">
                <a:solidFill>
                  <a:srgbClr val="EE8934"/>
                </a:solidFill>
                <a:latin typeface="Comfortaa"/>
                <a:ea typeface="Comfortaa"/>
                <a:cs typeface="Comfortaa"/>
                <a:sym typeface="Comfortaa"/>
              </a:rPr>
              <a:t>Native I/O 호출</a:t>
            </a:r>
            <a:endParaRPr b="1" sz="1500">
              <a:solidFill>
                <a:srgbClr val="EE8934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934" name="Google Shape;2934;p208"/>
          <p:cNvSpPr txBox="1"/>
          <p:nvPr/>
        </p:nvSpPr>
        <p:spPr>
          <a:xfrm>
            <a:off x="6637103" y="2394141"/>
            <a:ext cx="2000700" cy="5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29C740"/>
                </a:solidFill>
                <a:latin typeface="Comfortaa"/>
                <a:ea typeface="Comfortaa"/>
                <a:cs typeface="Comfortaa"/>
                <a:sym typeface="Comfortaa"/>
              </a:rPr>
              <a:t>I/O 수행 시도</a:t>
            </a:r>
            <a:br>
              <a:rPr b="1" lang="ko" sz="1500">
                <a:solidFill>
                  <a:srgbClr val="29C740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b="1" lang="ko" sz="1500">
                <a:solidFill>
                  <a:srgbClr val="29C740"/>
                </a:solidFill>
                <a:latin typeface="Comfortaa"/>
                <a:ea typeface="Comfortaa"/>
                <a:cs typeface="Comfortaa"/>
                <a:sym typeface="Comfortaa"/>
              </a:rPr>
              <a:t>&amp; Non-Blocking</a:t>
            </a:r>
            <a:endParaRPr b="1" sz="1500">
              <a:solidFill>
                <a:srgbClr val="29C74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935" name="Google Shape;2935;p208"/>
          <p:cNvSpPr txBox="1"/>
          <p:nvPr/>
        </p:nvSpPr>
        <p:spPr>
          <a:xfrm>
            <a:off x="3765859" y="3022353"/>
            <a:ext cx="3401100" cy="4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EE8934"/>
                </a:solidFill>
                <a:latin typeface="Comfortaa"/>
                <a:ea typeface="Comfortaa"/>
                <a:cs typeface="Comfortaa"/>
                <a:sym typeface="Comfortaa"/>
              </a:rPr>
              <a:t>읽기/쓰기 결과 반환</a:t>
            </a:r>
            <a:endParaRPr b="1" sz="1500">
              <a:solidFill>
                <a:srgbClr val="EE8934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936" name="Google Shape;2936;p208"/>
          <p:cNvSpPr txBox="1"/>
          <p:nvPr/>
        </p:nvSpPr>
        <p:spPr>
          <a:xfrm>
            <a:off x="311700" y="193875"/>
            <a:ext cx="7877400" cy="7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  <a:t>새로운 읽기/쓰기 연산 흐름</a:t>
            </a:r>
            <a:endParaRPr b="1" sz="3000">
              <a:solidFill>
                <a:srgbClr val="EAEAEA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940" name="Shape 2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1" name="Google Shape;2941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cxnSp>
        <p:nvCxnSpPr>
          <p:cNvPr id="2942" name="Google Shape;2942;p209"/>
          <p:cNvCxnSpPr/>
          <p:nvPr/>
        </p:nvCxnSpPr>
        <p:spPr>
          <a:xfrm>
            <a:off x="5486400" y="1135200"/>
            <a:ext cx="0" cy="3786300"/>
          </a:xfrm>
          <a:prstGeom prst="straightConnector1">
            <a:avLst/>
          </a:prstGeom>
          <a:noFill/>
          <a:ln cap="flat" cmpd="sng" w="38100">
            <a:solidFill>
              <a:srgbClr val="7E97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43" name="Google Shape;2943;p209"/>
          <p:cNvSpPr txBox="1"/>
          <p:nvPr/>
        </p:nvSpPr>
        <p:spPr>
          <a:xfrm>
            <a:off x="3271450" y="969100"/>
            <a:ext cx="951600" cy="4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  <a:t>JVM</a:t>
            </a:r>
            <a:endParaRPr b="1" sz="2000">
              <a:solidFill>
                <a:srgbClr val="EAEAEA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944" name="Google Shape;2944;p209"/>
          <p:cNvSpPr txBox="1"/>
          <p:nvPr/>
        </p:nvSpPr>
        <p:spPr>
          <a:xfrm>
            <a:off x="6216350" y="969100"/>
            <a:ext cx="1052100" cy="4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  <a:t>Kernel</a:t>
            </a:r>
            <a:endParaRPr b="1" sz="2000">
              <a:solidFill>
                <a:srgbClr val="EAEAEA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2945" name="Google Shape;2945;p209"/>
          <p:cNvCxnSpPr/>
          <p:nvPr/>
        </p:nvCxnSpPr>
        <p:spPr>
          <a:xfrm>
            <a:off x="3747250" y="3014950"/>
            <a:ext cx="0" cy="1830900"/>
          </a:xfrm>
          <a:prstGeom prst="straightConnector1">
            <a:avLst/>
          </a:prstGeom>
          <a:noFill/>
          <a:ln cap="flat" cmpd="sng" w="28575">
            <a:solidFill>
              <a:srgbClr val="EAEAEA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946" name="Google Shape;2946;p209"/>
          <p:cNvSpPr txBox="1"/>
          <p:nvPr/>
        </p:nvSpPr>
        <p:spPr>
          <a:xfrm>
            <a:off x="3015162" y="1391575"/>
            <a:ext cx="1353000" cy="4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EE8934"/>
                </a:solidFill>
                <a:latin typeface="Comfortaa"/>
                <a:ea typeface="Comfortaa"/>
                <a:cs typeface="Comfortaa"/>
                <a:sym typeface="Comfortaa"/>
              </a:rPr>
              <a:t>읽기/쓰기</a:t>
            </a:r>
            <a:endParaRPr b="1" sz="1500">
              <a:solidFill>
                <a:srgbClr val="EE8934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2947" name="Google Shape;2947;p209"/>
          <p:cNvCxnSpPr/>
          <p:nvPr/>
        </p:nvCxnSpPr>
        <p:spPr>
          <a:xfrm>
            <a:off x="3747501" y="1813552"/>
            <a:ext cx="0" cy="610500"/>
          </a:xfrm>
          <a:prstGeom prst="straightConnector1">
            <a:avLst/>
          </a:prstGeom>
          <a:noFill/>
          <a:ln cap="flat" cmpd="sng" w="28575">
            <a:solidFill>
              <a:srgbClr val="EAEAEA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48" name="Google Shape;2948;p209"/>
          <p:cNvCxnSpPr/>
          <p:nvPr/>
        </p:nvCxnSpPr>
        <p:spPr>
          <a:xfrm>
            <a:off x="3739150" y="2415750"/>
            <a:ext cx="3003300" cy="0"/>
          </a:xfrm>
          <a:prstGeom prst="straightConnector1">
            <a:avLst/>
          </a:prstGeom>
          <a:noFill/>
          <a:ln cap="flat" cmpd="sng" w="28575">
            <a:solidFill>
              <a:srgbClr val="EAEAEA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49" name="Google Shape;2949;p209"/>
          <p:cNvCxnSpPr/>
          <p:nvPr/>
        </p:nvCxnSpPr>
        <p:spPr>
          <a:xfrm>
            <a:off x="3747500" y="3028350"/>
            <a:ext cx="3003300" cy="0"/>
          </a:xfrm>
          <a:prstGeom prst="straightConnector1">
            <a:avLst/>
          </a:prstGeom>
          <a:noFill/>
          <a:ln cap="flat" cmpd="sng" w="28575">
            <a:solidFill>
              <a:srgbClr val="EAEAEA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50" name="Google Shape;2950;p209"/>
          <p:cNvCxnSpPr/>
          <p:nvPr/>
        </p:nvCxnSpPr>
        <p:spPr>
          <a:xfrm>
            <a:off x="6742400" y="2408919"/>
            <a:ext cx="0" cy="637500"/>
          </a:xfrm>
          <a:prstGeom prst="straightConnector1">
            <a:avLst/>
          </a:prstGeom>
          <a:noFill/>
          <a:ln cap="flat" cmpd="sng" w="28575">
            <a:solidFill>
              <a:srgbClr val="29C74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951" name="Google Shape;2951;p209"/>
          <p:cNvSpPr/>
          <p:nvPr/>
        </p:nvSpPr>
        <p:spPr>
          <a:xfrm>
            <a:off x="3499525" y="4075256"/>
            <a:ext cx="495950" cy="330625"/>
          </a:xfrm>
          <a:prstGeom prst="flowChartDecision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2" name="Google Shape;2952;p209"/>
          <p:cNvSpPr/>
          <p:nvPr/>
        </p:nvSpPr>
        <p:spPr>
          <a:xfrm>
            <a:off x="2519550" y="2621325"/>
            <a:ext cx="951600" cy="1157100"/>
          </a:xfrm>
          <a:prstGeom prst="rect">
            <a:avLst/>
          </a:prstGeom>
          <a:solidFill>
            <a:srgbClr val="EAEAEA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3" name="Google Shape;2953;p209"/>
          <p:cNvSpPr txBox="1"/>
          <p:nvPr/>
        </p:nvSpPr>
        <p:spPr>
          <a:xfrm>
            <a:off x="3864137" y="4051384"/>
            <a:ext cx="1353000" cy="4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EE8934"/>
                </a:solidFill>
                <a:latin typeface="Comfortaa"/>
                <a:ea typeface="Comfortaa"/>
                <a:cs typeface="Comfortaa"/>
                <a:sym typeface="Comfortaa"/>
              </a:rPr>
              <a:t>재시도 필요?</a:t>
            </a:r>
            <a:endParaRPr b="1" sz="1500">
              <a:solidFill>
                <a:srgbClr val="EE8934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954" name="Google Shape;2954;p209"/>
          <p:cNvSpPr txBox="1"/>
          <p:nvPr/>
        </p:nvSpPr>
        <p:spPr>
          <a:xfrm>
            <a:off x="2463025" y="2660694"/>
            <a:ext cx="1052100" cy="11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Socket</a:t>
            </a:r>
            <a:br>
              <a:rPr b="1" lang="ko" sz="15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b="1" lang="ko" sz="15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읽기/</a:t>
            </a:r>
            <a:r>
              <a:rPr b="1" lang="ko" sz="15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쓰기</a:t>
            </a:r>
            <a:br>
              <a:rPr b="1" lang="ko" sz="15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b="1" lang="ko" sz="15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준비 여부 </a:t>
            </a:r>
            <a:br>
              <a:rPr b="1" lang="ko" sz="15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b="1" lang="ko" sz="15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감시 등록</a:t>
            </a:r>
            <a:endParaRPr b="1" sz="15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955" name="Google Shape;2955;p209"/>
          <p:cNvSpPr/>
          <p:nvPr/>
        </p:nvSpPr>
        <p:spPr>
          <a:xfrm>
            <a:off x="148850" y="2621325"/>
            <a:ext cx="951600" cy="1157100"/>
          </a:xfrm>
          <a:prstGeom prst="rect">
            <a:avLst/>
          </a:prstGeom>
          <a:solidFill>
            <a:srgbClr val="EAEAEA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6" name="Google Shape;2956;p209"/>
          <p:cNvSpPr txBox="1"/>
          <p:nvPr/>
        </p:nvSpPr>
        <p:spPr>
          <a:xfrm>
            <a:off x="102056" y="2773719"/>
            <a:ext cx="1052100" cy="11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Virtual</a:t>
            </a:r>
            <a:br>
              <a:rPr b="1" lang="ko" sz="15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b="1" lang="ko" sz="15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Thread</a:t>
            </a:r>
            <a:br>
              <a:rPr b="1" lang="ko" sz="15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b="1" lang="ko" sz="15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park()</a:t>
            </a:r>
            <a:endParaRPr b="1" sz="15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2957" name="Google Shape;2957;p209"/>
          <p:cNvCxnSpPr/>
          <p:nvPr/>
        </p:nvCxnSpPr>
        <p:spPr>
          <a:xfrm>
            <a:off x="569825" y="2259225"/>
            <a:ext cx="0" cy="3651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58" name="Google Shape;2958;p209"/>
          <p:cNvCxnSpPr/>
          <p:nvPr/>
        </p:nvCxnSpPr>
        <p:spPr>
          <a:xfrm>
            <a:off x="558900" y="2255000"/>
            <a:ext cx="3164400" cy="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959" name="Google Shape;2959;p209"/>
          <p:cNvSpPr txBox="1"/>
          <p:nvPr/>
        </p:nvSpPr>
        <p:spPr>
          <a:xfrm>
            <a:off x="1345008" y="1873559"/>
            <a:ext cx="1353000" cy="4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EE8934"/>
                </a:solidFill>
                <a:latin typeface="Comfortaa"/>
                <a:ea typeface="Comfortaa"/>
                <a:cs typeface="Comfortaa"/>
                <a:sym typeface="Comfortaa"/>
              </a:rPr>
              <a:t>재시도</a:t>
            </a:r>
            <a:endParaRPr b="1" sz="1500">
              <a:solidFill>
                <a:srgbClr val="EE8934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960" name="Google Shape;2960;p209"/>
          <p:cNvSpPr txBox="1"/>
          <p:nvPr/>
        </p:nvSpPr>
        <p:spPr>
          <a:xfrm>
            <a:off x="3068017" y="1655170"/>
            <a:ext cx="3280800" cy="4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EE8934"/>
                </a:solidFill>
                <a:latin typeface="Comfortaa"/>
                <a:ea typeface="Comfortaa"/>
                <a:cs typeface="Comfortaa"/>
                <a:sym typeface="Comfortaa"/>
              </a:rPr>
              <a:t>Non-blocking </a:t>
            </a:r>
            <a:br>
              <a:rPr b="1" lang="ko" sz="1500">
                <a:solidFill>
                  <a:srgbClr val="EE8934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b="1" lang="ko" sz="1500">
                <a:solidFill>
                  <a:srgbClr val="EE8934"/>
                </a:solidFill>
                <a:latin typeface="Comfortaa"/>
                <a:ea typeface="Comfortaa"/>
                <a:cs typeface="Comfortaa"/>
                <a:sym typeface="Comfortaa"/>
              </a:rPr>
              <a:t>Socket에 </a:t>
            </a:r>
            <a:br>
              <a:rPr b="1" lang="ko" sz="1500">
                <a:solidFill>
                  <a:srgbClr val="EE8934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b="1" lang="ko" sz="1500">
                <a:solidFill>
                  <a:srgbClr val="EE8934"/>
                </a:solidFill>
                <a:latin typeface="Comfortaa"/>
                <a:ea typeface="Comfortaa"/>
                <a:cs typeface="Comfortaa"/>
                <a:sym typeface="Comfortaa"/>
              </a:rPr>
              <a:t>Native I/O 호출</a:t>
            </a:r>
            <a:endParaRPr b="1" sz="1500">
              <a:solidFill>
                <a:srgbClr val="EE8934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961" name="Google Shape;2961;p209"/>
          <p:cNvSpPr txBox="1"/>
          <p:nvPr/>
        </p:nvSpPr>
        <p:spPr>
          <a:xfrm>
            <a:off x="6637103" y="2394141"/>
            <a:ext cx="2000700" cy="5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29C740"/>
                </a:solidFill>
                <a:latin typeface="Comfortaa"/>
                <a:ea typeface="Comfortaa"/>
                <a:cs typeface="Comfortaa"/>
                <a:sym typeface="Comfortaa"/>
              </a:rPr>
              <a:t>I/O 수행 시도</a:t>
            </a:r>
            <a:br>
              <a:rPr b="1" lang="ko" sz="1500">
                <a:solidFill>
                  <a:srgbClr val="29C740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b="1" lang="ko" sz="1500">
                <a:solidFill>
                  <a:srgbClr val="29C740"/>
                </a:solidFill>
                <a:latin typeface="Comfortaa"/>
                <a:ea typeface="Comfortaa"/>
                <a:cs typeface="Comfortaa"/>
                <a:sym typeface="Comfortaa"/>
              </a:rPr>
              <a:t>&amp; Non-Blocking</a:t>
            </a:r>
            <a:endParaRPr b="1" sz="1500">
              <a:solidFill>
                <a:srgbClr val="29C74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962" name="Google Shape;2962;p209"/>
          <p:cNvSpPr txBox="1"/>
          <p:nvPr/>
        </p:nvSpPr>
        <p:spPr>
          <a:xfrm>
            <a:off x="3765859" y="3022353"/>
            <a:ext cx="3401100" cy="4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EE8934"/>
                </a:solidFill>
                <a:latin typeface="Comfortaa"/>
                <a:ea typeface="Comfortaa"/>
                <a:cs typeface="Comfortaa"/>
                <a:sym typeface="Comfortaa"/>
              </a:rPr>
              <a:t>읽기/쓰기 결과 반환</a:t>
            </a:r>
            <a:endParaRPr b="1" sz="1500">
              <a:solidFill>
                <a:srgbClr val="EE8934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963" name="Google Shape;2963;p209"/>
          <p:cNvSpPr/>
          <p:nvPr/>
        </p:nvSpPr>
        <p:spPr>
          <a:xfrm flipH="1">
            <a:off x="1124175" y="2736900"/>
            <a:ext cx="1353000" cy="907500"/>
          </a:xfrm>
          <a:prstGeom prst="striped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2964" name="Google Shape;2964;p209"/>
          <p:cNvSpPr txBox="1"/>
          <p:nvPr/>
        </p:nvSpPr>
        <p:spPr>
          <a:xfrm>
            <a:off x="1055748" y="2881312"/>
            <a:ext cx="1518900" cy="4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  <a:t>준비되면 </a:t>
            </a:r>
            <a:br>
              <a:rPr b="1" lang="ko" sz="15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b="1" lang="ko" sz="15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  <a:t>unpark()</a:t>
            </a:r>
            <a:endParaRPr b="1" sz="1500">
              <a:solidFill>
                <a:srgbClr val="EAEAEA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965" name="Google Shape;2965;p209"/>
          <p:cNvSpPr txBox="1"/>
          <p:nvPr/>
        </p:nvSpPr>
        <p:spPr>
          <a:xfrm>
            <a:off x="311700" y="193875"/>
            <a:ext cx="7877400" cy="7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  <a:t>새로운 읽기/쓰기 연산 흐름</a:t>
            </a:r>
            <a:endParaRPr b="1" sz="3000">
              <a:solidFill>
                <a:srgbClr val="EAEAEA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grpSp>
        <p:nvGrpSpPr>
          <p:cNvPr id="2966" name="Google Shape;2966;p209"/>
          <p:cNvGrpSpPr/>
          <p:nvPr/>
        </p:nvGrpSpPr>
        <p:grpSpPr>
          <a:xfrm>
            <a:off x="617463" y="3778427"/>
            <a:ext cx="3129612" cy="480300"/>
            <a:chOff x="617463" y="3778427"/>
            <a:chExt cx="3129612" cy="480300"/>
          </a:xfrm>
        </p:grpSpPr>
        <p:cxnSp>
          <p:nvCxnSpPr>
            <p:cNvPr id="2967" name="Google Shape;2967;p209"/>
            <p:cNvCxnSpPr/>
            <p:nvPr/>
          </p:nvCxnSpPr>
          <p:spPr>
            <a:xfrm>
              <a:off x="3225675" y="4243775"/>
              <a:ext cx="521400" cy="0"/>
            </a:xfrm>
            <a:prstGeom prst="straightConnector1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968" name="Google Shape;2968;p209"/>
            <p:cNvCxnSpPr/>
            <p:nvPr/>
          </p:nvCxnSpPr>
          <p:spPr>
            <a:xfrm>
              <a:off x="3223601" y="3778427"/>
              <a:ext cx="0" cy="480300"/>
            </a:xfrm>
            <a:prstGeom prst="straightConnector1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med" w="med" type="triangle"/>
              <a:tailEnd len="med" w="med" type="none"/>
            </a:ln>
          </p:spPr>
        </p:cxnSp>
        <p:cxnSp>
          <p:nvCxnSpPr>
            <p:cNvPr id="2969" name="Google Shape;2969;p209"/>
            <p:cNvCxnSpPr/>
            <p:nvPr/>
          </p:nvCxnSpPr>
          <p:spPr>
            <a:xfrm>
              <a:off x="617463" y="3778427"/>
              <a:ext cx="0" cy="480300"/>
            </a:xfrm>
            <a:prstGeom prst="straightConnector1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med" w="med" type="triangle"/>
              <a:tailEnd len="med" w="med" type="none"/>
            </a:ln>
          </p:spPr>
        </p:cxnSp>
        <p:cxnSp>
          <p:nvCxnSpPr>
            <p:cNvPr id="2970" name="Google Shape;2970;p209"/>
            <p:cNvCxnSpPr/>
            <p:nvPr/>
          </p:nvCxnSpPr>
          <p:spPr>
            <a:xfrm>
              <a:off x="2764776" y="3778427"/>
              <a:ext cx="0" cy="480300"/>
            </a:xfrm>
            <a:prstGeom prst="straightConnector1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971" name="Google Shape;2971;p209"/>
            <p:cNvCxnSpPr/>
            <p:nvPr/>
          </p:nvCxnSpPr>
          <p:spPr>
            <a:xfrm>
              <a:off x="629900" y="4243775"/>
              <a:ext cx="2134800" cy="0"/>
            </a:xfrm>
            <a:prstGeom prst="straightConnector1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210"/>
          <p:cNvSpPr txBox="1"/>
          <p:nvPr/>
        </p:nvSpPr>
        <p:spPr>
          <a:xfrm>
            <a:off x="325350" y="1775850"/>
            <a:ext cx="8493300" cy="18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4000">
                <a:solidFill>
                  <a:srgbClr val="EEEEEE"/>
                </a:solidFill>
                <a:latin typeface="Comfortaa"/>
                <a:ea typeface="Comfortaa"/>
                <a:cs typeface="Comfortaa"/>
                <a:sym typeface="Comfortaa"/>
              </a:rPr>
              <a:t>누가 Socket의 </a:t>
            </a:r>
            <a:r>
              <a:rPr b="1" lang="ko" sz="4000">
                <a:solidFill>
                  <a:srgbClr val="EE8934"/>
                </a:solidFill>
                <a:latin typeface="Comfortaa"/>
                <a:ea typeface="Comfortaa"/>
                <a:cs typeface="Comfortaa"/>
                <a:sym typeface="Comfortaa"/>
              </a:rPr>
              <a:t>준비 상태를 감지</a:t>
            </a:r>
            <a:r>
              <a:rPr b="1" lang="ko" sz="4000">
                <a:solidFill>
                  <a:srgbClr val="EEEEEE"/>
                </a:solidFill>
                <a:latin typeface="Comfortaa"/>
                <a:ea typeface="Comfortaa"/>
                <a:cs typeface="Comfortaa"/>
                <a:sym typeface="Comfortaa"/>
              </a:rPr>
              <a:t>하고</a:t>
            </a:r>
            <a:endParaRPr b="1" sz="4000">
              <a:solidFill>
                <a:srgbClr val="EEEEEE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4000">
                <a:solidFill>
                  <a:srgbClr val="EEEEEE"/>
                </a:solidFill>
                <a:latin typeface="Comfortaa"/>
                <a:ea typeface="Comfortaa"/>
                <a:cs typeface="Comfortaa"/>
                <a:sym typeface="Comfortaa"/>
              </a:rPr>
              <a:t>준비가 되면 </a:t>
            </a:r>
            <a:r>
              <a:rPr b="1" lang="ko" sz="4000">
                <a:solidFill>
                  <a:srgbClr val="7E97FF"/>
                </a:solidFill>
                <a:latin typeface="Comfortaa"/>
                <a:ea typeface="Comfortaa"/>
                <a:cs typeface="Comfortaa"/>
                <a:sym typeface="Comfortaa"/>
              </a:rPr>
              <a:t>Virtual Thread</a:t>
            </a:r>
            <a:r>
              <a:rPr b="1" lang="ko" sz="4000">
                <a:solidFill>
                  <a:srgbClr val="EEEEEE"/>
                </a:solidFill>
                <a:latin typeface="Comfortaa"/>
                <a:ea typeface="Comfortaa"/>
                <a:cs typeface="Comfortaa"/>
                <a:sym typeface="Comfortaa"/>
              </a:rPr>
              <a:t>를 </a:t>
            </a:r>
            <a:endParaRPr b="1" sz="4000">
              <a:solidFill>
                <a:srgbClr val="EEEEEE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4000">
                <a:solidFill>
                  <a:srgbClr val="EE8934"/>
                </a:solidFill>
                <a:latin typeface="Comfortaa"/>
                <a:ea typeface="Comfortaa"/>
                <a:cs typeface="Comfortaa"/>
                <a:sym typeface="Comfortaa"/>
              </a:rPr>
              <a:t>unpark() </a:t>
            </a:r>
            <a:r>
              <a:rPr b="1" lang="ko" sz="4000">
                <a:solidFill>
                  <a:srgbClr val="EEEEEE"/>
                </a:solidFill>
                <a:latin typeface="Comfortaa"/>
                <a:ea typeface="Comfortaa"/>
                <a:cs typeface="Comfortaa"/>
                <a:sym typeface="Comfortaa"/>
              </a:rPr>
              <a:t>할 수 있을까?</a:t>
            </a:r>
            <a:endParaRPr b="1" sz="4000">
              <a:solidFill>
                <a:srgbClr val="EEEEEE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977" name="Google Shape;2977;p2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211"/>
          <p:cNvSpPr/>
          <p:nvPr/>
        </p:nvSpPr>
        <p:spPr>
          <a:xfrm rot="5400000">
            <a:off x="1128275" y="1446775"/>
            <a:ext cx="1377600" cy="3509400"/>
          </a:xfrm>
          <a:prstGeom prst="rect">
            <a:avLst/>
          </a:prstGeom>
          <a:solidFill>
            <a:srgbClr val="6BFEAF">
              <a:alpha val="274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3" name="Google Shape;2983;p2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cxnSp>
        <p:nvCxnSpPr>
          <p:cNvPr id="2984" name="Google Shape;2984;p211"/>
          <p:cNvCxnSpPr/>
          <p:nvPr/>
        </p:nvCxnSpPr>
        <p:spPr>
          <a:xfrm>
            <a:off x="5486400" y="1135200"/>
            <a:ext cx="0" cy="3786300"/>
          </a:xfrm>
          <a:prstGeom prst="straightConnector1">
            <a:avLst/>
          </a:prstGeom>
          <a:noFill/>
          <a:ln cap="flat" cmpd="sng" w="38100">
            <a:solidFill>
              <a:srgbClr val="7E97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85" name="Google Shape;2985;p211"/>
          <p:cNvSpPr txBox="1"/>
          <p:nvPr/>
        </p:nvSpPr>
        <p:spPr>
          <a:xfrm>
            <a:off x="3271450" y="969100"/>
            <a:ext cx="951600" cy="4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  <a:t>JVM</a:t>
            </a:r>
            <a:endParaRPr b="1" sz="2000">
              <a:solidFill>
                <a:srgbClr val="EAEAEA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986" name="Google Shape;2986;p211"/>
          <p:cNvSpPr txBox="1"/>
          <p:nvPr/>
        </p:nvSpPr>
        <p:spPr>
          <a:xfrm>
            <a:off x="6216350" y="969100"/>
            <a:ext cx="1052100" cy="4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  <a:t>Kernel</a:t>
            </a:r>
            <a:endParaRPr b="1" sz="2000">
              <a:solidFill>
                <a:srgbClr val="EAEAEA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2987" name="Google Shape;2987;p211"/>
          <p:cNvCxnSpPr/>
          <p:nvPr/>
        </p:nvCxnSpPr>
        <p:spPr>
          <a:xfrm>
            <a:off x="3747250" y="3014950"/>
            <a:ext cx="0" cy="1830900"/>
          </a:xfrm>
          <a:prstGeom prst="straightConnector1">
            <a:avLst/>
          </a:prstGeom>
          <a:noFill/>
          <a:ln cap="flat" cmpd="sng" w="28575">
            <a:solidFill>
              <a:srgbClr val="EAEAEA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988" name="Google Shape;2988;p211"/>
          <p:cNvSpPr txBox="1"/>
          <p:nvPr/>
        </p:nvSpPr>
        <p:spPr>
          <a:xfrm>
            <a:off x="3091362" y="1391575"/>
            <a:ext cx="1353000" cy="4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EE8934"/>
                </a:solidFill>
                <a:latin typeface="Comfortaa"/>
                <a:ea typeface="Comfortaa"/>
                <a:cs typeface="Comfortaa"/>
                <a:sym typeface="Comfortaa"/>
              </a:rPr>
              <a:t>읽기/쓰기</a:t>
            </a:r>
            <a:endParaRPr b="1" sz="1500">
              <a:solidFill>
                <a:srgbClr val="EE8934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2989" name="Google Shape;2989;p211"/>
          <p:cNvCxnSpPr/>
          <p:nvPr/>
        </p:nvCxnSpPr>
        <p:spPr>
          <a:xfrm>
            <a:off x="3747501" y="1813552"/>
            <a:ext cx="0" cy="610500"/>
          </a:xfrm>
          <a:prstGeom prst="straightConnector1">
            <a:avLst/>
          </a:prstGeom>
          <a:noFill/>
          <a:ln cap="flat" cmpd="sng" w="28575">
            <a:solidFill>
              <a:srgbClr val="EAEAEA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90" name="Google Shape;2990;p211"/>
          <p:cNvCxnSpPr/>
          <p:nvPr/>
        </p:nvCxnSpPr>
        <p:spPr>
          <a:xfrm>
            <a:off x="3739150" y="2415750"/>
            <a:ext cx="3003300" cy="0"/>
          </a:xfrm>
          <a:prstGeom prst="straightConnector1">
            <a:avLst/>
          </a:prstGeom>
          <a:noFill/>
          <a:ln cap="flat" cmpd="sng" w="28575">
            <a:solidFill>
              <a:srgbClr val="EAEAEA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91" name="Google Shape;2991;p211"/>
          <p:cNvCxnSpPr/>
          <p:nvPr/>
        </p:nvCxnSpPr>
        <p:spPr>
          <a:xfrm>
            <a:off x="3747500" y="3028350"/>
            <a:ext cx="3003300" cy="0"/>
          </a:xfrm>
          <a:prstGeom prst="straightConnector1">
            <a:avLst/>
          </a:prstGeom>
          <a:noFill/>
          <a:ln cap="flat" cmpd="sng" w="28575">
            <a:solidFill>
              <a:srgbClr val="EAEAEA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92" name="Google Shape;2992;p211"/>
          <p:cNvCxnSpPr/>
          <p:nvPr/>
        </p:nvCxnSpPr>
        <p:spPr>
          <a:xfrm>
            <a:off x="6742400" y="2408919"/>
            <a:ext cx="0" cy="637500"/>
          </a:xfrm>
          <a:prstGeom prst="straightConnector1">
            <a:avLst/>
          </a:prstGeom>
          <a:noFill/>
          <a:ln cap="flat" cmpd="sng" w="28575">
            <a:solidFill>
              <a:srgbClr val="29C74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993" name="Google Shape;2993;p211"/>
          <p:cNvSpPr/>
          <p:nvPr/>
        </p:nvSpPr>
        <p:spPr>
          <a:xfrm>
            <a:off x="3499525" y="4075256"/>
            <a:ext cx="495950" cy="330625"/>
          </a:xfrm>
          <a:prstGeom prst="flowChartDecision">
            <a:avLst/>
          </a:prstGeom>
          <a:solidFill>
            <a:srgbClr val="EAEAEA"/>
          </a:solidFill>
          <a:ln cap="flat" cmpd="sng" w="9525">
            <a:solidFill>
              <a:srgbClr val="EAEAE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4" name="Google Shape;2994;p211"/>
          <p:cNvSpPr/>
          <p:nvPr/>
        </p:nvSpPr>
        <p:spPr>
          <a:xfrm>
            <a:off x="2519550" y="2621325"/>
            <a:ext cx="951600" cy="1157100"/>
          </a:xfrm>
          <a:prstGeom prst="rect">
            <a:avLst/>
          </a:prstGeom>
          <a:solidFill>
            <a:srgbClr val="EAEAEA"/>
          </a:solidFill>
          <a:ln cap="flat" cmpd="sng" w="9525">
            <a:solidFill>
              <a:srgbClr val="EAEAE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5" name="Google Shape;2995;p211"/>
          <p:cNvSpPr txBox="1"/>
          <p:nvPr/>
        </p:nvSpPr>
        <p:spPr>
          <a:xfrm>
            <a:off x="3864137" y="4051384"/>
            <a:ext cx="1353000" cy="4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EE8934"/>
                </a:solidFill>
                <a:latin typeface="Comfortaa"/>
                <a:ea typeface="Comfortaa"/>
                <a:cs typeface="Comfortaa"/>
                <a:sym typeface="Comfortaa"/>
              </a:rPr>
              <a:t>재시도 필요?</a:t>
            </a:r>
            <a:endParaRPr b="1" sz="1500">
              <a:solidFill>
                <a:srgbClr val="EE8934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996" name="Google Shape;2996;p211"/>
          <p:cNvSpPr txBox="1"/>
          <p:nvPr/>
        </p:nvSpPr>
        <p:spPr>
          <a:xfrm>
            <a:off x="2463025" y="2660694"/>
            <a:ext cx="1052100" cy="11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Socket</a:t>
            </a:r>
            <a:br>
              <a:rPr b="1" lang="ko" sz="15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b="1" lang="ko" sz="15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읽기/쓰기</a:t>
            </a:r>
            <a:br>
              <a:rPr b="1" lang="ko" sz="15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b="1" lang="ko" sz="15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준비 여부 </a:t>
            </a:r>
            <a:br>
              <a:rPr b="1" lang="ko" sz="15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b="1" lang="ko" sz="15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감시 등록</a:t>
            </a:r>
            <a:endParaRPr b="1" sz="15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997" name="Google Shape;2997;p211"/>
          <p:cNvSpPr/>
          <p:nvPr/>
        </p:nvSpPr>
        <p:spPr>
          <a:xfrm>
            <a:off x="148850" y="2621325"/>
            <a:ext cx="951600" cy="1157100"/>
          </a:xfrm>
          <a:prstGeom prst="rect">
            <a:avLst/>
          </a:prstGeom>
          <a:solidFill>
            <a:srgbClr val="EAEAEA"/>
          </a:solidFill>
          <a:ln cap="flat" cmpd="sng" w="9525">
            <a:solidFill>
              <a:srgbClr val="EAEAE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8" name="Google Shape;2998;p211"/>
          <p:cNvSpPr txBox="1"/>
          <p:nvPr/>
        </p:nvSpPr>
        <p:spPr>
          <a:xfrm>
            <a:off x="102056" y="2773719"/>
            <a:ext cx="1052100" cy="11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Virtual</a:t>
            </a:r>
            <a:br>
              <a:rPr b="1" lang="ko" sz="15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b="1" lang="ko" sz="15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Thread</a:t>
            </a:r>
            <a:br>
              <a:rPr b="1" lang="ko" sz="15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b="1" lang="ko" sz="15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park()</a:t>
            </a:r>
            <a:endParaRPr b="1" sz="15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2999" name="Google Shape;2999;p211"/>
          <p:cNvCxnSpPr/>
          <p:nvPr/>
        </p:nvCxnSpPr>
        <p:spPr>
          <a:xfrm>
            <a:off x="569825" y="2259225"/>
            <a:ext cx="0" cy="365100"/>
          </a:xfrm>
          <a:prstGeom prst="straightConnector1">
            <a:avLst/>
          </a:prstGeom>
          <a:noFill/>
          <a:ln cap="flat" cmpd="sng" w="28575">
            <a:solidFill>
              <a:srgbClr val="EAEAEA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00" name="Google Shape;3000;p211"/>
          <p:cNvCxnSpPr/>
          <p:nvPr/>
        </p:nvCxnSpPr>
        <p:spPr>
          <a:xfrm>
            <a:off x="558900" y="2255000"/>
            <a:ext cx="3164400" cy="0"/>
          </a:xfrm>
          <a:prstGeom prst="straightConnector1">
            <a:avLst/>
          </a:prstGeom>
          <a:noFill/>
          <a:ln cap="flat" cmpd="sng" w="28575">
            <a:solidFill>
              <a:srgbClr val="EAEAEA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001" name="Google Shape;3001;p211"/>
          <p:cNvSpPr txBox="1"/>
          <p:nvPr/>
        </p:nvSpPr>
        <p:spPr>
          <a:xfrm>
            <a:off x="6637103" y="2394141"/>
            <a:ext cx="2000700" cy="5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29C740"/>
                </a:solidFill>
                <a:latin typeface="Comfortaa"/>
                <a:ea typeface="Comfortaa"/>
                <a:cs typeface="Comfortaa"/>
                <a:sym typeface="Comfortaa"/>
              </a:rPr>
              <a:t>I/O 수행 시도</a:t>
            </a:r>
            <a:br>
              <a:rPr b="1" lang="ko" sz="1500">
                <a:solidFill>
                  <a:srgbClr val="29C740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b="1" lang="ko" sz="1500">
                <a:solidFill>
                  <a:srgbClr val="29C740"/>
                </a:solidFill>
                <a:latin typeface="Comfortaa"/>
                <a:ea typeface="Comfortaa"/>
                <a:cs typeface="Comfortaa"/>
                <a:sym typeface="Comfortaa"/>
              </a:rPr>
              <a:t>&amp; Non-Blocking</a:t>
            </a:r>
            <a:endParaRPr b="1" sz="1500">
              <a:solidFill>
                <a:srgbClr val="29C74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002" name="Google Shape;3002;p211"/>
          <p:cNvSpPr txBox="1"/>
          <p:nvPr/>
        </p:nvSpPr>
        <p:spPr>
          <a:xfrm>
            <a:off x="3765859" y="3022353"/>
            <a:ext cx="3401100" cy="4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EE8934"/>
                </a:solidFill>
                <a:latin typeface="Comfortaa"/>
                <a:ea typeface="Comfortaa"/>
                <a:cs typeface="Comfortaa"/>
                <a:sym typeface="Comfortaa"/>
              </a:rPr>
              <a:t>읽기/쓰기 결과 반환</a:t>
            </a:r>
            <a:endParaRPr b="1" sz="1500">
              <a:solidFill>
                <a:srgbClr val="EE8934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003" name="Google Shape;3003;p211"/>
          <p:cNvSpPr/>
          <p:nvPr/>
        </p:nvSpPr>
        <p:spPr>
          <a:xfrm flipH="1">
            <a:off x="1124175" y="2736900"/>
            <a:ext cx="1353000" cy="907500"/>
          </a:xfrm>
          <a:prstGeom prst="striped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3004" name="Google Shape;3004;p211"/>
          <p:cNvSpPr txBox="1"/>
          <p:nvPr/>
        </p:nvSpPr>
        <p:spPr>
          <a:xfrm>
            <a:off x="1055748" y="2881312"/>
            <a:ext cx="1518900" cy="4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  <a:t>준비되면 </a:t>
            </a:r>
            <a:br>
              <a:rPr b="1" lang="ko" sz="15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b="1" lang="ko" sz="15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  <a:t>unpakr()</a:t>
            </a:r>
            <a:endParaRPr b="1" sz="1500">
              <a:solidFill>
                <a:srgbClr val="EAEAEA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005" name="Google Shape;3005;p211"/>
          <p:cNvSpPr/>
          <p:nvPr/>
        </p:nvSpPr>
        <p:spPr>
          <a:xfrm>
            <a:off x="1348331" y="1655747"/>
            <a:ext cx="1273800" cy="7683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rgbClr val="59943F"/>
          </a:solidFill>
          <a:ln cap="flat" cmpd="sng" w="38100">
            <a:solidFill>
              <a:srgbClr val="59943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400">
                <a:solidFill>
                  <a:srgbClr val="EEEEEE"/>
                </a:solidFill>
                <a:latin typeface="Comfortaa"/>
                <a:ea typeface="Comfortaa"/>
                <a:cs typeface="Comfortaa"/>
                <a:sym typeface="Comfortaa"/>
              </a:rPr>
              <a:t>Poller</a:t>
            </a:r>
            <a:endParaRPr b="1" sz="2400">
              <a:solidFill>
                <a:srgbClr val="EEEEEE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006" name="Google Shape;3006;p211"/>
          <p:cNvSpPr txBox="1"/>
          <p:nvPr/>
        </p:nvSpPr>
        <p:spPr>
          <a:xfrm>
            <a:off x="311700" y="193875"/>
            <a:ext cx="7877400" cy="7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  <a:t>Poller</a:t>
            </a:r>
            <a:endParaRPr b="1" sz="3000">
              <a:solidFill>
                <a:srgbClr val="EAEAEA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grpSp>
        <p:nvGrpSpPr>
          <p:cNvPr id="3007" name="Google Shape;3007;p211"/>
          <p:cNvGrpSpPr/>
          <p:nvPr/>
        </p:nvGrpSpPr>
        <p:grpSpPr>
          <a:xfrm>
            <a:off x="617463" y="3778427"/>
            <a:ext cx="3129612" cy="480300"/>
            <a:chOff x="617463" y="3778427"/>
            <a:chExt cx="3129612" cy="480300"/>
          </a:xfrm>
        </p:grpSpPr>
        <p:cxnSp>
          <p:nvCxnSpPr>
            <p:cNvPr id="3008" name="Google Shape;3008;p211"/>
            <p:cNvCxnSpPr/>
            <p:nvPr/>
          </p:nvCxnSpPr>
          <p:spPr>
            <a:xfrm>
              <a:off x="3225675" y="4243775"/>
              <a:ext cx="521400" cy="0"/>
            </a:xfrm>
            <a:prstGeom prst="straightConnector1">
              <a:avLst/>
            </a:prstGeom>
            <a:noFill/>
            <a:ln cap="flat" cmpd="sng" w="28575">
              <a:solidFill>
                <a:srgbClr val="EAEAEA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009" name="Google Shape;3009;p211"/>
            <p:cNvCxnSpPr/>
            <p:nvPr/>
          </p:nvCxnSpPr>
          <p:spPr>
            <a:xfrm>
              <a:off x="3223601" y="3778427"/>
              <a:ext cx="0" cy="480300"/>
            </a:xfrm>
            <a:prstGeom prst="straightConnector1">
              <a:avLst/>
            </a:prstGeom>
            <a:noFill/>
            <a:ln cap="flat" cmpd="sng" w="28575">
              <a:solidFill>
                <a:srgbClr val="EAEAEA"/>
              </a:solidFill>
              <a:prstDash val="solid"/>
              <a:round/>
              <a:headEnd len="med" w="med" type="triangle"/>
              <a:tailEnd len="med" w="med" type="none"/>
            </a:ln>
          </p:spPr>
        </p:cxnSp>
        <p:cxnSp>
          <p:nvCxnSpPr>
            <p:cNvPr id="3010" name="Google Shape;3010;p211"/>
            <p:cNvCxnSpPr/>
            <p:nvPr/>
          </p:nvCxnSpPr>
          <p:spPr>
            <a:xfrm>
              <a:off x="617463" y="3778427"/>
              <a:ext cx="0" cy="480300"/>
            </a:xfrm>
            <a:prstGeom prst="straightConnector1">
              <a:avLst/>
            </a:prstGeom>
            <a:noFill/>
            <a:ln cap="flat" cmpd="sng" w="28575">
              <a:solidFill>
                <a:srgbClr val="EAEAEA"/>
              </a:solidFill>
              <a:prstDash val="solid"/>
              <a:round/>
              <a:headEnd len="med" w="med" type="triangle"/>
              <a:tailEnd len="med" w="med" type="none"/>
            </a:ln>
          </p:spPr>
        </p:cxnSp>
        <p:cxnSp>
          <p:nvCxnSpPr>
            <p:cNvPr id="3011" name="Google Shape;3011;p211"/>
            <p:cNvCxnSpPr/>
            <p:nvPr/>
          </p:nvCxnSpPr>
          <p:spPr>
            <a:xfrm>
              <a:off x="2764776" y="3778427"/>
              <a:ext cx="0" cy="480300"/>
            </a:xfrm>
            <a:prstGeom prst="straightConnector1">
              <a:avLst/>
            </a:prstGeom>
            <a:noFill/>
            <a:ln cap="flat" cmpd="sng" w="28575">
              <a:solidFill>
                <a:srgbClr val="EAEAEA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012" name="Google Shape;3012;p211"/>
            <p:cNvCxnSpPr/>
            <p:nvPr/>
          </p:nvCxnSpPr>
          <p:spPr>
            <a:xfrm>
              <a:off x="629900" y="4243775"/>
              <a:ext cx="2134800" cy="0"/>
            </a:xfrm>
            <a:prstGeom prst="straightConnector1">
              <a:avLst/>
            </a:prstGeom>
            <a:noFill/>
            <a:ln cap="flat" cmpd="sng" w="28575">
              <a:solidFill>
                <a:srgbClr val="EAEAEA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3013" name="Google Shape;3013;p211"/>
          <p:cNvSpPr txBox="1"/>
          <p:nvPr/>
        </p:nvSpPr>
        <p:spPr>
          <a:xfrm>
            <a:off x="3068017" y="1655170"/>
            <a:ext cx="3280800" cy="4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EE8934"/>
                </a:solidFill>
                <a:latin typeface="Comfortaa"/>
                <a:ea typeface="Comfortaa"/>
                <a:cs typeface="Comfortaa"/>
                <a:sym typeface="Comfortaa"/>
              </a:rPr>
              <a:t>Non-blocking </a:t>
            </a:r>
            <a:br>
              <a:rPr b="1" lang="ko" sz="1500">
                <a:solidFill>
                  <a:srgbClr val="EE8934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b="1" lang="ko" sz="1500">
                <a:solidFill>
                  <a:srgbClr val="EE8934"/>
                </a:solidFill>
                <a:latin typeface="Comfortaa"/>
                <a:ea typeface="Comfortaa"/>
                <a:cs typeface="Comfortaa"/>
                <a:sym typeface="Comfortaa"/>
              </a:rPr>
              <a:t>Socket에 </a:t>
            </a:r>
            <a:br>
              <a:rPr b="1" lang="ko" sz="1500">
                <a:solidFill>
                  <a:srgbClr val="EE8934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b="1" lang="ko" sz="1500">
                <a:solidFill>
                  <a:srgbClr val="EE8934"/>
                </a:solidFill>
                <a:latin typeface="Comfortaa"/>
                <a:ea typeface="Comfortaa"/>
                <a:cs typeface="Comfortaa"/>
                <a:sym typeface="Comfortaa"/>
              </a:rPr>
              <a:t>Native I/O 호출</a:t>
            </a:r>
            <a:endParaRPr b="1" sz="1500">
              <a:solidFill>
                <a:srgbClr val="EE8934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212"/>
          <p:cNvSpPr txBox="1"/>
          <p:nvPr/>
        </p:nvSpPr>
        <p:spPr>
          <a:xfrm>
            <a:off x="311700" y="193875"/>
            <a:ext cx="7877400" cy="7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  <a:t>Poller 클래스</a:t>
            </a:r>
            <a:endParaRPr b="1" sz="3000">
              <a:solidFill>
                <a:srgbClr val="EAEAEA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019" name="Google Shape;3019;p2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grpSp>
        <p:nvGrpSpPr>
          <p:cNvPr id="3020" name="Google Shape;3020;p212"/>
          <p:cNvGrpSpPr/>
          <p:nvPr/>
        </p:nvGrpSpPr>
        <p:grpSpPr>
          <a:xfrm>
            <a:off x="2715145" y="2090325"/>
            <a:ext cx="3832850" cy="2107507"/>
            <a:chOff x="2715145" y="2471325"/>
            <a:chExt cx="3832850" cy="2107507"/>
          </a:xfrm>
        </p:grpSpPr>
        <p:sp>
          <p:nvSpPr>
            <p:cNvPr id="3021" name="Google Shape;3021;p212"/>
            <p:cNvSpPr/>
            <p:nvPr/>
          </p:nvSpPr>
          <p:spPr>
            <a:xfrm>
              <a:off x="3735620" y="2471325"/>
              <a:ext cx="1750200" cy="1114200"/>
            </a:xfrm>
            <a:prstGeom prst="rect">
              <a:avLst/>
            </a:prstGeom>
            <a:solidFill>
              <a:srgbClr val="EE8934"/>
            </a:solidFill>
            <a:ln cap="flat" cmpd="sng" w="9525">
              <a:solidFill>
                <a:srgbClr val="EE893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t/>
              </a:r>
              <a:endParaRPr>
                <a:solidFill>
                  <a:srgbClr val="EEEEEE"/>
                </a:solidFill>
                <a:latin typeface="Comfortaa"/>
                <a:ea typeface="Comfortaa"/>
                <a:cs typeface="Comfortaa"/>
                <a:sym typeface="Comfortaa"/>
              </a:endParaRPr>
            </a:p>
          </p:txBody>
        </p:sp>
        <p:sp>
          <p:nvSpPr>
            <p:cNvPr id="3022" name="Google Shape;3022;p212"/>
            <p:cNvSpPr/>
            <p:nvPr/>
          </p:nvSpPr>
          <p:spPr>
            <a:xfrm>
              <a:off x="4071920" y="4106750"/>
              <a:ext cx="1077600" cy="461700"/>
            </a:xfrm>
            <a:prstGeom prst="rect">
              <a:avLst/>
            </a:prstGeom>
            <a:solidFill>
              <a:srgbClr val="EE8934"/>
            </a:solidFill>
            <a:ln cap="flat" cmpd="sng" w="9525">
              <a:solidFill>
                <a:srgbClr val="EE893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t/>
              </a:r>
              <a:endParaRPr>
                <a:solidFill>
                  <a:srgbClr val="EEEEEE"/>
                </a:solidFill>
                <a:latin typeface="Comfortaa"/>
                <a:ea typeface="Comfortaa"/>
                <a:cs typeface="Comfortaa"/>
                <a:sym typeface="Comfortaa"/>
              </a:endParaRPr>
            </a:p>
          </p:txBody>
        </p:sp>
        <p:sp>
          <p:nvSpPr>
            <p:cNvPr id="3023" name="Google Shape;3023;p212"/>
            <p:cNvSpPr/>
            <p:nvPr/>
          </p:nvSpPr>
          <p:spPr>
            <a:xfrm>
              <a:off x="5449545" y="4106750"/>
              <a:ext cx="1077600" cy="461700"/>
            </a:xfrm>
            <a:prstGeom prst="rect">
              <a:avLst/>
            </a:prstGeom>
            <a:solidFill>
              <a:srgbClr val="EE8934"/>
            </a:solidFill>
            <a:ln cap="flat" cmpd="sng" w="9525">
              <a:solidFill>
                <a:srgbClr val="EE893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t/>
              </a:r>
              <a:endParaRPr>
                <a:solidFill>
                  <a:srgbClr val="EEEEEE"/>
                </a:solidFill>
                <a:latin typeface="Comfortaa"/>
                <a:ea typeface="Comfortaa"/>
                <a:cs typeface="Comfortaa"/>
                <a:sym typeface="Comfortaa"/>
              </a:endParaRPr>
            </a:p>
          </p:txBody>
        </p:sp>
        <p:sp>
          <p:nvSpPr>
            <p:cNvPr id="3024" name="Google Shape;3024;p212"/>
            <p:cNvSpPr txBox="1"/>
            <p:nvPr/>
          </p:nvSpPr>
          <p:spPr>
            <a:xfrm>
              <a:off x="5428695" y="4106750"/>
              <a:ext cx="11193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800">
                  <a:solidFill>
                    <a:srgbClr val="EEEEEE"/>
                  </a:solidFill>
                  <a:latin typeface="Comfortaa"/>
                  <a:ea typeface="Comfortaa"/>
                  <a:cs typeface="Comfortaa"/>
                  <a:sym typeface="Comfortaa"/>
                </a:rPr>
                <a:t>Kqueue</a:t>
              </a:r>
              <a:endParaRPr b="1" sz="1800">
                <a:solidFill>
                  <a:srgbClr val="EEEEEE"/>
                </a:solidFill>
                <a:latin typeface="Comfortaa"/>
                <a:ea typeface="Comfortaa"/>
                <a:cs typeface="Comfortaa"/>
                <a:sym typeface="Comfortaa"/>
              </a:endParaRPr>
            </a:p>
          </p:txBody>
        </p:sp>
        <p:sp>
          <p:nvSpPr>
            <p:cNvPr id="3025" name="Google Shape;3025;p212"/>
            <p:cNvSpPr txBox="1"/>
            <p:nvPr/>
          </p:nvSpPr>
          <p:spPr>
            <a:xfrm>
              <a:off x="4213492" y="4106747"/>
              <a:ext cx="8637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800">
                  <a:solidFill>
                    <a:srgbClr val="EEEEEE"/>
                  </a:solidFill>
                  <a:latin typeface="Comfortaa"/>
                  <a:ea typeface="Comfortaa"/>
                  <a:cs typeface="Comfortaa"/>
                  <a:sym typeface="Comfortaa"/>
                </a:rPr>
                <a:t>IOCP</a:t>
              </a:r>
              <a:endParaRPr b="1" sz="1800">
                <a:solidFill>
                  <a:srgbClr val="EEEEEE"/>
                </a:solidFill>
                <a:latin typeface="Comfortaa"/>
                <a:ea typeface="Comfortaa"/>
                <a:cs typeface="Comfortaa"/>
                <a:sym typeface="Comfortaa"/>
              </a:endParaRPr>
            </a:p>
          </p:txBody>
        </p:sp>
        <p:sp>
          <p:nvSpPr>
            <p:cNvPr id="3026" name="Google Shape;3026;p212"/>
            <p:cNvSpPr/>
            <p:nvPr/>
          </p:nvSpPr>
          <p:spPr>
            <a:xfrm>
              <a:off x="2715145" y="4110213"/>
              <a:ext cx="1077600" cy="461700"/>
            </a:xfrm>
            <a:prstGeom prst="rect">
              <a:avLst/>
            </a:prstGeom>
            <a:solidFill>
              <a:srgbClr val="EE8934"/>
            </a:solidFill>
            <a:ln cap="flat" cmpd="sng" w="9525">
              <a:solidFill>
                <a:srgbClr val="EE893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t/>
              </a:r>
              <a:endParaRPr>
                <a:solidFill>
                  <a:srgbClr val="EEEEEE"/>
                </a:solidFill>
                <a:latin typeface="Comfortaa"/>
                <a:ea typeface="Comfortaa"/>
                <a:cs typeface="Comfortaa"/>
                <a:sym typeface="Comfortaa"/>
              </a:endParaRPr>
            </a:p>
          </p:txBody>
        </p:sp>
        <p:sp>
          <p:nvSpPr>
            <p:cNvPr id="3027" name="Google Shape;3027;p212"/>
            <p:cNvSpPr txBox="1"/>
            <p:nvPr/>
          </p:nvSpPr>
          <p:spPr>
            <a:xfrm>
              <a:off x="2829029" y="4117132"/>
              <a:ext cx="8637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800">
                  <a:solidFill>
                    <a:srgbClr val="EEEEEE"/>
                  </a:solidFill>
                  <a:latin typeface="Comfortaa"/>
                  <a:ea typeface="Comfortaa"/>
                  <a:cs typeface="Comfortaa"/>
                  <a:sym typeface="Comfortaa"/>
                </a:rPr>
                <a:t>Epoll</a:t>
              </a:r>
              <a:endParaRPr b="1" sz="1800">
                <a:solidFill>
                  <a:srgbClr val="EEEEEE"/>
                </a:solidFill>
                <a:latin typeface="Comfortaa"/>
                <a:ea typeface="Comfortaa"/>
                <a:cs typeface="Comfortaa"/>
                <a:sym typeface="Comfortaa"/>
              </a:endParaRPr>
            </a:p>
          </p:txBody>
        </p:sp>
        <p:cxnSp>
          <p:nvCxnSpPr>
            <p:cNvPr id="3028" name="Google Shape;3028;p212"/>
            <p:cNvCxnSpPr>
              <a:stCxn id="3022" idx="0"/>
              <a:endCxn id="3021" idx="2"/>
            </p:cNvCxnSpPr>
            <p:nvPr/>
          </p:nvCxnSpPr>
          <p:spPr>
            <a:xfrm rot="10800000">
              <a:off x="4610720" y="3585650"/>
              <a:ext cx="0" cy="521100"/>
            </a:xfrm>
            <a:prstGeom prst="straightConnector1">
              <a:avLst/>
            </a:prstGeom>
            <a:noFill/>
            <a:ln cap="flat" cmpd="sng" w="38100">
              <a:solidFill>
                <a:srgbClr val="EE8934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029" name="Google Shape;3029;p212"/>
            <p:cNvCxnSpPr>
              <a:stCxn id="3024" idx="0"/>
              <a:endCxn id="3027" idx="0"/>
            </p:cNvCxnSpPr>
            <p:nvPr/>
          </p:nvCxnSpPr>
          <p:spPr>
            <a:xfrm rot="5400000">
              <a:off x="4619295" y="2748200"/>
              <a:ext cx="10500" cy="2727600"/>
            </a:xfrm>
            <a:prstGeom prst="bentConnector3">
              <a:avLst>
                <a:gd fmla="val -1731190" name="adj1"/>
              </a:avLst>
            </a:prstGeom>
            <a:noFill/>
            <a:ln cap="flat" cmpd="sng" w="38100">
              <a:solidFill>
                <a:srgbClr val="EE893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030" name="Google Shape;3030;p212"/>
            <p:cNvSpPr txBox="1"/>
            <p:nvPr/>
          </p:nvSpPr>
          <p:spPr>
            <a:xfrm>
              <a:off x="4113452" y="2476200"/>
              <a:ext cx="10053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2000">
                  <a:solidFill>
                    <a:srgbClr val="EEEEEE"/>
                  </a:solidFill>
                  <a:latin typeface="Comfortaa"/>
                  <a:ea typeface="Comfortaa"/>
                  <a:cs typeface="Comfortaa"/>
                  <a:sym typeface="Comfortaa"/>
                </a:rPr>
                <a:t>Poller</a:t>
              </a:r>
              <a:endParaRPr b="1" sz="2000">
                <a:solidFill>
                  <a:srgbClr val="EEEEEE"/>
                </a:solidFill>
                <a:latin typeface="Comfortaa"/>
                <a:ea typeface="Comfortaa"/>
                <a:cs typeface="Comfortaa"/>
                <a:sym typeface="Comfortaa"/>
              </a:endParaRPr>
            </a:p>
          </p:txBody>
        </p:sp>
      </p:grpSp>
    </p:spTree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5" name="Google Shape;3035;p213"/>
          <p:cNvSpPr txBox="1"/>
          <p:nvPr/>
        </p:nvSpPr>
        <p:spPr>
          <a:xfrm>
            <a:off x="311700" y="193875"/>
            <a:ext cx="7877400" cy="7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  <a:t>Poller 클래스</a:t>
            </a:r>
            <a:endParaRPr b="1" sz="3000">
              <a:solidFill>
                <a:srgbClr val="EAEAEA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036" name="Google Shape;3036;p2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grpSp>
        <p:nvGrpSpPr>
          <p:cNvPr id="3037" name="Google Shape;3037;p213"/>
          <p:cNvGrpSpPr/>
          <p:nvPr/>
        </p:nvGrpSpPr>
        <p:grpSpPr>
          <a:xfrm>
            <a:off x="2715145" y="1768232"/>
            <a:ext cx="6187325" cy="2429600"/>
            <a:chOff x="2715145" y="2149232"/>
            <a:chExt cx="6187325" cy="2429600"/>
          </a:xfrm>
        </p:grpSpPr>
        <p:sp>
          <p:nvSpPr>
            <p:cNvPr id="3038" name="Google Shape;3038;p213"/>
            <p:cNvSpPr/>
            <p:nvPr/>
          </p:nvSpPr>
          <p:spPr>
            <a:xfrm>
              <a:off x="3735620" y="2471325"/>
              <a:ext cx="1750200" cy="1114200"/>
            </a:xfrm>
            <a:prstGeom prst="rect">
              <a:avLst/>
            </a:prstGeom>
            <a:solidFill>
              <a:srgbClr val="EE8934"/>
            </a:solidFill>
            <a:ln cap="flat" cmpd="sng" w="9525">
              <a:solidFill>
                <a:srgbClr val="EE893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t/>
              </a:r>
              <a:endParaRPr>
                <a:solidFill>
                  <a:srgbClr val="EEEEEE"/>
                </a:solidFill>
                <a:latin typeface="Comfortaa"/>
                <a:ea typeface="Comfortaa"/>
                <a:cs typeface="Comfortaa"/>
                <a:sym typeface="Comfortaa"/>
              </a:endParaRPr>
            </a:p>
          </p:txBody>
        </p:sp>
        <p:sp>
          <p:nvSpPr>
            <p:cNvPr id="3039" name="Google Shape;3039;p213"/>
            <p:cNvSpPr/>
            <p:nvPr/>
          </p:nvSpPr>
          <p:spPr>
            <a:xfrm>
              <a:off x="4071920" y="4106750"/>
              <a:ext cx="1077600" cy="461700"/>
            </a:xfrm>
            <a:prstGeom prst="rect">
              <a:avLst/>
            </a:prstGeom>
            <a:solidFill>
              <a:srgbClr val="EE8934"/>
            </a:solidFill>
            <a:ln cap="flat" cmpd="sng" w="9525">
              <a:solidFill>
                <a:srgbClr val="EE893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t/>
              </a:r>
              <a:endParaRPr>
                <a:solidFill>
                  <a:srgbClr val="EEEEEE"/>
                </a:solidFill>
                <a:latin typeface="Comfortaa"/>
                <a:ea typeface="Comfortaa"/>
                <a:cs typeface="Comfortaa"/>
                <a:sym typeface="Comfortaa"/>
              </a:endParaRPr>
            </a:p>
          </p:txBody>
        </p:sp>
        <p:sp>
          <p:nvSpPr>
            <p:cNvPr id="3040" name="Google Shape;3040;p213"/>
            <p:cNvSpPr/>
            <p:nvPr/>
          </p:nvSpPr>
          <p:spPr>
            <a:xfrm>
              <a:off x="5449545" y="4106750"/>
              <a:ext cx="1077600" cy="461700"/>
            </a:xfrm>
            <a:prstGeom prst="rect">
              <a:avLst/>
            </a:prstGeom>
            <a:solidFill>
              <a:srgbClr val="EE8934"/>
            </a:solidFill>
            <a:ln cap="flat" cmpd="sng" w="9525">
              <a:solidFill>
                <a:srgbClr val="EE893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t/>
              </a:r>
              <a:endParaRPr>
                <a:solidFill>
                  <a:srgbClr val="EEEEEE"/>
                </a:solidFill>
                <a:latin typeface="Comfortaa"/>
                <a:ea typeface="Comfortaa"/>
                <a:cs typeface="Comfortaa"/>
                <a:sym typeface="Comfortaa"/>
              </a:endParaRPr>
            </a:p>
          </p:txBody>
        </p:sp>
        <p:sp>
          <p:nvSpPr>
            <p:cNvPr id="3041" name="Google Shape;3041;p213"/>
            <p:cNvSpPr txBox="1"/>
            <p:nvPr/>
          </p:nvSpPr>
          <p:spPr>
            <a:xfrm>
              <a:off x="5428695" y="4106750"/>
              <a:ext cx="11193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800">
                  <a:solidFill>
                    <a:srgbClr val="EEEEEE"/>
                  </a:solidFill>
                  <a:latin typeface="Comfortaa"/>
                  <a:ea typeface="Comfortaa"/>
                  <a:cs typeface="Comfortaa"/>
                  <a:sym typeface="Comfortaa"/>
                </a:rPr>
                <a:t>Kqueue</a:t>
              </a:r>
              <a:endParaRPr b="1" sz="1800">
                <a:solidFill>
                  <a:srgbClr val="EEEEEE"/>
                </a:solidFill>
                <a:latin typeface="Comfortaa"/>
                <a:ea typeface="Comfortaa"/>
                <a:cs typeface="Comfortaa"/>
                <a:sym typeface="Comfortaa"/>
              </a:endParaRPr>
            </a:p>
          </p:txBody>
        </p:sp>
        <p:sp>
          <p:nvSpPr>
            <p:cNvPr id="3042" name="Google Shape;3042;p213"/>
            <p:cNvSpPr txBox="1"/>
            <p:nvPr/>
          </p:nvSpPr>
          <p:spPr>
            <a:xfrm>
              <a:off x="4213492" y="4106747"/>
              <a:ext cx="8637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800">
                  <a:solidFill>
                    <a:srgbClr val="EEEEEE"/>
                  </a:solidFill>
                  <a:latin typeface="Comfortaa"/>
                  <a:ea typeface="Comfortaa"/>
                  <a:cs typeface="Comfortaa"/>
                  <a:sym typeface="Comfortaa"/>
                </a:rPr>
                <a:t>IOCP</a:t>
              </a:r>
              <a:endParaRPr b="1" sz="1800">
                <a:solidFill>
                  <a:srgbClr val="EEEEEE"/>
                </a:solidFill>
                <a:latin typeface="Comfortaa"/>
                <a:ea typeface="Comfortaa"/>
                <a:cs typeface="Comfortaa"/>
                <a:sym typeface="Comfortaa"/>
              </a:endParaRPr>
            </a:p>
          </p:txBody>
        </p:sp>
        <p:sp>
          <p:nvSpPr>
            <p:cNvPr id="3043" name="Google Shape;3043;p213"/>
            <p:cNvSpPr/>
            <p:nvPr/>
          </p:nvSpPr>
          <p:spPr>
            <a:xfrm>
              <a:off x="2715145" y="4110213"/>
              <a:ext cx="1077600" cy="461700"/>
            </a:xfrm>
            <a:prstGeom prst="rect">
              <a:avLst/>
            </a:prstGeom>
            <a:solidFill>
              <a:srgbClr val="EE8934"/>
            </a:solidFill>
            <a:ln cap="flat" cmpd="sng" w="9525">
              <a:solidFill>
                <a:srgbClr val="EE893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t/>
              </a:r>
              <a:endParaRPr>
                <a:solidFill>
                  <a:srgbClr val="EEEEEE"/>
                </a:solidFill>
                <a:latin typeface="Comfortaa"/>
                <a:ea typeface="Comfortaa"/>
                <a:cs typeface="Comfortaa"/>
                <a:sym typeface="Comfortaa"/>
              </a:endParaRPr>
            </a:p>
          </p:txBody>
        </p:sp>
        <p:sp>
          <p:nvSpPr>
            <p:cNvPr id="3044" name="Google Shape;3044;p213"/>
            <p:cNvSpPr txBox="1"/>
            <p:nvPr/>
          </p:nvSpPr>
          <p:spPr>
            <a:xfrm>
              <a:off x="2829029" y="4117132"/>
              <a:ext cx="8637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800">
                  <a:solidFill>
                    <a:srgbClr val="EEEEEE"/>
                  </a:solidFill>
                  <a:latin typeface="Comfortaa"/>
                  <a:ea typeface="Comfortaa"/>
                  <a:cs typeface="Comfortaa"/>
                  <a:sym typeface="Comfortaa"/>
                </a:rPr>
                <a:t>Epoll</a:t>
              </a:r>
              <a:endParaRPr b="1" sz="1800">
                <a:solidFill>
                  <a:srgbClr val="EEEEEE"/>
                </a:solidFill>
                <a:latin typeface="Comfortaa"/>
                <a:ea typeface="Comfortaa"/>
                <a:cs typeface="Comfortaa"/>
                <a:sym typeface="Comfortaa"/>
              </a:endParaRPr>
            </a:p>
          </p:txBody>
        </p:sp>
        <p:cxnSp>
          <p:nvCxnSpPr>
            <p:cNvPr id="3045" name="Google Shape;3045;p213"/>
            <p:cNvCxnSpPr>
              <a:stCxn id="3039" idx="0"/>
              <a:endCxn id="3038" idx="2"/>
            </p:cNvCxnSpPr>
            <p:nvPr/>
          </p:nvCxnSpPr>
          <p:spPr>
            <a:xfrm rot="10800000">
              <a:off x="4610720" y="3585650"/>
              <a:ext cx="0" cy="521100"/>
            </a:xfrm>
            <a:prstGeom prst="straightConnector1">
              <a:avLst/>
            </a:prstGeom>
            <a:noFill/>
            <a:ln cap="flat" cmpd="sng" w="38100">
              <a:solidFill>
                <a:srgbClr val="EE8934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046" name="Google Shape;3046;p213"/>
            <p:cNvCxnSpPr>
              <a:stCxn id="3041" idx="0"/>
              <a:endCxn id="3044" idx="0"/>
            </p:cNvCxnSpPr>
            <p:nvPr/>
          </p:nvCxnSpPr>
          <p:spPr>
            <a:xfrm rot="5400000">
              <a:off x="4619295" y="2748200"/>
              <a:ext cx="10500" cy="2727600"/>
            </a:xfrm>
            <a:prstGeom prst="bentConnector3">
              <a:avLst>
                <a:gd fmla="val -1731190" name="adj1"/>
              </a:avLst>
            </a:prstGeom>
            <a:noFill/>
            <a:ln cap="flat" cmpd="sng" w="38100">
              <a:solidFill>
                <a:srgbClr val="EE893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047" name="Google Shape;3047;p213"/>
            <p:cNvSpPr txBox="1"/>
            <p:nvPr/>
          </p:nvSpPr>
          <p:spPr>
            <a:xfrm>
              <a:off x="4113452" y="2476200"/>
              <a:ext cx="10053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2000">
                  <a:solidFill>
                    <a:srgbClr val="EEEEEE"/>
                  </a:solidFill>
                  <a:latin typeface="Comfortaa"/>
                  <a:ea typeface="Comfortaa"/>
                  <a:cs typeface="Comfortaa"/>
                  <a:sym typeface="Comfortaa"/>
                </a:rPr>
                <a:t>Poller</a:t>
              </a:r>
              <a:endParaRPr b="1" sz="2000">
                <a:solidFill>
                  <a:srgbClr val="EEEEEE"/>
                </a:solidFill>
                <a:latin typeface="Comfortaa"/>
                <a:ea typeface="Comfortaa"/>
                <a:cs typeface="Comfortaa"/>
                <a:sym typeface="Comfortaa"/>
              </a:endParaRPr>
            </a:p>
          </p:txBody>
        </p:sp>
        <p:sp>
          <p:nvSpPr>
            <p:cNvPr id="3048" name="Google Shape;3048;p213"/>
            <p:cNvSpPr/>
            <p:nvPr/>
          </p:nvSpPr>
          <p:spPr>
            <a:xfrm>
              <a:off x="7667670" y="2688779"/>
              <a:ext cx="1234800" cy="605700"/>
            </a:xfrm>
            <a:prstGeom prst="rect">
              <a:avLst/>
            </a:prstGeom>
            <a:solidFill>
              <a:srgbClr val="56A8F5"/>
            </a:solidFill>
            <a:ln cap="flat" cmpd="sng" w="9525">
              <a:solidFill>
                <a:srgbClr val="56A8F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t/>
              </a:r>
              <a:endParaRPr>
                <a:solidFill>
                  <a:srgbClr val="EEEEEE"/>
                </a:solidFill>
                <a:latin typeface="Comfortaa"/>
                <a:ea typeface="Comfortaa"/>
                <a:cs typeface="Comfortaa"/>
                <a:sym typeface="Comfortaa"/>
              </a:endParaRPr>
            </a:p>
          </p:txBody>
        </p:sp>
        <p:sp>
          <p:nvSpPr>
            <p:cNvPr id="3049" name="Google Shape;3049;p213"/>
            <p:cNvSpPr txBox="1"/>
            <p:nvPr/>
          </p:nvSpPr>
          <p:spPr>
            <a:xfrm>
              <a:off x="7667670" y="2678363"/>
              <a:ext cx="1234800" cy="677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600">
                  <a:solidFill>
                    <a:srgbClr val="EEEEEE"/>
                  </a:solidFill>
                  <a:latin typeface="Comfortaa"/>
                  <a:ea typeface="Comfortaa"/>
                  <a:cs typeface="Comfortaa"/>
                  <a:sym typeface="Comfortaa"/>
                </a:rPr>
                <a:t>Poller 전용 Thread</a:t>
              </a:r>
              <a:endParaRPr b="1" sz="1600">
                <a:solidFill>
                  <a:srgbClr val="EEEEEE"/>
                </a:solidFill>
                <a:latin typeface="Comfortaa"/>
                <a:ea typeface="Comfortaa"/>
                <a:cs typeface="Comfortaa"/>
                <a:sym typeface="Comfortaa"/>
              </a:endParaRPr>
            </a:p>
          </p:txBody>
        </p:sp>
        <p:sp>
          <p:nvSpPr>
            <p:cNvPr id="3050" name="Google Shape;3050;p213"/>
            <p:cNvSpPr/>
            <p:nvPr/>
          </p:nvSpPr>
          <p:spPr>
            <a:xfrm rot="5401693">
              <a:off x="6449195" y="2518363"/>
              <a:ext cx="609000" cy="1052100"/>
            </a:xfrm>
            <a:prstGeom prst="uturnArrow">
              <a:avLst>
                <a:gd fmla="val 28329" name="adj1"/>
                <a:gd fmla="val 20353" name="adj2"/>
                <a:gd fmla="val 21438" name="adj3"/>
                <a:gd fmla="val 44095" name="adj4"/>
                <a:gd fmla="val 100000" name="adj5"/>
              </a:avLst>
            </a:prstGeom>
            <a:solidFill>
              <a:srgbClr val="EEEEEE"/>
            </a:solidFill>
            <a:ln cap="flat" cmpd="sng" w="9525">
              <a:solidFill>
                <a:srgbClr val="EEEEE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EEEEEE"/>
                </a:solidFill>
              </a:endParaRPr>
            </a:p>
          </p:txBody>
        </p:sp>
        <p:sp>
          <p:nvSpPr>
            <p:cNvPr id="3051" name="Google Shape;3051;p213"/>
            <p:cNvSpPr txBox="1"/>
            <p:nvPr/>
          </p:nvSpPr>
          <p:spPr>
            <a:xfrm>
              <a:off x="5848945" y="2149232"/>
              <a:ext cx="1686900" cy="46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500">
                  <a:solidFill>
                    <a:srgbClr val="29C740"/>
                  </a:solidFill>
                  <a:latin typeface="Comfortaa"/>
                  <a:ea typeface="Comfortaa"/>
                  <a:cs typeface="Comfortaa"/>
                  <a:sym typeface="Comfortaa"/>
                </a:rPr>
                <a:t>무한 루프</a:t>
              </a:r>
              <a:br>
                <a:rPr b="1" lang="ko" sz="1500">
                  <a:solidFill>
                    <a:srgbClr val="29C740"/>
                  </a:solidFill>
                  <a:latin typeface="Comfortaa"/>
                  <a:ea typeface="Comfortaa"/>
                  <a:cs typeface="Comfortaa"/>
                  <a:sym typeface="Comfortaa"/>
                </a:rPr>
              </a:br>
              <a:r>
                <a:rPr b="1" lang="ko" sz="1500">
                  <a:solidFill>
                    <a:srgbClr val="29C740"/>
                  </a:solidFill>
                  <a:latin typeface="Comfortaa"/>
                  <a:ea typeface="Comfortaa"/>
                  <a:cs typeface="Comfortaa"/>
                  <a:sym typeface="Comfortaa"/>
                </a:rPr>
                <a:t>&amp; 준비 여부 감시</a:t>
              </a:r>
              <a:endParaRPr b="1" sz="1500">
                <a:solidFill>
                  <a:srgbClr val="29C740"/>
                </a:solidFill>
                <a:latin typeface="Comfortaa"/>
                <a:ea typeface="Comfortaa"/>
                <a:cs typeface="Comfortaa"/>
                <a:sym typeface="Comfortaa"/>
              </a:endParaRPr>
            </a:p>
          </p:txBody>
        </p:sp>
        <p:sp>
          <p:nvSpPr>
            <p:cNvPr id="3052" name="Google Shape;3052;p213"/>
            <p:cNvSpPr txBox="1"/>
            <p:nvPr/>
          </p:nvSpPr>
          <p:spPr>
            <a:xfrm>
              <a:off x="4960870" y="3256863"/>
              <a:ext cx="3405600" cy="46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500">
                  <a:solidFill>
                    <a:srgbClr val="29C740"/>
                  </a:solidFill>
                  <a:latin typeface="Comfortaa"/>
                  <a:ea typeface="Comfortaa"/>
                  <a:cs typeface="Comfortaa"/>
                  <a:sym typeface="Comfortaa"/>
                </a:rPr>
                <a:t>준비된 Socket의</a:t>
              </a:r>
              <a:br>
                <a:rPr b="1" lang="ko" sz="1500">
                  <a:solidFill>
                    <a:srgbClr val="29C740"/>
                  </a:solidFill>
                  <a:latin typeface="Comfortaa"/>
                  <a:ea typeface="Comfortaa"/>
                  <a:cs typeface="Comfortaa"/>
                  <a:sym typeface="Comfortaa"/>
                </a:rPr>
              </a:br>
              <a:r>
                <a:rPr b="1" lang="ko" sz="1500">
                  <a:solidFill>
                    <a:srgbClr val="29C740"/>
                  </a:solidFill>
                  <a:latin typeface="Comfortaa"/>
                  <a:ea typeface="Comfortaa"/>
                  <a:cs typeface="Comfortaa"/>
                  <a:sym typeface="Comfortaa"/>
                </a:rPr>
                <a:t>Virtual Thread unpark()</a:t>
              </a:r>
              <a:endParaRPr b="1" sz="1500">
                <a:solidFill>
                  <a:srgbClr val="29C740"/>
                </a:solidFill>
                <a:latin typeface="Comfortaa"/>
                <a:ea typeface="Comfortaa"/>
                <a:cs typeface="Comfortaa"/>
                <a:sym typeface="Comfortaa"/>
              </a:endParaRPr>
            </a:p>
          </p:txBody>
        </p:sp>
      </p:grpSp>
      <p:sp>
        <p:nvSpPr>
          <p:cNvPr id="3053" name="Google Shape;3053;p213"/>
          <p:cNvSpPr/>
          <p:nvPr/>
        </p:nvSpPr>
        <p:spPr>
          <a:xfrm>
            <a:off x="5485650" y="1768225"/>
            <a:ext cx="3461400" cy="1710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3"/>
          <p:cNvSpPr txBox="1"/>
          <p:nvPr/>
        </p:nvSpPr>
        <p:spPr>
          <a:xfrm>
            <a:off x="401350" y="1502075"/>
            <a:ext cx="8493300" cy="18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600">
              <a:solidFill>
                <a:srgbClr val="EAEAE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8" name="Google Shape;268;p43"/>
          <p:cNvSpPr txBox="1"/>
          <p:nvPr/>
        </p:nvSpPr>
        <p:spPr>
          <a:xfrm>
            <a:off x="311700" y="193875"/>
            <a:ext cx="7877400" cy="7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  <a:t>Virtual Thread &amp; Spring</a:t>
            </a:r>
            <a:endParaRPr b="1" sz="3000">
              <a:solidFill>
                <a:srgbClr val="EAEAEA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69" name="Google Shape;269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270" name="Google Shape;270;p43"/>
          <p:cNvSpPr/>
          <p:nvPr/>
        </p:nvSpPr>
        <p:spPr>
          <a:xfrm>
            <a:off x="249250" y="844693"/>
            <a:ext cx="8645400" cy="3853200"/>
          </a:xfrm>
          <a:prstGeom prst="roundRect">
            <a:avLst>
              <a:gd fmla="val 5931" name="adj"/>
            </a:avLst>
          </a:prstGeom>
          <a:solidFill>
            <a:srgbClr val="2B2B2B"/>
          </a:solidFill>
          <a:ln cap="flat" cmpd="sng" w="9525">
            <a:solidFill>
              <a:srgbClr val="2B2B2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43"/>
          <p:cNvSpPr txBox="1"/>
          <p:nvPr>
            <p:ph idx="1" type="body"/>
          </p:nvPr>
        </p:nvSpPr>
        <p:spPr>
          <a:xfrm>
            <a:off x="311700" y="948426"/>
            <a:ext cx="8583000" cy="37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AEAEA"/>
              </a:buClr>
              <a:buSzPts val="2000"/>
              <a:buFont typeface="Comfortaa"/>
              <a:buChar char="●"/>
            </a:pPr>
            <a:r>
              <a:rPr lang="ko" sz="20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  <a:t>Spring Boot 3.2 부터 공식 지원</a:t>
            </a:r>
            <a:endParaRPr sz="2000">
              <a:solidFill>
                <a:srgbClr val="EAEAEA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EAEAEA"/>
              </a:buClr>
              <a:buSzPts val="2000"/>
              <a:buFont typeface="Comfortaa"/>
              <a:buChar char="●"/>
            </a:pPr>
            <a:r>
              <a:rPr lang="ko" sz="20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  <a:t>여러 Executor들을 Virtual Thread Executor로 생성</a:t>
            </a:r>
            <a:endParaRPr sz="2000">
              <a:solidFill>
                <a:srgbClr val="EAEAEA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grpSp>
        <p:nvGrpSpPr>
          <p:cNvPr id="272" name="Google Shape;272;p43"/>
          <p:cNvGrpSpPr/>
          <p:nvPr/>
        </p:nvGrpSpPr>
        <p:grpSpPr>
          <a:xfrm>
            <a:off x="394300" y="2851289"/>
            <a:ext cx="3525435" cy="706951"/>
            <a:chOff x="503350" y="2959926"/>
            <a:chExt cx="3525435" cy="706951"/>
          </a:xfrm>
        </p:grpSpPr>
        <p:grpSp>
          <p:nvGrpSpPr>
            <p:cNvPr id="273" name="Google Shape;273;p43"/>
            <p:cNvGrpSpPr/>
            <p:nvPr/>
          </p:nvGrpSpPr>
          <p:grpSpPr>
            <a:xfrm>
              <a:off x="503350" y="2959926"/>
              <a:ext cx="3525435" cy="706951"/>
              <a:chOff x="717925" y="1632700"/>
              <a:chExt cx="3926749" cy="706951"/>
            </a:xfrm>
          </p:grpSpPr>
          <p:pic>
            <p:nvPicPr>
              <p:cNvPr descr=" " id="274" name="Google Shape;274;p43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717925" y="1632700"/>
                <a:ext cx="3926749" cy="70695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75" name="Google Shape;275;p43"/>
              <p:cNvSpPr/>
              <p:nvPr/>
            </p:nvSpPr>
            <p:spPr>
              <a:xfrm>
                <a:off x="851390" y="1955249"/>
                <a:ext cx="3747000" cy="294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3600"/>
                  <a:buFont typeface="Arial"/>
                  <a:buNone/>
                </a:pPr>
                <a:r>
                  <a:rPr b="1" lang="ko" sz="1500">
                    <a:solidFill>
                      <a:srgbClr val="7E97FF"/>
                    </a:solidFill>
                    <a:latin typeface="Comfortaa"/>
                    <a:ea typeface="Comfortaa"/>
                    <a:cs typeface="Comfortaa"/>
                    <a:sym typeface="Comfortaa"/>
                  </a:rPr>
                  <a:t>spring.thread.virtual.enable</a:t>
                </a:r>
                <a:r>
                  <a:rPr b="1" lang="ko" sz="1500">
                    <a:solidFill>
                      <a:srgbClr val="EEEEEE"/>
                    </a:solidFill>
                    <a:latin typeface="Comfortaa"/>
                    <a:ea typeface="Comfortaa"/>
                    <a:cs typeface="Comfortaa"/>
                    <a:sym typeface="Comfortaa"/>
                  </a:rPr>
                  <a:t>=true</a:t>
                </a:r>
                <a:endParaRPr sz="1500">
                  <a:solidFill>
                    <a:srgbClr val="EEEEEE"/>
                  </a:solidFill>
                  <a:latin typeface="Comfortaa"/>
                  <a:ea typeface="Comfortaa"/>
                  <a:cs typeface="Comfortaa"/>
                  <a:sym typeface="Comfortaa"/>
                </a:endParaRPr>
              </a:p>
            </p:txBody>
          </p:sp>
        </p:grpSp>
        <p:grpSp>
          <p:nvGrpSpPr>
            <p:cNvPr id="276" name="Google Shape;276;p43"/>
            <p:cNvGrpSpPr/>
            <p:nvPr/>
          </p:nvGrpSpPr>
          <p:grpSpPr>
            <a:xfrm>
              <a:off x="636802" y="3059169"/>
              <a:ext cx="368461" cy="87000"/>
              <a:chOff x="851402" y="1731944"/>
              <a:chExt cx="368461" cy="87000"/>
            </a:xfrm>
          </p:grpSpPr>
          <p:sp>
            <p:nvSpPr>
              <p:cNvPr id="277" name="Google Shape;277;p43"/>
              <p:cNvSpPr/>
              <p:nvPr/>
            </p:nvSpPr>
            <p:spPr>
              <a:xfrm>
                <a:off x="851402" y="1731944"/>
                <a:ext cx="88800" cy="87000"/>
              </a:xfrm>
              <a:prstGeom prst="ellipse">
                <a:avLst/>
              </a:prstGeom>
              <a:solidFill>
                <a:srgbClr val="FE5F5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8" name="Google Shape;278;p43"/>
              <p:cNvSpPr/>
              <p:nvPr/>
            </p:nvSpPr>
            <p:spPr>
              <a:xfrm>
                <a:off x="991232" y="1731944"/>
                <a:ext cx="88800" cy="87000"/>
              </a:xfrm>
              <a:prstGeom prst="ellipse">
                <a:avLst/>
              </a:prstGeom>
              <a:solidFill>
                <a:srgbClr val="FEBB2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9" name="Google Shape;279;p43"/>
              <p:cNvSpPr/>
              <p:nvPr/>
            </p:nvSpPr>
            <p:spPr>
              <a:xfrm>
                <a:off x="1131062" y="1731944"/>
                <a:ext cx="88800" cy="87000"/>
              </a:xfrm>
              <a:prstGeom prst="ellipse">
                <a:avLst/>
              </a:prstGeom>
              <a:solidFill>
                <a:srgbClr val="29C74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descr=" " id="280" name="Google Shape;280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41850" y="2021225"/>
            <a:ext cx="3080649" cy="26027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1" name="Google Shape;281;p43"/>
          <p:cNvGrpSpPr/>
          <p:nvPr/>
        </p:nvGrpSpPr>
        <p:grpSpPr>
          <a:xfrm>
            <a:off x="5818138" y="1955225"/>
            <a:ext cx="2734513" cy="2499075"/>
            <a:chOff x="5284738" y="1955225"/>
            <a:chExt cx="2734513" cy="2499075"/>
          </a:xfrm>
        </p:grpSpPr>
        <p:sp>
          <p:nvSpPr>
            <p:cNvPr id="282" name="Google Shape;282;p43"/>
            <p:cNvSpPr txBox="1"/>
            <p:nvPr/>
          </p:nvSpPr>
          <p:spPr>
            <a:xfrm>
              <a:off x="5606350" y="1955225"/>
              <a:ext cx="2091300" cy="4617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800">
                  <a:solidFill>
                    <a:srgbClr val="EEEEEE"/>
                  </a:solidFill>
                  <a:latin typeface="Comfortaa"/>
                  <a:ea typeface="Comfortaa"/>
                  <a:cs typeface="Comfortaa"/>
                  <a:sym typeface="Comfortaa"/>
                </a:rPr>
                <a:t>Spring Beans</a:t>
              </a:r>
              <a:endParaRPr b="1" sz="1800">
                <a:solidFill>
                  <a:srgbClr val="EEEEEE"/>
                </a:solidFill>
                <a:latin typeface="Comfortaa"/>
                <a:ea typeface="Comfortaa"/>
                <a:cs typeface="Comfortaa"/>
                <a:sym typeface="Comfortaa"/>
              </a:endParaRPr>
            </a:p>
          </p:txBody>
        </p:sp>
        <p:sp>
          <p:nvSpPr>
            <p:cNvPr id="283" name="Google Shape;283;p43"/>
            <p:cNvSpPr/>
            <p:nvPr/>
          </p:nvSpPr>
          <p:spPr>
            <a:xfrm>
              <a:off x="5284750" y="3697450"/>
              <a:ext cx="2734500" cy="329700"/>
            </a:xfrm>
            <a:prstGeom prst="rect">
              <a:avLst/>
            </a:prstGeom>
            <a:solidFill>
              <a:srgbClr val="6EB33F"/>
            </a:solidFill>
            <a:ln cap="flat" cmpd="sng" w="28575">
              <a:solidFill>
                <a:srgbClr val="6EB33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>
                  <a:solidFill>
                    <a:srgbClr val="EEEEEE"/>
                  </a:solidFill>
                  <a:latin typeface="Comfortaa"/>
                  <a:ea typeface="Comfortaa"/>
                  <a:cs typeface="Comfortaa"/>
                  <a:sym typeface="Comfortaa"/>
                </a:rPr>
                <a:t>KafkaListener-TaskExecutor</a:t>
              </a:r>
              <a:endParaRPr b="1">
                <a:solidFill>
                  <a:srgbClr val="EEEEEE"/>
                </a:solidFill>
                <a:latin typeface="Comfortaa"/>
                <a:ea typeface="Comfortaa"/>
                <a:cs typeface="Comfortaa"/>
                <a:sym typeface="Comfortaa"/>
              </a:endParaRPr>
            </a:p>
          </p:txBody>
        </p:sp>
        <p:sp>
          <p:nvSpPr>
            <p:cNvPr id="284" name="Google Shape;284;p43"/>
            <p:cNvSpPr/>
            <p:nvPr/>
          </p:nvSpPr>
          <p:spPr>
            <a:xfrm>
              <a:off x="5284750" y="4124600"/>
              <a:ext cx="2734500" cy="329700"/>
            </a:xfrm>
            <a:prstGeom prst="rect">
              <a:avLst/>
            </a:prstGeom>
            <a:solidFill>
              <a:srgbClr val="6EB33F"/>
            </a:solidFill>
            <a:ln cap="flat" cmpd="sng" w="28575">
              <a:solidFill>
                <a:srgbClr val="6EB33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>
                  <a:solidFill>
                    <a:srgbClr val="EEEEEE"/>
                  </a:solidFill>
                  <a:latin typeface="Comfortaa"/>
                  <a:ea typeface="Comfortaa"/>
                  <a:cs typeface="Comfortaa"/>
                  <a:sym typeface="Comfortaa"/>
                </a:rPr>
                <a:t>Redis-TaskExecutor</a:t>
              </a:r>
              <a:endParaRPr b="1">
                <a:solidFill>
                  <a:srgbClr val="EEEEEE"/>
                </a:solidFill>
                <a:latin typeface="Comfortaa"/>
                <a:ea typeface="Comfortaa"/>
                <a:cs typeface="Comfortaa"/>
                <a:sym typeface="Comfortaa"/>
              </a:endParaRPr>
            </a:p>
          </p:txBody>
        </p:sp>
        <p:sp>
          <p:nvSpPr>
            <p:cNvPr id="285" name="Google Shape;285;p43"/>
            <p:cNvSpPr/>
            <p:nvPr/>
          </p:nvSpPr>
          <p:spPr>
            <a:xfrm>
              <a:off x="5284738" y="2416000"/>
              <a:ext cx="2734500" cy="329700"/>
            </a:xfrm>
            <a:prstGeom prst="rect">
              <a:avLst/>
            </a:prstGeom>
            <a:solidFill>
              <a:srgbClr val="6EB33F"/>
            </a:solidFill>
            <a:ln cap="flat" cmpd="sng" w="28575">
              <a:solidFill>
                <a:srgbClr val="6EB33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>
                  <a:solidFill>
                    <a:srgbClr val="EEEEEE"/>
                  </a:solidFill>
                  <a:latin typeface="Comfortaa"/>
                  <a:ea typeface="Comfortaa"/>
                  <a:cs typeface="Comfortaa"/>
                  <a:sym typeface="Comfortaa"/>
                </a:rPr>
                <a:t>ApplicationTaskExecutor</a:t>
              </a:r>
              <a:endParaRPr b="1">
                <a:solidFill>
                  <a:srgbClr val="EEEEEE"/>
                </a:solidFill>
                <a:latin typeface="Comfortaa"/>
                <a:ea typeface="Comfortaa"/>
                <a:cs typeface="Comfortaa"/>
                <a:sym typeface="Comfortaa"/>
              </a:endParaRPr>
            </a:p>
          </p:txBody>
        </p:sp>
        <p:sp>
          <p:nvSpPr>
            <p:cNvPr id="286" name="Google Shape;286;p43"/>
            <p:cNvSpPr/>
            <p:nvPr/>
          </p:nvSpPr>
          <p:spPr>
            <a:xfrm>
              <a:off x="5284738" y="2843150"/>
              <a:ext cx="2734500" cy="329700"/>
            </a:xfrm>
            <a:prstGeom prst="rect">
              <a:avLst/>
            </a:prstGeom>
            <a:solidFill>
              <a:srgbClr val="6EB33F"/>
            </a:solidFill>
            <a:ln cap="flat" cmpd="sng" w="28575">
              <a:solidFill>
                <a:srgbClr val="6EB33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>
                  <a:solidFill>
                    <a:srgbClr val="EEEEEE"/>
                  </a:solidFill>
                  <a:latin typeface="Comfortaa"/>
                  <a:ea typeface="Comfortaa"/>
                  <a:cs typeface="Comfortaa"/>
                  <a:sym typeface="Comfortaa"/>
                </a:rPr>
                <a:t>TaskScheduler</a:t>
              </a:r>
              <a:endParaRPr b="1">
                <a:solidFill>
                  <a:srgbClr val="EEEEEE"/>
                </a:solidFill>
                <a:latin typeface="Comfortaa"/>
                <a:ea typeface="Comfortaa"/>
                <a:cs typeface="Comfortaa"/>
                <a:sym typeface="Comfortaa"/>
              </a:endParaRPr>
            </a:p>
          </p:txBody>
        </p:sp>
        <p:sp>
          <p:nvSpPr>
            <p:cNvPr id="287" name="Google Shape;287;p43"/>
            <p:cNvSpPr/>
            <p:nvPr/>
          </p:nvSpPr>
          <p:spPr>
            <a:xfrm>
              <a:off x="5284738" y="3270288"/>
              <a:ext cx="2734500" cy="329700"/>
            </a:xfrm>
            <a:prstGeom prst="rect">
              <a:avLst/>
            </a:prstGeom>
            <a:solidFill>
              <a:srgbClr val="6EB33F"/>
            </a:solidFill>
            <a:ln cap="flat" cmpd="sng" w="28575">
              <a:solidFill>
                <a:srgbClr val="6EB33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>
                  <a:solidFill>
                    <a:srgbClr val="EEEEEE"/>
                  </a:solidFill>
                  <a:latin typeface="Comfortaa"/>
                  <a:ea typeface="Comfortaa"/>
                  <a:cs typeface="Comfortaa"/>
                  <a:sym typeface="Comfortaa"/>
                </a:rPr>
                <a:t>WAS-Executor</a:t>
              </a:r>
              <a:endParaRPr b="1">
                <a:solidFill>
                  <a:srgbClr val="EEEEEE"/>
                </a:solidFill>
                <a:latin typeface="Comfortaa"/>
                <a:ea typeface="Comfortaa"/>
                <a:cs typeface="Comfortaa"/>
                <a:sym typeface="Comfortaa"/>
              </a:endParaRPr>
            </a:p>
          </p:txBody>
        </p:sp>
      </p:grpSp>
      <p:sp>
        <p:nvSpPr>
          <p:cNvPr id="288" name="Google Shape;288;p43"/>
          <p:cNvSpPr/>
          <p:nvPr/>
        </p:nvSpPr>
        <p:spPr>
          <a:xfrm flipH="1" rot="10799238">
            <a:off x="4135322" y="2751027"/>
            <a:ext cx="1353000" cy="907500"/>
          </a:xfrm>
          <a:prstGeom prst="stripedRightArrow">
            <a:avLst>
              <a:gd fmla="val 50000" name="adj1"/>
              <a:gd fmla="val 50000" name="adj2"/>
            </a:avLst>
          </a:prstGeom>
          <a:solidFill>
            <a:srgbClr val="6EB33F"/>
          </a:solidFill>
          <a:ln cap="flat" cmpd="sng" w="9525">
            <a:solidFill>
              <a:srgbClr val="6EB33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289" name="Google Shape;289;p43"/>
          <p:cNvSpPr txBox="1"/>
          <p:nvPr/>
        </p:nvSpPr>
        <p:spPr>
          <a:xfrm>
            <a:off x="4375321" y="2886446"/>
            <a:ext cx="1038000" cy="4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  <a:t>Virtual</a:t>
            </a:r>
            <a:br>
              <a:rPr b="1" lang="ko" sz="15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b="1" lang="ko" sz="15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  <a:t>Thread</a:t>
            </a:r>
            <a:endParaRPr b="1" sz="1500">
              <a:solidFill>
                <a:srgbClr val="EAEAEA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3057" name="Shape 3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8" name="Google Shape;3058;p214"/>
          <p:cNvSpPr txBox="1"/>
          <p:nvPr/>
        </p:nvSpPr>
        <p:spPr>
          <a:xfrm>
            <a:off x="311700" y="193875"/>
            <a:ext cx="7877400" cy="7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  <a:t>Poller 클래스</a:t>
            </a:r>
            <a:endParaRPr b="1" sz="3000">
              <a:solidFill>
                <a:srgbClr val="EAEAEA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059" name="Google Shape;3059;p2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grpSp>
        <p:nvGrpSpPr>
          <p:cNvPr id="3060" name="Google Shape;3060;p214"/>
          <p:cNvGrpSpPr/>
          <p:nvPr/>
        </p:nvGrpSpPr>
        <p:grpSpPr>
          <a:xfrm>
            <a:off x="2715145" y="1768232"/>
            <a:ext cx="6187325" cy="2429600"/>
            <a:chOff x="2715145" y="2149232"/>
            <a:chExt cx="6187325" cy="2429600"/>
          </a:xfrm>
        </p:grpSpPr>
        <p:sp>
          <p:nvSpPr>
            <p:cNvPr id="3061" name="Google Shape;3061;p214"/>
            <p:cNvSpPr/>
            <p:nvPr/>
          </p:nvSpPr>
          <p:spPr>
            <a:xfrm>
              <a:off x="3735620" y="2471325"/>
              <a:ext cx="1750200" cy="1114200"/>
            </a:xfrm>
            <a:prstGeom prst="rect">
              <a:avLst/>
            </a:prstGeom>
            <a:solidFill>
              <a:srgbClr val="EE8934"/>
            </a:solidFill>
            <a:ln cap="flat" cmpd="sng" w="9525">
              <a:solidFill>
                <a:srgbClr val="EE893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t/>
              </a:r>
              <a:endParaRPr>
                <a:solidFill>
                  <a:srgbClr val="EEEEEE"/>
                </a:solidFill>
                <a:latin typeface="Comfortaa"/>
                <a:ea typeface="Comfortaa"/>
                <a:cs typeface="Comfortaa"/>
                <a:sym typeface="Comfortaa"/>
              </a:endParaRPr>
            </a:p>
          </p:txBody>
        </p:sp>
        <p:sp>
          <p:nvSpPr>
            <p:cNvPr id="3062" name="Google Shape;3062;p214"/>
            <p:cNvSpPr/>
            <p:nvPr/>
          </p:nvSpPr>
          <p:spPr>
            <a:xfrm>
              <a:off x="4071920" y="4106750"/>
              <a:ext cx="1077600" cy="461700"/>
            </a:xfrm>
            <a:prstGeom prst="rect">
              <a:avLst/>
            </a:prstGeom>
            <a:solidFill>
              <a:srgbClr val="EE8934"/>
            </a:solidFill>
            <a:ln cap="flat" cmpd="sng" w="9525">
              <a:solidFill>
                <a:srgbClr val="EE893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t/>
              </a:r>
              <a:endParaRPr>
                <a:solidFill>
                  <a:srgbClr val="EEEEEE"/>
                </a:solidFill>
                <a:latin typeface="Comfortaa"/>
                <a:ea typeface="Comfortaa"/>
                <a:cs typeface="Comfortaa"/>
                <a:sym typeface="Comfortaa"/>
              </a:endParaRPr>
            </a:p>
          </p:txBody>
        </p:sp>
        <p:sp>
          <p:nvSpPr>
            <p:cNvPr id="3063" name="Google Shape;3063;p214"/>
            <p:cNvSpPr/>
            <p:nvPr/>
          </p:nvSpPr>
          <p:spPr>
            <a:xfrm>
              <a:off x="5449545" y="4106750"/>
              <a:ext cx="1077600" cy="461700"/>
            </a:xfrm>
            <a:prstGeom prst="rect">
              <a:avLst/>
            </a:prstGeom>
            <a:solidFill>
              <a:srgbClr val="EE8934"/>
            </a:solidFill>
            <a:ln cap="flat" cmpd="sng" w="9525">
              <a:solidFill>
                <a:srgbClr val="EE893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t/>
              </a:r>
              <a:endParaRPr>
                <a:solidFill>
                  <a:srgbClr val="EEEEEE"/>
                </a:solidFill>
                <a:latin typeface="Comfortaa"/>
                <a:ea typeface="Comfortaa"/>
                <a:cs typeface="Comfortaa"/>
                <a:sym typeface="Comfortaa"/>
              </a:endParaRPr>
            </a:p>
          </p:txBody>
        </p:sp>
        <p:sp>
          <p:nvSpPr>
            <p:cNvPr id="3064" name="Google Shape;3064;p214"/>
            <p:cNvSpPr txBox="1"/>
            <p:nvPr/>
          </p:nvSpPr>
          <p:spPr>
            <a:xfrm>
              <a:off x="5428695" y="4106750"/>
              <a:ext cx="11193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800">
                  <a:solidFill>
                    <a:srgbClr val="EEEEEE"/>
                  </a:solidFill>
                  <a:latin typeface="Comfortaa"/>
                  <a:ea typeface="Comfortaa"/>
                  <a:cs typeface="Comfortaa"/>
                  <a:sym typeface="Comfortaa"/>
                </a:rPr>
                <a:t>Kqueue</a:t>
              </a:r>
              <a:endParaRPr b="1" sz="1800">
                <a:solidFill>
                  <a:srgbClr val="EEEEEE"/>
                </a:solidFill>
                <a:latin typeface="Comfortaa"/>
                <a:ea typeface="Comfortaa"/>
                <a:cs typeface="Comfortaa"/>
                <a:sym typeface="Comfortaa"/>
              </a:endParaRPr>
            </a:p>
          </p:txBody>
        </p:sp>
        <p:sp>
          <p:nvSpPr>
            <p:cNvPr id="3065" name="Google Shape;3065;p214"/>
            <p:cNvSpPr txBox="1"/>
            <p:nvPr/>
          </p:nvSpPr>
          <p:spPr>
            <a:xfrm>
              <a:off x="4213492" y="4106747"/>
              <a:ext cx="8637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800">
                  <a:solidFill>
                    <a:srgbClr val="EEEEEE"/>
                  </a:solidFill>
                  <a:latin typeface="Comfortaa"/>
                  <a:ea typeface="Comfortaa"/>
                  <a:cs typeface="Comfortaa"/>
                  <a:sym typeface="Comfortaa"/>
                </a:rPr>
                <a:t>IOCP</a:t>
              </a:r>
              <a:endParaRPr b="1" sz="1800">
                <a:solidFill>
                  <a:srgbClr val="EEEEEE"/>
                </a:solidFill>
                <a:latin typeface="Comfortaa"/>
                <a:ea typeface="Comfortaa"/>
                <a:cs typeface="Comfortaa"/>
                <a:sym typeface="Comfortaa"/>
              </a:endParaRPr>
            </a:p>
          </p:txBody>
        </p:sp>
        <p:sp>
          <p:nvSpPr>
            <p:cNvPr id="3066" name="Google Shape;3066;p214"/>
            <p:cNvSpPr/>
            <p:nvPr/>
          </p:nvSpPr>
          <p:spPr>
            <a:xfrm>
              <a:off x="2715145" y="4110213"/>
              <a:ext cx="1077600" cy="461700"/>
            </a:xfrm>
            <a:prstGeom prst="rect">
              <a:avLst/>
            </a:prstGeom>
            <a:solidFill>
              <a:srgbClr val="EE8934"/>
            </a:solidFill>
            <a:ln cap="flat" cmpd="sng" w="9525">
              <a:solidFill>
                <a:srgbClr val="EE893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t/>
              </a:r>
              <a:endParaRPr>
                <a:solidFill>
                  <a:srgbClr val="EEEEEE"/>
                </a:solidFill>
                <a:latin typeface="Comfortaa"/>
                <a:ea typeface="Comfortaa"/>
                <a:cs typeface="Comfortaa"/>
                <a:sym typeface="Comfortaa"/>
              </a:endParaRPr>
            </a:p>
          </p:txBody>
        </p:sp>
        <p:sp>
          <p:nvSpPr>
            <p:cNvPr id="3067" name="Google Shape;3067;p214"/>
            <p:cNvSpPr txBox="1"/>
            <p:nvPr/>
          </p:nvSpPr>
          <p:spPr>
            <a:xfrm>
              <a:off x="2829029" y="4117132"/>
              <a:ext cx="8637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800">
                  <a:solidFill>
                    <a:srgbClr val="EEEEEE"/>
                  </a:solidFill>
                  <a:latin typeface="Comfortaa"/>
                  <a:ea typeface="Comfortaa"/>
                  <a:cs typeface="Comfortaa"/>
                  <a:sym typeface="Comfortaa"/>
                </a:rPr>
                <a:t>Epoll</a:t>
              </a:r>
              <a:endParaRPr b="1" sz="1800">
                <a:solidFill>
                  <a:srgbClr val="EEEEEE"/>
                </a:solidFill>
                <a:latin typeface="Comfortaa"/>
                <a:ea typeface="Comfortaa"/>
                <a:cs typeface="Comfortaa"/>
                <a:sym typeface="Comfortaa"/>
              </a:endParaRPr>
            </a:p>
          </p:txBody>
        </p:sp>
        <p:cxnSp>
          <p:nvCxnSpPr>
            <p:cNvPr id="3068" name="Google Shape;3068;p214"/>
            <p:cNvCxnSpPr>
              <a:stCxn id="3062" idx="0"/>
              <a:endCxn id="3061" idx="2"/>
            </p:cNvCxnSpPr>
            <p:nvPr/>
          </p:nvCxnSpPr>
          <p:spPr>
            <a:xfrm rot="10800000">
              <a:off x="4610720" y="3585650"/>
              <a:ext cx="0" cy="521100"/>
            </a:xfrm>
            <a:prstGeom prst="straightConnector1">
              <a:avLst/>
            </a:prstGeom>
            <a:noFill/>
            <a:ln cap="flat" cmpd="sng" w="38100">
              <a:solidFill>
                <a:srgbClr val="EE8934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069" name="Google Shape;3069;p214"/>
            <p:cNvCxnSpPr>
              <a:stCxn id="3064" idx="0"/>
              <a:endCxn id="3067" idx="0"/>
            </p:cNvCxnSpPr>
            <p:nvPr/>
          </p:nvCxnSpPr>
          <p:spPr>
            <a:xfrm rot="5400000">
              <a:off x="4619295" y="2748200"/>
              <a:ext cx="10500" cy="2727600"/>
            </a:xfrm>
            <a:prstGeom prst="bentConnector3">
              <a:avLst>
                <a:gd fmla="val -1731190" name="adj1"/>
              </a:avLst>
            </a:prstGeom>
            <a:noFill/>
            <a:ln cap="flat" cmpd="sng" w="38100">
              <a:solidFill>
                <a:srgbClr val="EE893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070" name="Google Shape;3070;p214"/>
            <p:cNvSpPr txBox="1"/>
            <p:nvPr/>
          </p:nvSpPr>
          <p:spPr>
            <a:xfrm>
              <a:off x="4113452" y="2476200"/>
              <a:ext cx="10053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2000">
                  <a:solidFill>
                    <a:srgbClr val="EEEEEE"/>
                  </a:solidFill>
                  <a:latin typeface="Comfortaa"/>
                  <a:ea typeface="Comfortaa"/>
                  <a:cs typeface="Comfortaa"/>
                  <a:sym typeface="Comfortaa"/>
                </a:rPr>
                <a:t>Poller</a:t>
              </a:r>
              <a:endParaRPr b="1" sz="2000">
                <a:solidFill>
                  <a:srgbClr val="EEEEEE"/>
                </a:solidFill>
                <a:latin typeface="Comfortaa"/>
                <a:ea typeface="Comfortaa"/>
                <a:cs typeface="Comfortaa"/>
                <a:sym typeface="Comfortaa"/>
              </a:endParaRPr>
            </a:p>
          </p:txBody>
        </p:sp>
        <p:sp>
          <p:nvSpPr>
            <p:cNvPr id="3071" name="Google Shape;3071;p214"/>
            <p:cNvSpPr/>
            <p:nvPr/>
          </p:nvSpPr>
          <p:spPr>
            <a:xfrm>
              <a:off x="3792745" y="2968800"/>
              <a:ext cx="1635900" cy="568800"/>
            </a:xfrm>
            <a:prstGeom prst="rect">
              <a:avLst/>
            </a:prstGeom>
            <a:solidFill>
              <a:srgbClr val="C27BA0"/>
            </a:solidFill>
            <a:ln cap="flat" cmpd="sng" w="381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t/>
              </a:r>
              <a:endParaRPr>
                <a:solidFill>
                  <a:srgbClr val="EEEEEE"/>
                </a:solidFill>
                <a:latin typeface="Comfortaa"/>
                <a:ea typeface="Comfortaa"/>
                <a:cs typeface="Comfortaa"/>
                <a:sym typeface="Comfortaa"/>
              </a:endParaRPr>
            </a:p>
          </p:txBody>
        </p:sp>
        <p:sp>
          <p:nvSpPr>
            <p:cNvPr id="3072" name="Google Shape;3072;p214"/>
            <p:cNvSpPr txBox="1"/>
            <p:nvPr/>
          </p:nvSpPr>
          <p:spPr>
            <a:xfrm>
              <a:off x="3716545" y="3039453"/>
              <a:ext cx="17868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000">
                  <a:solidFill>
                    <a:srgbClr val="EEEEEE"/>
                  </a:solidFill>
                  <a:latin typeface="Comfortaa"/>
                  <a:ea typeface="Comfortaa"/>
                  <a:cs typeface="Comfortaa"/>
                  <a:sym typeface="Comfortaa"/>
                </a:rPr>
                <a:t>F.D ID &amp; Virtual Thread </a:t>
              </a:r>
              <a:br>
                <a:rPr b="1" lang="ko" sz="1000">
                  <a:solidFill>
                    <a:srgbClr val="EEEEEE"/>
                  </a:solidFill>
                  <a:latin typeface="Comfortaa"/>
                  <a:ea typeface="Comfortaa"/>
                  <a:cs typeface="Comfortaa"/>
                  <a:sym typeface="Comfortaa"/>
                </a:rPr>
              </a:br>
              <a:r>
                <a:rPr b="1" lang="ko" sz="1000">
                  <a:solidFill>
                    <a:srgbClr val="EEEEEE"/>
                  </a:solidFill>
                  <a:latin typeface="Comfortaa"/>
                  <a:ea typeface="Comfortaa"/>
                  <a:cs typeface="Comfortaa"/>
                  <a:sym typeface="Comfortaa"/>
                </a:rPr>
                <a:t>Pairs</a:t>
              </a:r>
              <a:endParaRPr b="1" sz="1000">
                <a:solidFill>
                  <a:srgbClr val="EEEEEE"/>
                </a:solidFill>
                <a:latin typeface="Comfortaa"/>
                <a:ea typeface="Comfortaa"/>
                <a:cs typeface="Comfortaa"/>
                <a:sym typeface="Comfortaa"/>
              </a:endParaRPr>
            </a:p>
          </p:txBody>
        </p:sp>
        <p:sp>
          <p:nvSpPr>
            <p:cNvPr id="3073" name="Google Shape;3073;p214"/>
            <p:cNvSpPr/>
            <p:nvPr/>
          </p:nvSpPr>
          <p:spPr>
            <a:xfrm>
              <a:off x="7667670" y="2688779"/>
              <a:ext cx="1234800" cy="605700"/>
            </a:xfrm>
            <a:prstGeom prst="rect">
              <a:avLst/>
            </a:prstGeom>
            <a:solidFill>
              <a:srgbClr val="56A8F5"/>
            </a:solidFill>
            <a:ln cap="flat" cmpd="sng" w="9525">
              <a:solidFill>
                <a:srgbClr val="56A8F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t/>
              </a:r>
              <a:endParaRPr>
                <a:solidFill>
                  <a:srgbClr val="EEEEEE"/>
                </a:solidFill>
                <a:latin typeface="Comfortaa"/>
                <a:ea typeface="Comfortaa"/>
                <a:cs typeface="Comfortaa"/>
                <a:sym typeface="Comfortaa"/>
              </a:endParaRPr>
            </a:p>
          </p:txBody>
        </p:sp>
        <p:sp>
          <p:nvSpPr>
            <p:cNvPr id="3074" name="Google Shape;3074;p214"/>
            <p:cNvSpPr txBox="1"/>
            <p:nvPr/>
          </p:nvSpPr>
          <p:spPr>
            <a:xfrm>
              <a:off x="7667670" y="2678363"/>
              <a:ext cx="1234800" cy="677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600">
                  <a:solidFill>
                    <a:srgbClr val="EEEEEE"/>
                  </a:solidFill>
                  <a:latin typeface="Comfortaa"/>
                  <a:ea typeface="Comfortaa"/>
                  <a:cs typeface="Comfortaa"/>
                  <a:sym typeface="Comfortaa"/>
                </a:rPr>
                <a:t>Poller 전용 Thread</a:t>
              </a:r>
              <a:endParaRPr b="1" sz="1600">
                <a:solidFill>
                  <a:srgbClr val="EEEEEE"/>
                </a:solidFill>
                <a:latin typeface="Comfortaa"/>
                <a:ea typeface="Comfortaa"/>
                <a:cs typeface="Comfortaa"/>
                <a:sym typeface="Comfortaa"/>
              </a:endParaRPr>
            </a:p>
          </p:txBody>
        </p:sp>
        <p:sp>
          <p:nvSpPr>
            <p:cNvPr id="3075" name="Google Shape;3075;p214"/>
            <p:cNvSpPr/>
            <p:nvPr/>
          </p:nvSpPr>
          <p:spPr>
            <a:xfrm rot="5401693">
              <a:off x="6449195" y="2518363"/>
              <a:ext cx="609000" cy="1052100"/>
            </a:xfrm>
            <a:prstGeom prst="uturnArrow">
              <a:avLst>
                <a:gd fmla="val 28329" name="adj1"/>
                <a:gd fmla="val 20353" name="adj2"/>
                <a:gd fmla="val 21438" name="adj3"/>
                <a:gd fmla="val 44095" name="adj4"/>
                <a:gd fmla="val 100000" name="adj5"/>
              </a:avLst>
            </a:prstGeom>
            <a:solidFill>
              <a:srgbClr val="EEEEEE"/>
            </a:solidFill>
            <a:ln cap="flat" cmpd="sng" w="9525">
              <a:solidFill>
                <a:srgbClr val="EEEEE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EEEEEE"/>
                </a:solidFill>
              </a:endParaRPr>
            </a:p>
          </p:txBody>
        </p:sp>
        <p:sp>
          <p:nvSpPr>
            <p:cNvPr id="3076" name="Google Shape;3076;p214"/>
            <p:cNvSpPr txBox="1"/>
            <p:nvPr/>
          </p:nvSpPr>
          <p:spPr>
            <a:xfrm>
              <a:off x="5848945" y="2149232"/>
              <a:ext cx="1686900" cy="46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500">
                  <a:solidFill>
                    <a:srgbClr val="29C740"/>
                  </a:solidFill>
                  <a:latin typeface="Comfortaa"/>
                  <a:ea typeface="Comfortaa"/>
                  <a:cs typeface="Comfortaa"/>
                  <a:sym typeface="Comfortaa"/>
                </a:rPr>
                <a:t>무한 루프</a:t>
              </a:r>
              <a:br>
                <a:rPr b="1" lang="ko" sz="1500">
                  <a:solidFill>
                    <a:srgbClr val="29C740"/>
                  </a:solidFill>
                  <a:latin typeface="Comfortaa"/>
                  <a:ea typeface="Comfortaa"/>
                  <a:cs typeface="Comfortaa"/>
                  <a:sym typeface="Comfortaa"/>
                </a:rPr>
              </a:br>
              <a:r>
                <a:rPr b="1" lang="ko" sz="1500">
                  <a:solidFill>
                    <a:srgbClr val="29C740"/>
                  </a:solidFill>
                  <a:latin typeface="Comfortaa"/>
                  <a:ea typeface="Comfortaa"/>
                  <a:cs typeface="Comfortaa"/>
                  <a:sym typeface="Comfortaa"/>
                </a:rPr>
                <a:t>&amp; 준비 여부 감시</a:t>
              </a:r>
              <a:endParaRPr b="1" sz="1500">
                <a:solidFill>
                  <a:srgbClr val="29C740"/>
                </a:solidFill>
                <a:latin typeface="Comfortaa"/>
                <a:ea typeface="Comfortaa"/>
                <a:cs typeface="Comfortaa"/>
                <a:sym typeface="Comfortaa"/>
              </a:endParaRPr>
            </a:p>
          </p:txBody>
        </p:sp>
        <p:sp>
          <p:nvSpPr>
            <p:cNvPr id="3077" name="Google Shape;3077;p214"/>
            <p:cNvSpPr txBox="1"/>
            <p:nvPr/>
          </p:nvSpPr>
          <p:spPr>
            <a:xfrm>
              <a:off x="4960870" y="3256863"/>
              <a:ext cx="3405600" cy="46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500">
                  <a:solidFill>
                    <a:srgbClr val="29C740"/>
                  </a:solidFill>
                  <a:latin typeface="Comfortaa"/>
                  <a:ea typeface="Comfortaa"/>
                  <a:cs typeface="Comfortaa"/>
                  <a:sym typeface="Comfortaa"/>
                </a:rPr>
                <a:t>준비된 Socket의</a:t>
              </a:r>
              <a:br>
                <a:rPr b="1" lang="ko" sz="1500">
                  <a:solidFill>
                    <a:srgbClr val="29C740"/>
                  </a:solidFill>
                  <a:latin typeface="Comfortaa"/>
                  <a:ea typeface="Comfortaa"/>
                  <a:cs typeface="Comfortaa"/>
                  <a:sym typeface="Comfortaa"/>
                </a:rPr>
              </a:br>
              <a:r>
                <a:rPr b="1" lang="ko" sz="1500">
                  <a:solidFill>
                    <a:srgbClr val="29C740"/>
                  </a:solidFill>
                  <a:latin typeface="Comfortaa"/>
                  <a:ea typeface="Comfortaa"/>
                  <a:cs typeface="Comfortaa"/>
                  <a:sym typeface="Comfortaa"/>
                </a:rPr>
                <a:t>Virtual Thread unpark()</a:t>
              </a:r>
              <a:endParaRPr b="1" sz="1500">
                <a:solidFill>
                  <a:srgbClr val="29C740"/>
                </a:solidFill>
                <a:latin typeface="Comfortaa"/>
                <a:ea typeface="Comfortaa"/>
                <a:cs typeface="Comfortaa"/>
                <a:sym typeface="Comfortaa"/>
              </a:endParaRPr>
            </a:p>
          </p:txBody>
        </p:sp>
      </p:grpSp>
    </p:spTree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3081" name="Shape 3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2" name="Google Shape;3082;p215"/>
          <p:cNvSpPr txBox="1"/>
          <p:nvPr/>
        </p:nvSpPr>
        <p:spPr>
          <a:xfrm>
            <a:off x="311700" y="193875"/>
            <a:ext cx="7877400" cy="7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  <a:t>Poller 클래스</a:t>
            </a:r>
            <a:endParaRPr b="1" sz="3000">
              <a:solidFill>
                <a:srgbClr val="EAEAEA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083" name="Google Shape;3083;p2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grpSp>
        <p:nvGrpSpPr>
          <p:cNvPr id="3084" name="Google Shape;3084;p215"/>
          <p:cNvGrpSpPr/>
          <p:nvPr/>
        </p:nvGrpSpPr>
        <p:grpSpPr>
          <a:xfrm>
            <a:off x="271300" y="1768232"/>
            <a:ext cx="8631170" cy="2429600"/>
            <a:chOff x="271300" y="2149232"/>
            <a:chExt cx="8631170" cy="2429600"/>
          </a:xfrm>
        </p:grpSpPr>
        <p:sp>
          <p:nvSpPr>
            <p:cNvPr id="3085" name="Google Shape;3085;p215"/>
            <p:cNvSpPr/>
            <p:nvPr/>
          </p:nvSpPr>
          <p:spPr>
            <a:xfrm>
              <a:off x="3735620" y="2471325"/>
              <a:ext cx="1750200" cy="1114200"/>
            </a:xfrm>
            <a:prstGeom prst="rect">
              <a:avLst/>
            </a:prstGeom>
            <a:solidFill>
              <a:srgbClr val="EE8934"/>
            </a:solidFill>
            <a:ln cap="flat" cmpd="sng" w="9525">
              <a:solidFill>
                <a:srgbClr val="EE893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t/>
              </a:r>
              <a:endParaRPr>
                <a:solidFill>
                  <a:srgbClr val="EEEEEE"/>
                </a:solidFill>
                <a:latin typeface="Comfortaa"/>
                <a:ea typeface="Comfortaa"/>
                <a:cs typeface="Comfortaa"/>
                <a:sym typeface="Comfortaa"/>
              </a:endParaRPr>
            </a:p>
          </p:txBody>
        </p:sp>
        <p:sp>
          <p:nvSpPr>
            <p:cNvPr id="3086" name="Google Shape;3086;p215"/>
            <p:cNvSpPr/>
            <p:nvPr/>
          </p:nvSpPr>
          <p:spPr>
            <a:xfrm>
              <a:off x="4071920" y="4106750"/>
              <a:ext cx="1077600" cy="461700"/>
            </a:xfrm>
            <a:prstGeom prst="rect">
              <a:avLst/>
            </a:prstGeom>
            <a:solidFill>
              <a:srgbClr val="EE8934"/>
            </a:solidFill>
            <a:ln cap="flat" cmpd="sng" w="9525">
              <a:solidFill>
                <a:srgbClr val="EE893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t/>
              </a:r>
              <a:endParaRPr>
                <a:solidFill>
                  <a:srgbClr val="EEEEEE"/>
                </a:solidFill>
                <a:latin typeface="Comfortaa"/>
                <a:ea typeface="Comfortaa"/>
                <a:cs typeface="Comfortaa"/>
                <a:sym typeface="Comfortaa"/>
              </a:endParaRPr>
            </a:p>
          </p:txBody>
        </p:sp>
        <p:sp>
          <p:nvSpPr>
            <p:cNvPr id="3087" name="Google Shape;3087;p215"/>
            <p:cNvSpPr/>
            <p:nvPr/>
          </p:nvSpPr>
          <p:spPr>
            <a:xfrm>
              <a:off x="5449545" y="4106750"/>
              <a:ext cx="1077600" cy="461700"/>
            </a:xfrm>
            <a:prstGeom prst="rect">
              <a:avLst/>
            </a:prstGeom>
            <a:solidFill>
              <a:srgbClr val="EE8934"/>
            </a:solidFill>
            <a:ln cap="flat" cmpd="sng" w="9525">
              <a:solidFill>
                <a:srgbClr val="EE893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t/>
              </a:r>
              <a:endParaRPr>
                <a:solidFill>
                  <a:srgbClr val="EEEEEE"/>
                </a:solidFill>
                <a:latin typeface="Comfortaa"/>
                <a:ea typeface="Comfortaa"/>
                <a:cs typeface="Comfortaa"/>
                <a:sym typeface="Comfortaa"/>
              </a:endParaRPr>
            </a:p>
          </p:txBody>
        </p:sp>
        <p:sp>
          <p:nvSpPr>
            <p:cNvPr id="3088" name="Google Shape;3088;p215"/>
            <p:cNvSpPr txBox="1"/>
            <p:nvPr/>
          </p:nvSpPr>
          <p:spPr>
            <a:xfrm>
              <a:off x="5428695" y="4106750"/>
              <a:ext cx="11193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800">
                  <a:solidFill>
                    <a:srgbClr val="EEEEEE"/>
                  </a:solidFill>
                  <a:latin typeface="Comfortaa"/>
                  <a:ea typeface="Comfortaa"/>
                  <a:cs typeface="Comfortaa"/>
                  <a:sym typeface="Comfortaa"/>
                </a:rPr>
                <a:t>Kqueue</a:t>
              </a:r>
              <a:endParaRPr b="1" sz="1800">
                <a:solidFill>
                  <a:srgbClr val="EEEEEE"/>
                </a:solidFill>
                <a:latin typeface="Comfortaa"/>
                <a:ea typeface="Comfortaa"/>
                <a:cs typeface="Comfortaa"/>
                <a:sym typeface="Comfortaa"/>
              </a:endParaRPr>
            </a:p>
          </p:txBody>
        </p:sp>
        <p:sp>
          <p:nvSpPr>
            <p:cNvPr id="3089" name="Google Shape;3089;p215"/>
            <p:cNvSpPr txBox="1"/>
            <p:nvPr/>
          </p:nvSpPr>
          <p:spPr>
            <a:xfrm>
              <a:off x="4213492" y="4106747"/>
              <a:ext cx="8637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800">
                  <a:solidFill>
                    <a:srgbClr val="EEEEEE"/>
                  </a:solidFill>
                  <a:latin typeface="Comfortaa"/>
                  <a:ea typeface="Comfortaa"/>
                  <a:cs typeface="Comfortaa"/>
                  <a:sym typeface="Comfortaa"/>
                </a:rPr>
                <a:t>IOCP</a:t>
              </a:r>
              <a:endParaRPr b="1" sz="1800">
                <a:solidFill>
                  <a:srgbClr val="EEEEEE"/>
                </a:solidFill>
                <a:latin typeface="Comfortaa"/>
                <a:ea typeface="Comfortaa"/>
                <a:cs typeface="Comfortaa"/>
                <a:sym typeface="Comfortaa"/>
              </a:endParaRPr>
            </a:p>
          </p:txBody>
        </p:sp>
        <p:sp>
          <p:nvSpPr>
            <p:cNvPr id="3090" name="Google Shape;3090;p215"/>
            <p:cNvSpPr/>
            <p:nvPr/>
          </p:nvSpPr>
          <p:spPr>
            <a:xfrm>
              <a:off x="2715145" y="4110213"/>
              <a:ext cx="1077600" cy="461700"/>
            </a:xfrm>
            <a:prstGeom prst="rect">
              <a:avLst/>
            </a:prstGeom>
            <a:solidFill>
              <a:srgbClr val="EE8934"/>
            </a:solidFill>
            <a:ln cap="flat" cmpd="sng" w="9525">
              <a:solidFill>
                <a:srgbClr val="EE893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t/>
              </a:r>
              <a:endParaRPr>
                <a:solidFill>
                  <a:srgbClr val="EEEEEE"/>
                </a:solidFill>
                <a:latin typeface="Comfortaa"/>
                <a:ea typeface="Comfortaa"/>
                <a:cs typeface="Comfortaa"/>
                <a:sym typeface="Comfortaa"/>
              </a:endParaRPr>
            </a:p>
          </p:txBody>
        </p:sp>
        <p:sp>
          <p:nvSpPr>
            <p:cNvPr id="3091" name="Google Shape;3091;p215"/>
            <p:cNvSpPr txBox="1"/>
            <p:nvPr/>
          </p:nvSpPr>
          <p:spPr>
            <a:xfrm>
              <a:off x="2829029" y="4117132"/>
              <a:ext cx="8637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800">
                  <a:solidFill>
                    <a:srgbClr val="EEEEEE"/>
                  </a:solidFill>
                  <a:latin typeface="Comfortaa"/>
                  <a:ea typeface="Comfortaa"/>
                  <a:cs typeface="Comfortaa"/>
                  <a:sym typeface="Comfortaa"/>
                </a:rPr>
                <a:t>Epoll</a:t>
              </a:r>
              <a:endParaRPr b="1" sz="1800">
                <a:solidFill>
                  <a:srgbClr val="EEEEEE"/>
                </a:solidFill>
                <a:latin typeface="Comfortaa"/>
                <a:ea typeface="Comfortaa"/>
                <a:cs typeface="Comfortaa"/>
                <a:sym typeface="Comfortaa"/>
              </a:endParaRPr>
            </a:p>
          </p:txBody>
        </p:sp>
        <p:cxnSp>
          <p:nvCxnSpPr>
            <p:cNvPr id="3092" name="Google Shape;3092;p215"/>
            <p:cNvCxnSpPr>
              <a:stCxn id="3086" idx="0"/>
              <a:endCxn id="3085" idx="2"/>
            </p:cNvCxnSpPr>
            <p:nvPr/>
          </p:nvCxnSpPr>
          <p:spPr>
            <a:xfrm rot="10800000">
              <a:off x="4610720" y="3585650"/>
              <a:ext cx="0" cy="521100"/>
            </a:xfrm>
            <a:prstGeom prst="straightConnector1">
              <a:avLst/>
            </a:prstGeom>
            <a:noFill/>
            <a:ln cap="flat" cmpd="sng" w="38100">
              <a:solidFill>
                <a:srgbClr val="EE8934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093" name="Google Shape;3093;p215"/>
            <p:cNvCxnSpPr>
              <a:stCxn id="3088" idx="0"/>
              <a:endCxn id="3091" idx="0"/>
            </p:cNvCxnSpPr>
            <p:nvPr/>
          </p:nvCxnSpPr>
          <p:spPr>
            <a:xfrm rot="5400000">
              <a:off x="4619295" y="2748200"/>
              <a:ext cx="10500" cy="2727600"/>
            </a:xfrm>
            <a:prstGeom prst="bentConnector3">
              <a:avLst>
                <a:gd fmla="val -1731190" name="adj1"/>
              </a:avLst>
            </a:prstGeom>
            <a:noFill/>
            <a:ln cap="flat" cmpd="sng" w="38100">
              <a:solidFill>
                <a:srgbClr val="EE893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094" name="Google Shape;3094;p215"/>
            <p:cNvSpPr txBox="1"/>
            <p:nvPr/>
          </p:nvSpPr>
          <p:spPr>
            <a:xfrm>
              <a:off x="4113452" y="2476200"/>
              <a:ext cx="10053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2000">
                  <a:solidFill>
                    <a:srgbClr val="EEEEEE"/>
                  </a:solidFill>
                  <a:latin typeface="Comfortaa"/>
                  <a:ea typeface="Comfortaa"/>
                  <a:cs typeface="Comfortaa"/>
                  <a:sym typeface="Comfortaa"/>
                </a:rPr>
                <a:t>Poller</a:t>
              </a:r>
              <a:endParaRPr b="1" sz="2000">
                <a:solidFill>
                  <a:srgbClr val="EEEEEE"/>
                </a:solidFill>
                <a:latin typeface="Comfortaa"/>
                <a:ea typeface="Comfortaa"/>
                <a:cs typeface="Comfortaa"/>
                <a:sym typeface="Comfortaa"/>
              </a:endParaRPr>
            </a:p>
          </p:txBody>
        </p:sp>
        <p:sp>
          <p:nvSpPr>
            <p:cNvPr id="3095" name="Google Shape;3095;p215"/>
            <p:cNvSpPr/>
            <p:nvPr/>
          </p:nvSpPr>
          <p:spPr>
            <a:xfrm>
              <a:off x="3792745" y="2968800"/>
              <a:ext cx="1635900" cy="568800"/>
            </a:xfrm>
            <a:prstGeom prst="rect">
              <a:avLst/>
            </a:prstGeom>
            <a:solidFill>
              <a:srgbClr val="C27BA0"/>
            </a:solidFill>
            <a:ln cap="flat" cmpd="sng" w="9525">
              <a:solidFill>
                <a:srgbClr val="C27BA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t/>
              </a:r>
              <a:endParaRPr>
                <a:solidFill>
                  <a:srgbClr val="EEEEEE"/>
                </a:solidFill>
                <a:latin typeface="Comfortaa"/>
                <a:ea typeface="Comfortaa"/>
                <a:cs typeface="Comfortaa"/>
                <a:sym typeface="Comfortaa"/>
              </a:endParaRPr>
            </a:p>
          </p:txBody>
        </p:sp>
        <p:sp>
          <p:nvSpPr>
            <p:cNvPr id="3096" name="Google Shape;3096;p215"/>
            <p:cNvSpPr txBox="1"/>
            <p:nvPr/>
          </p:nvSpPr>
          <p:spPr>
            <a:xfrm>
              <a:off x="3716545" y="3039453"/>
              <a:ext cx="17868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000">
                  <a:solidFill>
                    <a:srgbClr val="EEEEEE"/>
                  </a:solidFill>
                  <a:latin typeface="Comfortaa"/>
                  <a:ea typeface="Comfortaa"/>
                  <a:cs typeface="Comfortaa"/>
                  <a:sym typeface="Comfortaa"/>
                </a:rPr>
                <a:t>F.D ID &amp; Virtual Thread </a:t>
              </a:r>
              <a:br>
                <a:rPr b="1" lang="ko" sz="1000">
                  <a:solidFill>
                    <a:srgbClr val="EEEEEE"/>
                  </a:solidFill>
                  <a:latin typeface="Comfortaa"/>
                  <a:ea typeface="Comfortaa"/>
                  <a:cs typeface="Comfortaa"/>
                  <a:sym typeface="Comfortaa"/>
                </a:rPr>
              </a:br>
              <a:r>
                <a:rPr b="1" lang="ko" sz="1000">
                  <a:solidFill>
                    <a:srgbClr val="EEEEEE"/>
                  </a:solidFill>
                  <a:latin typeface="Comfortaa"/>
                  <a:ea typeface="Comfortaa"/>
                  <a:cs typeface="Comfortaa"/>
                  <a:sym typeface="Comfortaa"/>
                </a:rPr>
                <a:t>Pairs</a:t>
              </a:r>
              <a:endParaRPr b="1" sz="1000">
                <a:solidFill>
                  <a:srgbClr val="EEEEEE"/>
                </a:solidFill>
                <a:latin typeface="Comfortaa"/>
                <a:ea typeface="Comfortaa"/>
                <a:cs typeface="Comfortaa"/>
                <a:sym typeface="Comfortaa"/>
              </a:endParaRPr>
            </a:p>
          </p:txBody>
        </p:sp>
        <p:sp>
          <p:nvSpPr>
            <p:cNvPr id="3097" name="Google Shape;3097;p215"/>
            <p:cNvSpPr/>
            <p:nvPr/>
          </p:nvSpPr>
          <p:spPr>
            <a:xfrm>
              <a:off x="7667670" y="2688779"/>
              <a:ext cx="1234800" cy="605700"/>
            </a:xfrm>
            <a:prstGeom prst="rect">
              <a:avLst/>
            </a:prstGeom>
            <a:solidFill>
              <a:srgbClr val="56A8F5"/>
            </a:solidFill>
            <a:ln cap="flat" cmpd="sng" w="9525">
              <a:solidFill>
                <a:srgbClr val="56A8F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t/>
              </a:r>
              <a:endParaRPr>
                <a:solidFill>
                  <a:srgbClr val="EEEEEE"/>
                </a:solidFill>
                <a:latin typeface="Comfortaa"/>
                <a:ea typeface="Comfortaa"/>
                <a:cs typeface="Comfortaa"/>
                <a:sym typeface="Comfortaa"/>
              </a:endParaRPr>
            </a:p>
          </p:txBody>
        </p:sp>
        <p:sp>
          <p:nvSpPr>
            <p:cNvPr id="3098" name="Google Shape;3098;p215"/>
            <p:cNvSpPr txBox="1"/>
            <p:nvPr/>
          </p:nvSpPr>
          <p:spPr>
            <a:xfrm>
              <a:off x="7667670" y="2678363"/>
              <a:ext cx="1234800" cy="677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600">
                  <a:solidFill>
                    <a:srgbClr val="EEEEEE"/>
                  </a:solidFill>
                  <a:latin typeface="Comfortaa"/>
                  <a:ea typeface="Comfortaa"/>
                  <a:cs typeface="Comfortaa"/>
                  <a:sym typeface="Comfortaa"/>
                </a:rPr>
                <a:t>Poller 전용 Thread</a:t>
              </a:r>
              <a:endParaRPr b="1" sz="1600">
                <a:solidFill>
                  <a:srgbClr val="EEEEEE"/>
                </a:solidFill>
                <a:latin typeface="Comfortaa"/>
                <a:ea typeface="Comfortaa"/>
                <a:cs typeface="Comfortaa"/>
                <a:sym typeface="Comfortaa"/>
              </a:endParaRPr>
            </a:p>
          </p:txBody>
        </p:sp>
        <p:sp>
          <p:nvSpPr>
            <p:cNvPr id="3099" name="Google Shape;3099;p215"/>
            <p:cNvSpPr/>
            <p:nvPr/>
          </p:nvSpPr>
          <p:spPr>
            <a:xfrm rot="5401693">
              <a:off x="6449195" y="2518363"/>
              <a:ext cx="609000" cy="1052100"/>
            </a:xfrm>
            <a:prstGeom prst="uturnArrow">
              <a:avLst>
                <a:gd fmla="val 28329" name="adj1"/>
                <a:gd fmla="val 20353" name="adj2"/>
                <a:gd fmla="val 21438" name="adj3"/>
                <a:gd fmla="val 44095" name="adj4"/>
                <a:gd fmla="val 100000" name="adj5"/>
              </a:avLst>
            </a:prstGeom>
            <a:solidFill>
              <a:srgbClr val="EEEEEE"/>
            </a:solidFill>
            <a:ln cap="flat" cmpd="sng" w="9525">
              <a:solidFill>
                <a:srgbClr val="EEEEE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EEEEEE"/>
                </a:solidFill>
              </a:endParaRPr>
            </a:p>
          </p:txBody>
        </p:sp>
        <p:sp>
          <p:nvSpPr>
            <p:cNvPr id="3100" name="Google Shape;3100;p215"/>
            <p:cNvSpPr txBox="1"/>
            <p:nvPr/>
          </p:nvSpPr>
          <p:spPr>
            <a:xfrm>
              <a:off x="5848945" y="2149232"/>
              <a:ext cx="1686900" cy="46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500">
                  <a:solidFill>
                    <a:srgbClr val="29C740"/>
                  </a:solidFill>
                  <a:latin typeface="Comfortaa"/>
                  <a:ea typeface="Comfortaa"/>
                  <a:cs typeface="Comfortaa"/>
                  <a:sym typeface="Comfortaa"/>
                </a:rPr>
                <a:t>무한 루프</a:t>
              </a:r>
              <a:br>
                <a:rPr b="1" lang="ko" sz="1500">
                  <a:solidFill>
                    <a:srgbClr val="29C740"/>
                  </a:solidFill>
                  <a:latin typeface="Comfortaa"/>
                  <a:ea typeface="Comfortaa"/>
                  <a:cs typeface="Comfortaa"/>
                  <a:sym typeface="Comfortaa"/>
                </a:rPr>
              </a:br>
              <a:r>
                <a:rPr b="1" lang="ko" sz="1500">
                  <a:solidFill>
                    <a:srgbClr val="29C740"/>
                  </a:solidFill>
                  <a:latin typeface="Comfortaa"/>
                  <a:ea typeface="Comfortaa"/>
                  <a:cs typeface="Comfortaa"/>
                  <a:sym typeface="Comfortaa"/>
                </a:rPr>
                <a:t>&amp; 준비 여부 감</a:t>
              </a:r>
              <a:r>
                <a:rPr b="1" lang="ko" sz="1500">
                  <a:solidFill>
                    <a:srgbClr val="29C740"/>
                  </a:solidFill>
                  <a:latin typeface="Comfortaa"/>
                  <a:ea typeface="Comfortaa"/>
                  <a:cs typeface="Comfortaa"/>
                  <a:sym typeface="Comfortaa"/>
                </a:rPr>
                <a:t>시</a:t>
              </a:r>
              <a:endParaRPr b="1" sz="1500">
                <a:solidFill>
                  <a:srgbClr val="29C740"/>
                </a:solidFill>
                <a:latin typeface="Comfortaa"/>
                <a:ea typeface="Comfortaa"/>
                <a:cs typeface="Comfortaa"/>
                <a:sym typeface="Comfortaa"/>
              </a:endParaRPr>
            </a:p>
          </p:txBody>
        </p:sp>
        <p:sp>
          <p:nvSpPr>
            <p:cNvPr id="3101" name="Google Shape;3101;p215"/>
            <p:cNvSpPr txBox="1"/>
            <p:nvPr/>
          </p:nvSpPr>
          <p:spPr>
            <a:xfrm>
              <a:off x="4960870" y="3256863"/>
              <a:ext cx="3405600" cy="46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500">
                  <a:solidFill>
                    <a:srgbClr val="29C740"/>
                  </a:solidFill>
                  <a:latin typeface="Comfortaa"/>
                  <a:ea typeface="Comfortaa"/>
                  <a:cs typeface="Comfortaa"/>
                  <a:sym typeface="Comfortaa"/>
                </a:rPr>
                <a:t>준비된 Socket의</a:t>
              </a:r>
              <a:br>
                <a:rPr b="1" lang="ko" sz="1500">
                  <a:solidFill>
                    <a:srgbClr val="29C740"/>
                  </a:solidFill>
                  <a:latin typeface="Comfortaa"/>
                  <a:ea typeface="Comfortaa"/>
                  <a:cs typeface="Comfortaa"/>
                  <a:sym typeface="Comfortaa"/>
                </a:rPr>
              </a:br>
              <a:r>
                <a:rPr b="1" lang="ko" sz="1500">
                  <a:solidFill>
                    <a:srgbClr val="29C740"/>
                  </a:solidFill>
                  <a:latin typeface="Comfortaa"/>
                  <a:ea typeface="Comfortaa"/>
                  <a:cs typeface="Comfortaa"/>
                  <a:sym typeface="Comfortaa"/>
                </a:rPr>
                <a:t>Virtual Thread unpark()</a:t>
              </a:r>
              <a:endParaRPr b="1" sz="1500">
                <a:solidFill>
                  <a:srgbClr val="29C740"/>
                </a:solidFill>
                <a:latin typeface="Comfortaa"/>
                <a:ea typeface="Comfortaa"/>
                <a:cs typeface="Comfortaa"/>
                <a:sym typeface="Comfortaa"/>
              </a:endParaRPr>
            </a:p>
          </p:txBody>
        </p:sp>
        <p:sp>
          <p:nvSpPr>
            <p:cNvPr id="3102" name="Google Shape;3102;p215"/>
            <p:cNvSpPr/>
            <p:nvPr/>
          </p:nvSpPr>
          <p:spPr>
            <a:xfrm>
              <a:off x="281326" y="2796725"/>
              <a:ext cx="1958400" cy="605700"/>
            </a:xfrm>
            <a:prstGeom prst="rect">
              <a:avLst/>
            </a:prstGeom>
            <a:solidFill>
              <a:srgbClr val="29C740"/>
            </a:solidFill>
            <a:ln cap="flat" cmpd="sng" w="9525">
              <a:solidFill>
                <a:srgbClr val="29C74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t/>
              </a:r>
              <a:endParaRPr>
                <a:solidFill>
                  <a:srgbClr val="EEEEEE"/>
                </a:solidFill>
                <a:latin typeface="Comfortaa"/>
                <a:ea typeface="Comfortaa"/>
                <a:cs typeface="Comfortaa"/>
                <a:sym typeface="Comfortaa"/>
              </a:endParaRPr>
            </a:p>
          </p:txBody>
        </p:sp>
        <p:sp>
          <p:nvSpPr>
            <p:cNvPr id="3103" name="Google Shape;3103;p215"/>
            <p:cNvSpPr txBox="1"/>
            <p:nvPr/>
          </p:nvSpPr>
          <p:spPr>
            <a:xfrm>
              <a:off x="271300" y="2835175"/>
              <a:ext cx="19584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800">
                  <a:solidFill>
                    <a:srgbClr val="EEEEEE"/>
                  </a:solidFill>
                  <a:latin typeface="Comfortaa"/>
                  <a:ea typeface="Comfortaa"/>
                  <a:cs typeface="Comfortaa"/>
                  <a:sym typeface="Comfortaa"/>
                </a:rPr>
                <a:t>NioSocketImpl</a:t>
              </a:r>
              <a:endParaRPr b="1" sz="1800">
                <a:solidFill>
                  <a:srgbClr val="EEEEEE"/>
                </a:solidFill>
                <a:latin typeface="Comfortaa"/>
                <a:ea typeface="Comfortaa"/>
                <a:cs typeface="Comfortaa"/>
                <a:sym typeface="Comfortaa"/>
              </a:endParaRPr>
            </a:p>
          </p:txBody>
        </p:sp>
        <p:sp>
          <p:nvSpPr>
            <p:cNvPr id="3104" name="Google Shape;3104;p215"/>
            <p:cNvSpPr/>
            <p:nvPr/>
          </p:nvSpPr>
          <p:spPr>
            <a:xfrm>
              <a:off x="2578625" y="2932775"/>
              <a:ext cx="789000" cy="3336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EEEEEE"/>
            </a:solidFill>
            <a:ln cap="flat" cmpd="sng" w="9525">
              <a:solidFill>
                <a:srgbClr val="EEEEE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5" name="Google Shape;3105;p215"/>
            <p:cNvSpPr txBox="1"/>
            <p:nvPr/>
          </p:nvSpPr>
          <p:spPr>
            <a:xfrm>
              <a:off x="2067820" y="2320107"/>
              <a:ext cx="1686900" cy="46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500">
                  <a:solidFill>
                    <a:srgbClr val="29C740"/>
                  </a:solidFill>
                  <a:latin typeface="Comfortaa"/>
                  <a:ea typeface="Comfortaa"/>
                  <a:cs typeface="Comfortaa"/>
                  <a:sym typeface="Comfortaa"/>
                </a:rPr>
                <a:t>Socket</a:t>
              </a:r>
              <a:br>
                <a:rPr b="1" lang="ko" sz="1500">
                  <a:solidFill>
                    <a:srgbClr val="29C740"/>
                  </a:solidFill>
                  <a:latin typeface="Comfortaa"/>
                  <a:ea typeface="Comfortaa"/>
                  <a:cs typeface="Comfortaa"/>
                  <a:sym typeface="Comfortaa"/>
                </a:rPr>
              </a:br>
              <a:r>
                <a:rPr b="1" lang="ko" sz="1500">
                  <a:solidFill>
                    <a:srgbClr val="29C740"/>
                  </a:solidFill>
                  <a:latin typeface="Comfortaa"/>
                  <a:ea typeface="Comfortaa"/>
                  <a:cs typeface="Comfortaa"/>
                  <a:sym typeface="Comfortaa"/>
                </a:rPr>
                <a:t>감시 요청</a:t>
              </a:r>
              <a:endParaRPr b="1" sz="1500">
                <a:solidFill>
                  <a:srgbClr val="29C740"/>
                </a:solidFill>
                <a:latin typeface="Comfortaa"/>
                <a:ea typeface="Comfortaa"/>
                <a:cs typeface="Comfortaa"/>
                <a:sym typeface="Comfortaa"/>
              </a:endParaRPr>
            </a:p>
          </p:txBody>
        </p:sp>
      </p:grpSp>
      <p:sp>
        <p:nvSpPr>
          <p:cNvPr id="3106" name="Google Shape;3106;p215"/>
          <p:cNvSpPr/>
          <p:nvPr/>
        </p:nvSpPr>
        <p:spPr>
          <a:xfrm>
            <a:off x="136850" y="1973000"/>
            <a:ext cx="3461400" cy="1203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216"/>
          <p:cNvSpPr txBox="1"/>
          <p:nvPr/>
        </p:nvSpPr>
        <p:spPr>
          <a:xfrm>
            <a:off x="311700" y="193875"/>
            <a:ext cx="7877400" cy="7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  <a:t>Poller 클래스</a:t>
            </a:r>
            <a:endParaRPr b="1" sz="3000">
              <a:solidFill>
                <a:srgbClr val="EAEAEA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112" name="Google Shape;3112;p2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3113" name="Google Shape;3113;p216"/>
          <p:cNvSpPr/>
          <p:nvPr/>
        </p:nvSpPr>
        <p:spPr>
          <a:xfrm>
            <a:off x="249250" y="844693"/>
            <a:ext cx="8645400" cy="3853200"/>
          </a:xfrm>
          <a:prstGeom prst="roundRect">
            <a:avLst>
              <a:gd fmla="val 5931" name="adj"/>
            </a:avLst>
          </a:prstGeom>
          <a:solidFill>
            <a:srgbClr val="2B2B2B"/>
          </a:solidFill>
          <a:ln cap="flat" cmpd="sng" w="9525">
            <a:solidFill>
              <a:srgbClr val="2B2B2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4" name="Google Shape;3114;p216"/>
          <p:cNvSpPr txBox="1"/>
          <p:nvPr>
            <p:ph idx="1" type="body"/>
          </p:nvPr>
        </p:nvSpPr>
        <p:spPr>
          <a:xfrm>
            <a:off x="311700" y="948426"/>
            <a:ext cx="8583000" cy="37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EAEAEA"/>
              </a:buClr>
              <a:buSzPts val="2000"/>
              <a:buFont typeface="Comfortaa"/>
              <a:buChar char="●"/>
            </a:pPr>
            <a:r>
              <a:rPr lang="ko" sz="20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  <a:t>Selector API 구현체를 이용하여 Socket의 읽기/쓰기 준비 여부 감</a:t>
            </a:r>
            <a:r>
              <a:rPr lang="ko" sz="20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  <a:t>시</a:t>
            </a:r>
            <a:endParaRPr sz="2000">
              <a:solidFill>
                <a:srgbClr val="EAEAEA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rgbClr val="EAEAEA"/>
              </a:buClr>
              <a:buSzPts val="2000"/>
              <a:buFont typeface="Comfortaa"/>
              <a:buChar char="○"/>
            </a:pPr>
            <a:r>
              <a:rPr lang="ko" sz="20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  <a:t>NIOSocktImpl에서 Socket 등록 및 감시 요청</a:t>
            </a:r>
            <a:endParaRPr sz="2000">
              <a:solidFill>
                <a:srgbClr val="EAEAEA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EE8934"/>
              </a:buClr>
              <a:buSzPts val="2000"/>
              <a:buFont typeface="Comfortaa"/>
              <a:buChar char="●"/>
            </a:pPr>
            <a:r>
              <a:rPr lang="ko" sz="2000">
                <a:solidFill>
                  <a:srgbClr val="EE8934"/>
                </a:solidFill>
                <a:latin typeface="Comfortaa"/>
                <a:ea typeface="Comfortaa"/>
                <a:cs typeface="Comfortaa"/>
                <a:sym typeface="Comfortaa"/>
              </a:rPr>
              <a:t>감지 등록 후 Virtual Thread 중단(park)</a:t>
            </a:r>
            <a:endParaRPr sz="2000">
              <a:solidFill>
                <a:srgbClr val="EE8934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EAEAEA"/>
              </a:buClr>
              <a:buSzPts val="2000"/>
              <a:buFont typeface="Comfortaa"/>
              <a:buChar char="●"/>
            </a:pPr>
            <a:r>
              <a:rPr lang="ko" sz="20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  <a:t>Socket 준비 시 Virtual Thread 재개(unpark)</a:t>
            </a:r>
            <a:endParaRPr sz="2000">
              <a:solidFill>
                <a:srgbClr val="EAEAEA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EAEAEA"/>
              </a:buClr>
              <a:buSzPts val="2000"/>
              <a:buFont typeface="Comfortaa"/>
              <a:buChar char="●"/>
            </a:pPr>
            <a:r>
              <a:rPr lang="ko" sz="20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  <a:t>읽기/쓰기 각 1개씩 Poller </a:t>
            </a:r>
            <a:r>
              <a:rPr lang="ko" sz="20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  <a:t>객체 </a:t>
            </a:r>
            <a:r>
              <a:rPr lang="ko" sz="20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  <a:t>생성 및 전용 Platform Thread로 실행</a:t>
            </a:r>
            <a:endParaRPr sz="2000">
              <a:solidFill>
                <a:srgbClr val="EAEAEA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3118" name="Shape 3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9" name="Google Shape;3119;p217"/>
          <p:cNvSpPr txBox="1"/>
          <p:nvPr/>
        </p:nvSpPr>
        <p:spPr>
          <a:xfrm>
            <a:off x="311700" y="193875"/>
            <a:ext cx="7877400" cy="7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  <a:t>Poller 클래스</a:t>
            </a:r>
            <a:endParaRPr b="1" sz="3000">
              <a:solidFill>
                <a:srgbClr val="EAEAEA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120" name="Google Shape;3120;p2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3121" name="Google Shape;3121;p217"/>
          <p:cNvSpPr/>
          <p:nvPr/>
        </p:nvSpPr>
        <p:spPr>
          <a:xfrm>
            <a:off x="249250" y="844693"/>
            <a:ext cx="8645400" cy="3853200"/>
          </a:xfrm>
          <a:prstGeom prst="roundRect">
            <a:avLst>
              <a:gd fmla="val 5931" name="adj"/>
            </a:avLst>
          </a:prstGeom>
          <a:solidFill>
            <a:srgbClr val="2B2B2B"/>
          </a:solidFill>
          <a:ln cap="flat" cmpd="sng" w="9525">
            <a:solidFill>
              <a:srgbClr val="2B2B2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2" name="Google Shape;3122;p217"/>
          <p:cNvSpPr txBox="1"/>
          <p:nvPr>
            <p:ph idx="1" type="body"/>
          </p:nvPr>
        </p:nvSpPr>
        <p:spPr>
          <a:xfrm>
            <a:off x="311700" y="948426"/>
            <a:ext cx="8583000" cy="37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EAEAEA"/>
              </a:buClr>
              <a:buSzPts val="2000"/>
              <a:buFont typeface="Comfortaa"/>
              <a:buChar char="●"/>
            </a:pPr>
            <a:r>
              <a:rPr lang="ko" sz="20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  <a:t>Selector API 구현체를 이용하여 Socket의 읽기/쓰기 준비 여부 감시</a:t>
            </a:r>
            <a:endParaRPr sz="2000">
              <a:solidFill>
                <a:srgbClr val="EAEAEA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rgbClr val="EAEAEA"/>
              </a:buClr>
              <a:buSzPts val="2000"/>
              <a:buFont typeface="Comfortaa"/>
              <a:buChar char="○"/>
            </a:pPr>
            <a:r>
              <a:rPr lang="ko" sz="20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  <a:t>NIOSocktImpl에서 Socket 등록 및 감시 요청</a:t>
            </a:r>
            <a:endParaRPr sz="2000">
              <a:solidFill>
                <a:srgbClr val="EAEAEA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EAEAEA"/>
              </a:buClr>
              <a:buSzPts val="2000"/>
              <a:buFont typeface="Comfortaa"/>
              <a:buChar char="●"/>
            </a:pPr>
            <a:r>
              <a:rPr lang="ko" sz="20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  <a:t>감지 등록 후 Virtual Thread 중단(park)</a:t>
            </a:r>
            <a:endParaRPr sz="2000">
              <a:solidFill>
                <a:srgbClr val="EAEAEA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EAEAEA"/>
              </a:buClr>
              <a:buSzPts val="2000"/>
              <a:buFont typeface="Comfortaa"/>
              <a:buChar char="●"/>
            </a:pPr>
            <a:r>
              <a:rPr lang="ko" sz="20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  <a:t>Socket 준비 시 Virtual Thread 재개(unpark)</a:t>
            </a:r>
            <a:endParaRPr sz="2000">
              <a:solidFill>
                <a:srgbClr val="EAEAEA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EE8934"/>
              </a:buClr>
              <a:buSzPts val="2000"/>
              <a:buFont typeface="Comfortaa"/>
              <a:buChar char="●"/>
            </a:pPr>
            <a:r>
              <a:rPr lang="ko" sz="2000">
                <a:solidFill>
                  <a:srgbClr val="EE8934"/>
                </a:solidFill>
                <a:latin typeface="Comfortaa"/>
                <a:ea typeface="Comfortaa"/>
                <a:cs typeface="Comfortaa"/>
                <a:sym typeface="Comfortaa"/>
              </a:rPr>
              <a:t>읽기/쓰기 각 1개씩 Poller 객체 생성 및 전용 Platform Thread로 실행</a:t>
            </a:r>
            <a:endParaRPr sz="2000">
              <a:solidFill>
                <a:srgbClr val="EE8934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3126" name="Shape 3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7" name="Google Shape;3127;p218"/>
          <p:cNvSpPr/>
          <p:nvPr/>
        </p:nvSpPr>
        <p:spPr>
          <a:xfrm>
            <a:off x="249250" y="844693"/>
            <a:ext cx="8645400" cy="3853200"/>
          </a:xfrm>
          <a:prstGeom prst="roundRect">
            <a:avLst>
              <a:gd fmla="val 5931" name="adj"/>
            </a:avLst>
          </a:prstGeom>
          <a:solidFill>
            <a:srgbClr val="2B2B2B"/>
          </a:solidFill>
          <a:ln cap="flat" cmpd="sng" w="9525">
            <a:solidFill>
              <a:srgbClr val="2B2B2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8" name="Google Shape;3128;p218"/>
          <p:cNvSpPr txBox="1"/>
          <p:nvPr>
            <p:ph idx="1" type="body"/>
          </p:nvPr>
        </p:nvSpPr>
        <p:spPr>
          <a:xfrm>
            <a:off x="311700" y="948426"/>
            <a:ext cx="8583000" cy="37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EAEAEA"/>
              </a:buClr>
              <a:buSzPts val="2000"/>
              <a:buFont typeface="Comfortaa"/>
              <a:buChar char="●"/>
            </a:pPr>
            <a:r>
              <a:rPr lang="ko" sz="20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  <a:t>등록된 Socket의 상태를 감지할 수 있는 API</a:t>
            </a:r>
            <a:endParaRPr sz="2000">
              <a:solidFill>
                <a:srgbClr val="EAEAEA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rgbClr val="EAEAEA"/>
              </a:buClr>
              <a:buSzPts val="2000"/>
              <a:buFont typeface="Comfortaa"/>
              <a:buChar char="○"/>
            </a:pPr>
            <a:r>
              <a:rPr lang="ko" sz="20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  <a:t>읽기/쓰기 </a:t>
            </a:r>
            <a:r>
              <a:rPr lang="ko" sz="20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  <a:t>등의 </a:t>
            </a:r>
            <a:r>
              <a:rPr lang="ko" sz="20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  <a:t>준비 상태 감지 가능</a:t>
            </a:r>
            <a:endParaRPr sz="2000">
              <a:solidFill>
                <a:srgbClr val="EAEAEA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rgbClr val="EAEAEA"/>
              </a:buClr>
              <a:buSzPts val="2000"/>
              <a:buFont typeface="Comfortaa"/>
              <a:buChar char="○"/>
            </a:pPr>
            <a:r>
              <a:rPr lang="ko" sz="20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  <a:t>준비된 Socket의 FileDescriptor ID를 반환</a:t>
            </a:r>
            <a:endParaRPr sz="2000">
              <a:solidFill>
                <a:srgbClr val="EAEAEA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129" name="Google Shape;3129;p218"/>
          <p:cNvSpPr txBox="1"/>
          <p:nvPr/>
        </p:nvSpPr>
        <p:spPr>
          <a:xfrm>
            <a:off x="311700" y="193875"/>
            <a:ext cx="7877400" cy="7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  <a:t>Selector API</a:t>
            </a:r>
            <a:endParaRPr b="1" sz="3000">
              <a:solidFill>
                <a:srgbClr val="EAEAEA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130" name="Google Shape;3130;p2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219"/>
          <p:cNvSpPr/>
          <p:nvPr/>
        </p:nvSpPr>
        <p:spPr>
          <a:xfrm>
            <a:off x="249250" y="844693"/>
            <a:ext cx="8645400" cy="3853200"/>
          </a:xfrm>
          <a:prstGeom prst="roundRect">
            <a:avLst>
              <a:gd fmla="val 5931" name="adj"/>
            </a:avLst>
          </a:prstGeom>
          <a:solidFill>
            <a:srgbClr val="2B2B2B"/>
          </a:solidFill>
          <a:ln cap="flat" cmpd="sng" w="9525">
            <a:solidFill>
              <a:srgbClr val="2B2B2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6" name="Google Shape;3136;p219"/>
          <p:cNvSpPr txBox="1"/>
          <p:nvPr>
            <p:ph idx="1" type="body"/>
          </p:nvPr>
        </p:nvSpPr>
        <p:spPr>
          <a:xfrm>
            <a:off x="311700" y="948426"/>
            <a:ext cx="8583000" cy="37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EAEAEA"/>
              </a:buClr>
              <a:buSzPts val="2000"/>
              <a:buFont typeface="Comfortaa"/>
              <a:buChar char="●"/>
            </a:pPr>
            <a:r>
              <a:rPr lang="ko" sz="20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  <a:t>등록된 Socket의 상태를 감지할 수 있는 API</a:t>
            </a:r>
            <a:endParaRPr sz="2000">
              <a:solidFill>
                <a:srgbClr val="EAEAEA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rgbClr val="EAEAEA"/>
              </a:buClr>
              <a:buSzPts val="2000"/>
              <a:buFont typeface="Comfortaa"/>
              <a:buChar char="○"/>
            </a:pPr>
            <a:r>
              <a:rPr lang="ko" sz="20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  <a:t>읽기/쓰기 등의 준비 상태 감지 가능</a:t>
            </a:r>
            <a:endParaRPr sz="2000">
              <a:solidFill>
                <a:srgbClr val="EAEAEA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rgbClr val="EAEAEA"/>
              </a:buClr>
              <a:buSzPts val="2000"/>
              <a:buFont typeface="Comfortaa"/>
              <a:buChar char="○"/>
            </a:pPr>
            <a:r>
              <a:rPr lang="ko" sz="20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  <a:t>준비된 Socket의 FileDescriptor ID를 반환</a:t>
            </a:r>
            <a:endParaRPr sz="2000">
              <a:solidFill>
                <a:srgbClr val="EAEAEA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EAEAEA"/>
              </a:buClr>
              <a:buSzPts val="2000"/>
              <a:buFont typeface="Comfortaa"/>
              <a:buChar char="●"/>
            </a:pPr>
            <a:r>
              <a:rPr lang="ko" sz="20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  <a:t>OS별 구현체 존재</a:t>
            </a:r>
            <a:endParaRPr sz="2000">
              <a:solidFill>
                <a:srgbClr val="EAEAEA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rgbClr val="EAEAEA"/>
              </a:buClr>
              <a:buSzPts val="2000"/>
              <a:buFont typeface="Comfortaa"/>
              <a:buChar char="○"/>
            </a:pPr>
            <a:r>
              <a:rPr lang="ko" sz="20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  <a:t>Linux: Epoll</a:t>
            </a:r>
            <a:endParaRPr sz="2000">
              <a:solidFill>
                <a:srgbClr val="EAEAEA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rgbClr val="EAEAEA"/>
              </a:buClr>
              <a:buSzPts val="2000"/>
              <a:buFont typeface="Comfortaa"/>
              <a:buChar char="○"/>
            </a:pPr>
            <a:r>
              <a:rPr lang="ko" sz="20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  <a:t>Window: IOCP</a:t>
            </a:r>
            <a:endParaRPr sz="2000">
              <a:solidFill>
                <a:srgbClr val="EAEAEA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rgbClr val="EAEAEA"/>
              </a:buClr>
              <a:buSzPts val="2000"/>
              <a:buFont typeface="Comfortaa"/>
              <a:buChar char="○"/>
            </a:pPr>
            <a:r>
              <a:rPr lang="ko" sz="20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  <a:t>MacOS, BSD: Kqueue</a:t>
            </a:r>
            <a:endParaRPr sz="2000">
              <a:solidFill>
                <a:srgbClr val="EAEAEA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137" name="Google Shape;3137;p219"/>
          <p:cNvSpPr txBox="1"/>
          <p:nvPr/>
        </p:nvSpPr>
        <p:spPr>
          <a:xfrm>
            <a:off x="311700" y="193875"/>
            <a:ext cx="7877400" cy="7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  <a:t>Selector API</a:t>
            </a:r>
            <a:endParaRPr b="1" sz="3000">
              <a:solidFill>
                <a:srgbClr val="EAEAEA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138" name="Google Shape;3138;p2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grpSp>
        <p:nvGrpSpPr>
          <p:cNvPr id="3139" name="Google Shape;3139;p219"/>
          <p:cNvGrpSpPr/>
          <p:nvPr/>
        </p:nvGrpSpPr>
        <p:grpSpPr>
          <a:xfrm>
            <a:off x="4391545" y="2606850"/>
            <a:ext cx="3807355" cy="1514782"/>
            <a:chOff x="4467745" y="2911650"/>
            <a:chExt cx="3807355" cy="1514782"/>
          </a:xfrm>
        </p:grpSpPr>
        <p:sp>
          <p:nvSpPr>
            <p:cNvPr id="3140" name="Google Shape;3140;p219"/>
            <p:cNvSpPr/>
            <p:nvPr/>
          </p:nvSpPr>
          <p:spPr>
            <a:xfrm>
              <a:off x="7197342" y="3958312"/>
              <a:ext cx="1077600" cy="461700"/>
            </a:xfrm>
            <a:prstGeom prst="rect">
              <a:avLst/>
            </a:prstGeom>
            <a:solidFill>
              <a:srgbClr val="EE8934"/>
            </a:solidFill>
            <a:ln cap="flat" cmpd="sng" w="9525">
              <a:solidFill>
                <a:srgbClr val="EE893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t/>
              </a:r>
              <a:endParaRPr>
                <a:solidFill>
                  <a:srgbClr val="EEEEEE"/>
                </a:solidFill>
                <a:latin typeface="Comfortaa"/>
                <a:ea typeface="Comfortaa"/>
                <a:cs typeface="Comfortaa"/>
                <a:sym typeface="Comfortaa"/>
              </a:endParaRPr>
            </a:p>
          </p:txBody>
        </p:sp>
        <p:grpSp>
          <p:nvGrpSpPr>
            <p:cNvPr id="3141" name="Google Shape;3141;p219"/>
            <p:cNvGrpSpPr/>
            <p:nvPr/>
          </p:nvGrpSpPr>
          <p:grpSpPr>
            <a:xfrm>
              <a:off x="4467745" y="2911650"/>
              <a:ext cx="3807355" cy="1514782"/>
              <a:chOff x="2715145" y="3064050"/>
              <a:chExt cx="3807355" cy="1514782"/>
            </a:xfrm>
          </p:grpSpPr>
          <p:sp>
            <p:nvSpPr>
              <p:cNvPr id="3142" name="Google Shape;3142;p219"/>
              <p:cNvSpPr/>
              <p:nvPr/>
            </p:nvSpPr>
            <p:spPr>
              <a:xfrm>
                <a:off x="3735625" y="3064050"/>
                <a:ext cx="1750200" cy="461700"/>
              </a:xfrm>
              <a:prstGeom prst="rect">
                <a:avLst/>
              </a:prstGeom>
              <a:solidFill>
                <a:srgbClr val="EE8934"/>
              </a:solidFill>
              <a:ln cap="flat" cmpd="sng" w="9525">
                <a:solidFill>
                  <a:srgbClr val="EE893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1200"/>
                  </a:spcAft>
                  <a:buNone/>
                </a:pPr>
                <a:r>
                  <a:t/>
                </a:r>
                <a:endParaRPr>
                  <a:solidFill>
                    <a:srgbClr val="EEEEEE"/>
                  </a:solidFill>
                  <a:latin typeface="Comfortaa"/>
                  <a:ea typeface="Comfortaa"/>
                  <a:cs typeface="Comfortaa"/>
                  <a:sym typeface="Comfortaa"/>
                </a:endParaRPr>
              </a:p>
            </p:txBody>
          </p:sp>
          <p:sp>
            <p:nvSpPr>
              <p:cNvPr id="3143" name="Google Shape;3143;p219"/>
              <p:cNvSpPr/>
              <p:nvPr/>
            </p:nvSpPr>
            <p:spPr>
              <a:xfrm>
                <a:off x="4071920" y="4106750"/>
                <a:ext cx="1077600" cy="461700"/>
              </a:xfrm>
              <a:prstGeom prst="rect">
                <a:avLst/>
              </a:prstGeom>
              <a:solidFill>
                <a:srgbClr val="EE8934"/>
              </a:solidFill>
              <a:ln cap="flat" cmpd="sng" w="28575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1200"/>
                  </a:spcAft>
                  <a:buNone/>
                </a:pPr>
                <a:r>
                  <a:t/>
                </a:r>
                <a:endParaRPr>
                  <a:solidFill>
                    <a:srgbClr val="EEEEEE"/>
                  </a:solidFill>
                  <a:latin typeface="Comfortaa"/>
                  <a:ea typeface="Comfortaa"/>
                  <a:cs typeface="Comfortaa"/>
                  <a:sym typeface="Comfortaa"/>
                </a:endParaRPr>
              </a:p>
            </p:txBody>
          </p:sp>
          <p:sp>
            <p:nvSpPr>
              <p:cNvPr id="3144" name="Google Shape;3144;p219"/>
              <p:cNvSpPr txBox="1"/>
              <p:nvPr/>
            </p:nvSpPr>
            <p:spPr>
              <a:xfrm>
                <a:off x="5428700" y="4106750"/>
                <a:ext cx="1093800" cy="461700"/>
              </a:xfrm>
              <a:prstGeom prst="rect">
                <a:avLst/>
              </a:prstGeom>
              <a:noFill/>
              <a:ln cap="flat" cmpd="sng" w="28575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" sz="1800">
                    <a:solidFill>
                      <a:srgbClr val="EEEEEE"/>
                    </a:solidFill>
                    <a:latin typeface="Comfortaa"/>
                    <a:ea typeface="Comfortaa"/>
                    <a:cs typeface="Comfortaa"/>
                    <a:sym typeface="Comfortaa"/>
                  </a:rPr>
                  <a:t>Kqueue</a:t>
                </a:r>
                <a:endParaRPr b="1" sz="1800">
                  <a:solidFill>
                    <a:srgbClr val="EEEEEE"/>
                  </a:solidFill>
                  <a:latin typeface="Comfortaa"/>
                  <a:ea typeface="Comfortaa"/>
                  <a:cs typeface="Comfortaa"/>
                  <a:sym typeface="Comfortaa"/>
                </a:endParaRPr>
              </a:p>
            </p:txBody>
          </p:sp>
          <p:sp>
            <p:nvSpPr>
              <p:cNvPr id="3145" name="Google Shape;3145;p219"/>
              <p:cNvSpPr txBox="1"/>
              <p:nvPr/>
            </p:nvSpPr>
            <p:spPr>
              <a:xfrm>
                <a:off x="4213492" y="4106747"/>
                <a:ext cx="863700" cy="461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" sz="1800">
                    <a:solidFill>
                      <a:srgbClr val="EEEEEE"/>
                    </a:solidFill>
                    <a:latin typeface="Comfortaa"/>
                    <a:ea typeface="Comfortaa"/>
                    <a:cs typeface="Comfortaa"/>
                    <a:sym typeface="Comfortaa"/>
                  </a:rPr>
                  <a:t>IOCP</a:t>
                </a:r>
                <a:endParaRPr b="1" sz="1800">
                  <a:solidFill>
                    <a:srgbClr val="EEEEEE"/>
                  </a:solidFill>
                  <a:latin typeface="Comfortaa"/>
                  <a:ea typeface="Comfortaa"/>
                  <a:cs typeface="Comfortaa"/>
                  <a:sym typeface="Comfortaa"/>
                </a:endParaRPr>
              </a:p>
            </p:txBody>
          </p:sp>
          <p:sp>
            <p:nvSpPr>
              <p:cNvPr id="3146" name="Google Shape;3146;p219"/>
              <p:cNvSpPr/>
              <p:nvPr/>
            </p:nvSpPr>
            <p:spPr>
              <a:xfrm>
                <a:off x="2715145" y="4110213"/>
                <a:ext cx="1077600" cy="461700"/>
              </a:xfrm>
              <a:prstGeom prst="rect">
                <a:avLst/>
              </a:prstGeom>
              <a:solidFill>
                <a:srgbClr val="EE8934"/>
              </a:solidFill>
              <a:ln cap="flat" cmpd="sng" w="28575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1200"/>
                  </a:spcAft>
                  <a:buNone/>
                </a:pPr>
                <a:r>
                  <a:t/>
                </a:r>
                <a:endParaRPr>
                  <a:solidFill>
                    <a:srgbClr val="EEEEEE"/>
                  </a:solidFill>
                  <a:latin typeface="Comfortaa"/>
                  <a:ea typeface="Comfortaa"/>
                  <a:cs typeface="Comfortaa"/>
                  <a:sym typeface="Comfortaa"/>
                </a:endParaRPr>
              </a:p>
            </p:txBody>
          </p:sp>
          <p:sp>
            <p:nvSpPr>
              <p:cNvPr id="3147" name="Google Shape;3147;p219"/>
              <p:cNvSpPr txBox="1"/>
              <p:nvPr/>
            </p:nvSpPr>
            <p:spPr>
              <a:xfrm>
                <a:off x="2829029" y="4117132"/>
                <a:ext cx="863700" cy="461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" sz="1800">
                    <a:solidFill>
                      <a:srgbClr val="EEEEEE"/>
                    </a:solidFill>
                    <a:latin typeface="Comfortaa"/>
                    <a:ea typeface="Comfortaa"/>
                    <a:cs typeface="Comfortaa"/>
                    <a:sym typeface="Comfortaa"/>
                  </a:rPr>
                  <a:t>Epoll</a:t>
                </a:r>
                <a:endParaRPr b="1" sz="1800">
                  <a:solidFill>
                    <a:srgbClr val="EEEEEE"/>
                  </a:solidFill>
                  <a:latin typeface="Comfortaa"/>
                  <a:ea typeface="Comfortaa"/>
                  <a:cs typeface="Comfortaa"/>
                  <a:sym typeface="Comfortaa"/>
                </a:endParaRPr>
              </a:p>
            </p:txBody>
          </p:sp>
          <p:cxnSp>
            <p:nvCxnSpPr>
              <p:cNvPr id="3148" name="Google Shape;3148;p219"/>
              <p:cNvCxnSpPr>
                <a:stCxn id="3143" idx="0"/>
                <a:endCxn id="3142" idx="2"/>
              </p:cNvCxnSpPr>
              <p:nvPr/>
            </p:nvCxnSpPr>
            <p:spPr>
              <a:xfrm rot="10800000">
                <a:off x="4610720" y="3525650"/>
                <a:ext cx="0" cy="581100"/>
              </a:xfrm>
              <a:prstGeom prst="straightConnector1">
                <a:avLst/>
              </a:prstGeom>
              <a:noFill/>
              <a:ln cap="flat" cmpd="sng" w="38100">
                <a:solidFill>
                  <a:srgbClr val="EE8934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3149" name="Google Shape;3149;p219"/>
              <p:cNvCxnSpPr>
                <a:stCxn id="3144" idx="0"/>
                <a:endCxn id="3147" idx="0"/>
              </p:cNvCxnSpPr>
              <p:nvPr/>
            </p:nvCxnSpPr>
            <p:spPr>
              <a:xfrm rot="5400000">
                <a:off x="4613000" y="2754650"/>
                <a:ext cx="10500" cy="2714700"/>
              </a:xfrm>
              <a:prstGeom prst="bentConnector3">
                <a:avLst>
                  <a:gd fmla="val -2267857" name="adj1"/>
                </a:avLst>
              </a:prstGeom>
              <a:noFill/>
              <a:ln cap="flat" cmpd="sng" w="38100">
                <a:solidFill>
                  <a:srgbClr val="EE893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3150" name="Google Shape;3150;p219"/>
              <p:cNvSpPr txBox="1"/>
              <p:nvPr/>
            </p:nvSpPr>
            <p:spPr>
              <a:xfrm>
                <a:off x="4145352" y="3078450"/>
                <a:ext cx="1005300" cy="492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" sz="2000">
                    <a:solidFill>
                      <a:srgbClr val="EEEEEE"/>
                    </a:solidFill>
                    <a:latin typeface="Comfortaa"/>
                    <a:ea typeface="Comfortaa"/>
                    <a:cs typeface="Comfortaa"/>
                    <a:sym typeface="Comfortaa"/>
                  </a:rPr>
                  <a:t>Poller</a:t>
                </a:r>
                <a:endParaRPr b="1" sz="2000">
                  <a:solidFill>
                    <a:srgbClr val="EEEEEE"/>
                  </a:solidFill>
                  <a:latin typeface="Comfortaa"/>
                  <a:ea typeface="Comfortaa"/>
                  <a:cs typeface="Comfortaa"/>
                  <a:sym typeface="Comfortaa"/>
                </a:endParaRPr>
              </a:p>
            </p:txBody>
          </p:sp>
        </p:grpSp>
      </p:grpSp>
    </p:spTree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3154" name="Shape 3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5" name="Google Shape;3155;p2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3156" name="Google Shape;3156;p220"/>
          <p:cNvSpPr txBox="1"/>
          <p:nvPr/>
        </p:nvSpPr>
        <p:spPr>
          <a:xfrm>
            <a:off x="3271450" y="969100"/>
            <a:ext cx="951600" cy="4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  <a:t>JVM</a:t>
            </a:r>
            <a:endParaRPr b="1" sz="2000">
              <a:solidFill>
                <a:srgbClr val="EAEAEA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157" name="Google Shape;3157;p220"/>
          <p:cNvSpPr txBox="1"/>
          <p:nvPr/>
        </p:nvSpPr>
        <p:spPr>
          <a:xfrm>
            <a:off x="6216350" y="969100"/>
            <a:ext cx="1052100" cy="4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  <a:t>Kernel</a:t>
            </a:r>
            <a:endParaRPr b="1" sz="2000">
              <a:solidFill>
                <a:srgbClr val="EAEAEA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3158" name="Google Shape;3158;p220"/>
          <p:cNvCxnSpPr/>
          <p:nvPr/>
        </p:nvCxnSpPr>
        <p:spPr>
          <a:xfrm>
            <a:off x="3747250" y="3014950"/>
            <a:ext cx="0" cy="1830900"/>
          </a:xfrm>
          <a:prstGeom prst="straightConnector1">
            <a:avLst/>
          </a:prstGeom>
          <a:noFill/>
          <a:ln cap="flat" cmpd="sng" w="28575">
            <a:solidFill>
              <a:srgbClr val="EAEAEA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159" name="Google Shape;3159;p220"/>
          <p:cNvSpPr txBox="1"/>
          <p:nvPr/>
        </p:nvSpPr>
        <p:spPr>
          <a:xfrm>
            <a:off x="3091362" y="1391575"/>
            <a:ext cx="1353000" cy="4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  <a:t>읽기/쓰기</a:t>
            </a:r>
            <a:endParaRPr b="1" sz="1500">
              <a:solidFill>
                <a:srgbClr val="EAEAEA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3160" name="Google Shape;3160;p220"/>
          <p:cNvCxnSpPr/>
          <p:nvPr/>
        </p:nvCxnSpPr>
        <p:spPr>
          <a:xfrm>
            <a:off x="5486400" y="1135200"/>
            <a:ext cx="0" cy="3786300"/>
          </a:xfrm>
          <a:prstGeom prst="straightConnector1">
            <a:avLst/>
          </a:prstGeom>
          <a:noFill/>
          <a:ln cap="flat" cmpd="sng" w="38100">
            <a:solidFill>
              <a:srgbClr val="7E97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61" name="Google Shape;3161;p220"/>
          <p:cNvCxnSpPr/>
          <p:nvPr/>
        </p:nvCxnSpPr>
        <p:spPr>
          <a:xfrm>
            <a:off x="3747501" y="1813552"/>
            <a:ext cx="0" cy="610500"/>
          </a:xfrm>
          <a:prstGeom prst="straightConnector1">
            <a:avLst/>
          </a:prstGeom>
          <a:noFill/>
          <a:ln cap="flat" cmpd="sng" w="28575">
            <a:solidFill>
              <a:srgbClr val="EAEAEA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62" name="Google Shape;3162;p220"/>
          <p:cNvCxnSpPr/>
          <p:nvPr/>
        </p:nvCxnSpPr>
        <p:spPr>
          <a:xfrm>
            <a:off x="3739150" y="2415750"/>
            <a:ext cx="3003300" cy="0"/>
          </a:xfrm>
          <a:prstGeom prst="straightConnector1">
            <a:avLst/>
          </a:prstGeom>
          <a:noFill/>
          <a:ln cap="flat" cmpd="sng" w="28575">
            <a:solidFill>
              <a:srgbClr val="EAEAEA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163" name="Google Shape;3163;p220"/>
          <p:cNvCxnSpPr/>
          <p:nvPr/>
        </p:nvCxnSpPr>
        <p:spPr>
          <a:xfrm>
            <a:off x="3747500" y="3028350"/>
            <a:ext cx="3003300" cy="0"/>
          </a:xfrm>
          <a:prstGeom prst="straightConnector1">
            <a:avLst/>
          </a:prstGeom>
          <a:noFill/>
          <a:ln cap="flat" cmpd="sng" w="28575">
            <a:solidFill>
              <a:srgbClr val="EAEAEA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64" name="Google Shape;3164;p220"/>
          <p:cNvCxnSpPr/>
          <p:nvPr/>
        </p:nvCxnSpPr>
        <p:spPr>
          <a:xfrm>
            <a:off x="6742400" y="2408919"/>
            <a:ext cx="0" cy="637500"/>
          </a:xfrm>
          <a:prstGeom prst="straightConnector1">
            <a:avLst/>
          </a:prstGeom>
          <a:noFill/>
          <a:ln cap="flat" cmpd="sng" w="28575">
            <a:solidFill>
              <a:srgbClr val="29C74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165" name="Google Shape;3165;p220"/>
          <p:cNvSpPr/>
          <p:nvPr/>
        </p:nvSpPr>
        <p:spPr>
          <a:xfrm>
            <a:off x="3499525" y="4075256"/>
            <a:ext cx="495950" cy="330625"/>
          </a:xfrm>
          <a:prstGeom prst="flowChartDecision">
            <a:avLst/>
          </a:prstGeom>
          <a:solidFill>
            <a:srgbClr val="EAEAEA"/>
          </a:solidFill>
          <a:ln cap="flat" cmpd="sng" w="9525">
            <a:solidFill>
              <a:srgbClr val="EAEAE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6" name="Google Shape;3166;p220"/>
          <p:cNvSpPr/>
          <p:nvPr/>
        </p:nvSpPr>
        <p:spPr>
          <a:xfrm>
            <a:off x="2519550" y="2621325"/>
            <a:ext cx="951600" cy="1157100"/>
          </a:xfrm>
          <a:prstGeom prst="rect">
            <a:avLst/>
          </a:prstGeom>
          <a:solidFill>
            <a:srgbClr val="EAEAEA"/>
          </a:solidFill>
          <a:ln cap="flat" cmpd="sng" w="9525">
            <a:solidFill>
              <a:srgbClr val="EAEAE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7" name="Google Shape;3167;p220"/>
          <p:cNvSpPr txBox="1"/>
          <p:nvPr/>
        </p:nvSpPr>
        <p:spPr>
          <a:xfrm>
            <a:off x="3864137" y="4051384"/>
            <a:ext cx="1353000" cy="4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  <a:t>재시도 필요?</a:t>
            </a:r>
            <a:endParaRPr b="1" sz="1500">
              <a:solidFill>
                <a:srgbClr val="EAEAEA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168" name="Google Shape;3168;p220"/>
          <p:cNvSpPr txBox="1"/>
          <p:nvPr/>
        </p:nvSpPr>
        <p:spPr>
          <a:xfrm>
            <a:off x="2463025" y="2660694"/>
            <a:ext cx="1052100" cy="11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Socket</a:t>
            </a:r>
            <a:br>
              <a:rPr b="1" lang="ko" sz="15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b="1" lang="ko" sz="15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읽기/쓰기</a:t>
            </a:r>
            <a:br>
              <a:rPr b="1" lang="ko" sz="15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b="1" lang="ko" sz="15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준비 여부 </a:t>
            </a:r>
            <a:br>
              <a:rPr b="1" lang="ko" sz="15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b="1" lang="ko" sz="15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감시 등록</a:t>
            </a:r>
            <a:endParaRPr b="1" sz="15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169" name="Google Shape;3169;p220"/>
          <p:cNvSpPr/>
          <p:nvPr/>
        </p:nvSpPr>
        <p:spPr>
          <a:xfrm>
            <a:off x="148850" y="2621325"/>
            <a:ext cx="951600" cy="1157100"/>
          </a:xfrm>
          <a:prstGeom prst="rect">
            <a:avLst/>
          </a:prstGeom>
          <a:solidFill>
            <a:srgbClr val="EAEAEA"/>
          </a:solidFill>
          <a:ln cap="flat" cmpd="sng" w="9525">
            <a:solidFill>
              <a:srgbClr val="EAEAE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0" name="Google Shape;3170;p220"/>
          <p:cNvSpPr txBox="1"/>
          <p:nvPr/>
        </p:nvSpPr>
        <p:spPr>
          <a:xfrm>
            <a:off x="102056" y="2773719"/>
            <a:ext cx="1052100" cy="11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Virtual</a:t>
            </a:r>
            <a:br>
              <a:rPr b="1" lang="ko" sz="15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b="1" lang="ko" sz="15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Thread</a:t>
            </a:r>
            <a:br>
              <a:rPr b="1" lang="ko" sz="15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b="1" lang="ko" sz="15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park()</a:t>
            </a:r>
            <a:endParaRPr b="1" sz="15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3171" name="Google Shape;3171;p220"/>
          <p:cNvCxnSpPr/>
          <p:nvPr/>
        </p:nvCxnSpPr>
        <p:spPr>
          <a:xfrm>
            <a:off x="569825" y="2259225"/>
            <a:ext cx="0" cy="365100"/>
          </a:xfrm>
          <a:prstGeom prst="straightConnector1">
            <a:avLst/>
          </a:prstGeom>
          <a:noFill/>
          <a:ln cap="flat" cmpd="sng" w="28575">
            <a:solidFill>
              <a:srgbClr val="EAEAEA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72" name="Google Shape;3172;p220"/>
          <p:cNvCxnSpPr/>
          <p:nvPr/>
        </p:nvCxnSpPr>
        <p:spPr>
          <a:xfrm>
            <a:off x="558900" y="2255000"/>
            <a:ext cx="3164400" cy="0"/>
          </a:xfrm>
          <a:prstGeom prst="straightConnector1">
            <a:avLst/>
          </a:prstGeom>
          <a:noFill/>
          <a:ln cap="flat" cmpd="sng" w="28575">
            <a:solidFill>
              <a:srgbClr val="EAEAEA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173" name="Google Shape;3173;p220"/>
          <p:cNvSpPr txBox="1"/>
          <p:nvPr/>
        </p:nvSpPr>
        <p:spPr>
          <a:xfrm>
            <a:off x="1345008" y="1873559"/>
            <a:ext cx="1353000" cy="4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  <a:t>재시도</a:t>
            </a:r>
            <a:endParaRPr b="1" sz="1500">
              <a:solidFill>
                <a:srgbClr val="EAEAEA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174" name="Google Shape;3174;p220"/>
          <p:cNvSpPr txBox="1"/>
          <p:nvPr/>
        </p:nvSpPr>
        <p:spPr>
          <a:xfrm>
            <a:off x="6637103" y="2394141"/>
            <a:ext cx="2000700" cy="5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  <a:t>I/O 수행 시도</a:t>
            </a:r>
            <a:br>
              <a:rPr b="1" lang="ko" sz="15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b="1" lang="ko" sz="15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  <a:t>&amp; Non-Blocking</a:t>
            </a:r>
            <a:endParaRPr b="1" sz="1500">
              <a:solidFill>
                <a:srgbClr val="EAEAEA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175" name="Google Shape;3175;p220"/>
          <p:cNvSpPr txBox="1"/>
          <p:nvPr/>
        </p:nvSpPr>
        <p:spPr>
          <a:xfrm>
            <a:off x="3765859" y="3022353"/>
            <a:ext cx="3401100" cy="4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  <a:t>읽기/쓰기 결과 반환</a:t>
            </a:r>
            <a:endParaRPr b="1" sz="1500">
              <a:solidFill>
                <a:srgbClr val="EAEAEA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176" name="Google Shape;3176;p220"/>
          <p:cNvSpPr/>
          <p:nvPr/>
        </p:nvSpPr>
        <p:spPr>
          <a:xfrm flipH="1">
            <a:off x="1124175" y="2736900"/>
            <a:ext cx="1353000" cy="907500"/>
          </a:xfrm>
          <a:prstGeom prst="striped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3177" name="Google Shape;3177;p220"/>
          <p:cNvSpPr txBox="1"/>
          <p:nvPr/>
        </p:nvSpPr>
        <p:spPr>
          <a:xfrm>
            <a:off x="1055748" y="2881312"/>
            <a:ext cx="1518900" cy="4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  <a:t>준비되면 </a:t>
            </a:r>
            <a:br>
              <a:rPr b="1" lang="ko" sz="15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b="1" lang="ko" sz="15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  <a:t>unpark()</a:t>
            </a:r>
            <a:endParaRPr b="1" sz="1500">
              <a:solidFill>
                <a:srgbClr val="EAEAEA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178" name="Google Shape;3178;p220"/>
          <p:cNvSpPr txBox="1"/>
          <p:nvPr/>
        </p:nvSpPr>
        <p:spPr>
          <a:xfrm>
            <a:off x="311700" y="193875"/>
            <a:ext cx="7877400" cy="7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  <a:t>Socket I/O 최종 흐름</a:t>
            </a:r>
            <a:endParaRPr b="1" sz="3000">
              <a:solidFill>
                <a:srgbClr val="EAEAEA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grpSp>
        <p:nvGrpSpPr>
          <p:cNvPr id="3179" name="Google Shape;3179;p220"/>
          <p:cNvGrpSpPr/>
          <p:nvPr/>
        </p:nvGrpSpPr>
        <p:grpSpPr>
          <a:xfrm>
            <a:off x="617463" y="3778427"/>
            <a:ext cx="3129612" cy="480300"/>
            <a:chOff x="617463" y="3778427"/>
            <a:chExt cx="3129612" cy="480300"/>
          </a:xfrm>
        </p:grpSpPr>
        <p:cxnSp>
          <p:nvCxnSpPr>
            <p:cNvPr id="3180" name="Google Shape;3180;p220"/>
            <p:cNvCxnSpPr/>
            <p:nvPr/>
          </p:nvCxnSpPr>
          <p:spPr>
            <a:xfrm>
              <a:off x="3225675" y="4243775"/>
              <a:ext cx="521400" cy="0"/>
            </a:xfrm>
            <a:prstGeom prst="straightConnector1">
              <a:avLst/>
            </a:prstGeom>
            <a:noFill/>
            <a:ln cap="flat" cmpd="sng" w="28575">
              <a:solidFill>
                <a:srgbClr val="EAEAEA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181" name="Google Shape;3181;p220"/>
            <p:cNvCxnSpPr/>
            <p:nvPr/>
          </p:nvCxnSpPr>
          <p:spPr>
            <a:xfrm>
              <a:off x="3223601" y="3778427"/>
              <a:ext cx="0" cy="480300"/>
            </a:xfrm>
            <a:prstGeom prst="straightConnector1">
              <a:avLst/>
            </a:prstGeom>
            <a:noFill/>
            <a:ln cap="flat" cmpd="sng" w="28575">
              <a:solidFill>
                <a:srgbClr val="EAEAEA"/>
              </a:solidFill>
              <a:prstDash val="solid"/>
              <a:round/>
              <a:headEnd len="med" w="med" type="triangle"/>
              <a:tailEnd len="med" w="med" type="none"/>
            </a:ln>
          </p:spPr>
        </p:cxnSp>
        <p:cxnSp>
          <p:nvCxnSpPr>
            <p:cNvPr id="3182" name="Google Shape;3182;p220"/>
            <p:cNvCxnSpPr/>
            <p:nvPr/>
          </p:nvCxnSpPr>
          <p:spPr>
            <a:xfrm>
              <a:off x="617463" y="3778427"/>
              <a:ext cx="0" cy="480300"/>
            </a:xfrm>
            <a:prstGeom prst="straightConnector1">
              <a:avLst/>
            </a:prstGeom>
            <a:noFill/>
            <a:ln cap="flat" cmpd="sng" w="28575">
              <a:solidFill>
                <a:srgbClr val="EAEAEA"/>
              </a:solidFill>
              <a:prstDash val="solid"/>
              <a:round/>
              <a:headEnd len="med" w="med" type="triangle"/>
              <a:tailEnd len="med" w="med" type="none"/>
            </a:ln>
          </p:spPr>
        </p:cxnSp>
        <p:cxnSp>
          <p:nvCxnSpPr>
            <p:cNvPr id="3183" name="Google Shape;3183;p220"/>
            <p:cNvCxnSpPr/>
            <p:nvPr/>
          </p:nvCxnSpPr>
          <p:spPr>
            <a:xfrm>
              <a:off x="2764776" y="3778427"/>
              <a:ext cx="0" cy="480300"/>
            </a:xfrm>
            <a:prstGeom prst="straightConnector1">
              <a:avLst/>
            </a:prstGeom>
            <a:noFill/>
            <a:ln cap="flat" cmpd="sng" w="28575">
              <a:solidFill>
                <a:srgbClr val="EAEAEA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184" name="Google Shape;3184;p220"/>
            <p:cNvCxnSpPr/>
            <p:nvPr/>
          </p:nvCxnSpPr>
          <p:spPr>
            <a:xfrm>
              <a:off x="629900" y="4243775"/>
              <a:ext cx="2134800" cy="0"/>
            </a:xfrm>
            <a:prstGeom prst="straightConnector1">
              <a:avLst/>
            </a:prstGeom>
            <a:noFill/>
            <a:ln cap="flat" cmpd="sng" w="28575">
              <a:solidFill>
                <a:srgbClr val="EAEAEA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3185" name="Google Shape;3185;p220"/>
          <p:cNvSpPr txBox="1"/>
          <p:nvPr/>
        </p:nvSpPr>
        <p:spPr>
          <a:xfrm>
            <a:off x="3068017" y="1655170"/>
            <a:ext cx="3280800" cy="4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EEEEEE"/>
                </a:solidFill>
                <a:latin typeface="Comfortaa"/>
                <a:ea typeface="Comfortaa"/>
                <a:cs typeface="Comfortaa"/>
                <a:sym typeface="Comfortaa"/>
              </a:rPr>
              <a:t>Non-blocking </a:t>
            </a:r>
            <a:br>
              <a:rPr b="1" lang="ko" sz="1500">
                <a:solidFill>
                  <a:srgbClr val="EEEEEE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b="1" lang="ko" sz="1500">
                <a:solidFill>
                  <a:srgbClr val="EEEEEE"/>
                </a:solidFill>
                <a:latin typeface="Comfortaa"/>
                <a:ea typeface="Comfortaa"/>
                <a:cs typeface="Comfortaa"/>
                <a:sym typeface="Comfortaa"/>
              </a:rPr>
              <a:t>Socket에 </a:t>
            </a:r>
            <a:br>
              <a:rPr b="1" lang="ko" sz="1500">
                <a:solidFill>
                  <a:srgbClr val="EEEEEE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b="1" lang="ko" sz="1500">
                <a:solidFill>
                  <a:srgbClr val="EEEEEE"/>
                </a:solidFill>
                <a:latin typeface="Comfortaa"/>
                <a:ea typeface="Comfortaa"/>
                <a:cs typeface="Comfortaa"/>
                <a:sym typeface="Comfortaa"/>
              </a:rPr>
              <a:t>Native I/O 호출</a:t>
            </a:r>
            <a:endParaRPr b="1" sz="1500">
              <a:solidFill>
                <a:srgbClr val="EEEEEE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3189" name="Shape 3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0" name="Google Shape;3190;p221"/>
          <p:cNvSpPr/>
          <p:nvPr/>
        </p:nvSpPr>
        <p:spPr>
          <a:xfrm rot="5400000">
            <a:off x="1630075" y="514813"/>
            <a:ext cx="654600" cy="3198000"/>
          </a:xfrm>
          <a:prstGeom prst="rect">
            <a:avLst/>
          </a:prstGeom>
          <a:solidFill>
            <a:srgbClr val="6BFEAF">
              <a:alpha val="274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1" name="Google Shape;3191;p221"/>
          <p:cNvSpPr/>
          <p:nvPr/>
        </p:nvSpPr>
        <p:spPr>
          <a:xfrm rot="5400000">
            <a:off x="2929200" y="3840325"/>
            <a:ext cx="677100" cy="574500"/>
          </a:xfrm>
          <a:prstGeom prst="rect">
            <a:avLst/>
          </a:prstGeom>
          <a:solidFill>
            <a:srgbClr val="6BFEAF">
              <a:alpha val="274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2" name="Google Shape;3192;p221"/>
          <p:cNvSpPr/>
          <p:nvPr/>
        </p:nvSpPr>
        <p:spPr>
          <a:xfrm rot="10800000">
            <a:off x="3556500" y="1782600"/>
            <a:ext cx="422700" cy="3215100"/>
          </a:xfrm>
          <a:prstGeom prst="rect">
            <a:avLst/>
          </a:prstGeom>
          <a:solidFill>
            <a:srgbClr val="6BFEAF">
              <a:alpha val="274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3" name="Google Shape;3193;p2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3194" name="Google Shape;3194;p221"/>
          <p:cNvSpPr txBox="1"/>
          <p:nvPr/>
        </p:nvSpPr>
        <p:spPr>
          <a:xfrm>
            <a:off x="3271450" y="969100"/>
            <a:ext cx="951600" cy="4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  <a:t>JVM</a:t>
            </a:r>
            <a:endParaRPr b="1" sz="2000">
              <a:solidFill>
                <a:srgbClr val="EAEAEA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195" name="Google Shape;3195;p221"/>
          <p:cNvSpPr txBox="1"/>
          <p:nvPr/>
        </p:nvSpPr>
        <p:spPr>
          <a:xfrm>
            <a:off x="6216350" y="969100"/>
            <a:ext cx="1052100" cy="4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  <a:t>Kernel</a:t>
            </a:r>
            <a:endParaRPr b="1" sz="2000">
              <a:solidFill>
                <a:srgbClr val="EAEAEA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3196" name="Google Shape;3196;p221"/>
          <p:cNvCxnSpPr/>
          <p:nvPr/>
        </p:nvCxnSpPr>
        <p:spPr>
          <a:xfrm>
            <a:off x="3747250" y="3014950"/>
            <a:ext cx="0" cy="1830900"/>
          </a:xfrm>
          <a:prstGeom prst="straightConnector1">
            <a:avLst/>
          </a:prstGeom>
          <a:noFill/>
          <a:ln cap="flat" cmpd="sng" w="28575">
            <a:solidFill>
              <a:srgbClr val="EAEAEA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197" name="Google Shape;3197;p221"/>
          <p:cNvSpPr txBox="1"/>
          <p:nvPr/>
        </p:nvSpPr>
        <p:spPr>
          <a:xfrm>
            <a:off x="3091362" y="1391575"/>
            <a:ext cx="1353000" cy="4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  <a:t>읽기/쓰기</a:t>
            </a:r>
            <a:endParaRPr b="1" sz="1500">
              <a:solidFill>
                <a:srgbClr val="EAEAEA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3198" name="Google Shape;3198;p221"/>
          <p:cNvCxnSpPr/>
          <p:nvPr/>
        </p:nvCxnSpPr>
        <p:spPr>
          <a:xfrm>
            <a:off x="5486400" y="1135200"/>
            <a:ext cx="0" cy="3786300"/>
          </a:xfrm>
          <a:prstGeom prst="straightConnector1">
            <a:avLst/>
          </a:prstGeom>
          <a:noFill/>
          <a:ln cap="flat" cmpd="sng" w="38100">
            <a:solidFill>
              <a:srgbClr val="7E97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99" name="Google Shape;3199;p221"/>
          <p:cNvCxnSpPr/>
          <p:nvPr/>
        </p:nvCxnSpPr>
        <p:spPr>
          <a:xfrm>
            <a:off x="3747501" y="1813552"/>
            <a:ext cx="0" cy="610500"/>
          </a:xfrm>
          <a:prstGeom prst="straightConnector1">
            <a:avLst/>
          </a:prstGeom>
          <a:noFill/>
          <a:ln cap="flat" cmpd="sng" w="28575">
            <a:solidFill>
              <a:srgbClr val="EAEAEA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00" name="Google Shape;3200;p221"/>
          <p:cNvCxnSpPr/>
          <p:nvPr/>
        </p:nvCxnSpPr>
        <p:spPr>
          <a:xfrm>
            <a:off x="3739150" y="2415750"/>
            <a:ext cx="3003300" cy="0"/>
          </a:xfrm>
          <a:prstGeom prst="straightConnector1">
            <a:avLst/>
          </a:prstGeom>
          <a:noFill/>
          <a:ln cap="flat" cmpd="sng" w="28575">
            <a:solidFill>
              <a:srgbClr val="EAEAEA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201" name="Google Shape;3201;p221"/>
          <p:cNvCxnSpPr/>
          <p:nvPr/>
        </p:nvCxnSpPr>
        <p:spPr>
          <a:xfrm>
            <a:off x="3747500" y="3028350"/>
            <a:ext cx="3003300" cy="0"/>
          </a:xfrm>
          <a:prstGeom prst="straightConnector1">
            <a:avLst/>
          </a:prstGeom>
          <a:noFill/>
          <a:ln cap="flat" cmpd="sng" w="28575">
            <a:solidFill>
              <a:srgbClr val="EAEAEA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02" name="Google Shape;3202;p221"/>
          <p:cNvCxnSpPr/>
          <p:nvPr/>
        </p:nvCxnSpPr>
        <p:spPr>
          <a:xfrm>
            <a:off x="6742400" y="2408919"/>
            <a:ext cx="0" cy="637500"/>
          </a:xfrm>
          <a:prstGeom prst="straightConnector1">
            <a:avLst/>
          </a:prstGeom>
          <a:noFill/>
          <a:ln cap="flat" cmpd="sng" w="28575">
            <a:solidFill>
              <a:srgbClr val="29C74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203" name="Google Shape;3203;p221"/>
          <p:cNvSpPr/>
          <p:nvPr/>
        </p:nvSpPr>
        <p:spPr>
          <a:xfrm>
            <a:off x="3499525" y="4075256"/>
            <a:ext cx="495950" cy="330625"/>
          </a:xfrm>
          <a:prstGeom prst="flowChartDecision">
            <a:avLst/>
          </a:prstGeom>
          <a:solidFill>
            <a:srgbClr val="EAEAEA"/>
          </a:solidFill>
          <a:ln cap="flat" cmpd="sng" w="9525">
            <a:solidFill>
              <a:srgbClr val="EAEAE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4" name="Google Shape;3204;p221"/>
          <p:cNvSpPr/>
          <p:nvPr/>
        </p:nvSpPr>
        <p:spPr>
          <a:xfrm>
            <a:off x="2519550" y="2621325"/>
            <a:ext cx="951600" cy="1157100"/>
          </a:xfrm>
          <a:prstGeom prst="rect">
            <a:avLst/>
          </a:prstGeom>
          <a:solidFill>
            <a:srgbClr val="EAEAEA"/>
          </a:solidFill>
          <a:ln cap="flat" cmpd="sng" w="9525">
            <a:solidFill>
              <a:srgbClr val="EAEAE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5" name="Google Shape;3205;p221"/>
          <p:cNvSpPr txBox="1"/>
          <p:nvPr/>
        </p:nvSpPr>
        <p:spPr>
          <a:xfrm>
            <a:off x="3864137" y="4051384"/>
            <a:ext cx="1353000" cy="4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  <a:t>재시도 필요?</a:t>
            </a:r>
            <a:endParaRPr b="1" sz="1500">
              <a:solidFill>
                <a:srgbClr val="EAEAEA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206" name="Google Shape;3206;p221"/>
          <p:cNvSpPr txBox="1"/>
          <p:nvPr/>
        </p:nvSpPr>
        <p:spPr>
          <a:xfrm>
            <a:off x="2463025" y="2660694"/>
            <a:ext cx="1052100" cy="11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Socket</a:t>
            </a:r>
            <a:br>
              <a:rPr b="1" lang="ko" sz="15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b="1" lang="ko" sz="15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읽기/쓰기</a:t>
            </a:r>
            <a:br>
              <a:rPr b="1" lang="ko" sz="15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b="1" lang="ko" sz="15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준비 여부 </a:t>
            </a:r>
            <a:br>
              <a:rPr b="1" lang="ko" sz="15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b="1" lang="ko" sz="15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감시 등록</a:t>
            </a:r>
            <a:endParaRPr b="1" sz="15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207" name="Google Shape;3207;p221"/>
          <p:cNvSpPr/>
          <p:nvPr/>
        </p:nvSpPr>
        <p:spPr>
          <a:xfrm>
            <a:off x="148850" y="2621325"/>
            <a:ext cx="951600" cy="1157100"/>
          </a:xfrm>
          <a:prstGeom prst="rect">
            <a:avLst/>
          </a:prstGeom>
          <a:solidFill>
            <a:srgbClr val="EAEAEA"/>
          </a:solidFill>
          <a:ln cap="flat" cmpd="sng" w="9525">
            <a:solidFill>
              <a:srgbClr val="EAEAE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8" name="Google Shape;3208;p221"/>
          <p:cNvSpPr txBox="1"/>
          <p:nvPr/>
        </p:nvSpPr>
        <p:spPr>
          <a:xfrm>
            <a:off x="102056" y="2773719"/>
            <a:ext cx="1052100" cy="11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Virtual</a:t>
            </a:r>
            <a:br>
              <a:rPr b="1" lang="ko" sz="15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b="1" lang="ko" sz="15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Thread</a:t>
            </a:r>
            <a:br>
              <a:rPr b="1" lang="ko" sz="15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b="1" lang="ko" sz="15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park()</a:t>
            </a:r>
            <a:endParaRPr b="1" sz="15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3209" name="Google Shape;3209;p221"/>
          <p:cNvCxnSpPr/>
          <p:nvPr/>
        </p:nvCxnSpPr>
        <p:spPr>
          <a:xfrm>
            <a:off x="569825" y="2259225"/>
            <a:ext cx="0" cy="365100"/>
          </a:xfrm>
          <a:prstGeom prst="straightConnector1">
            <a:avLst/>
          </a:prstGeom>
          <a:noFill/>
          <a:ln cap="flat" cmpd="sng" w="28575">
            <a:solidFill>
              <a:srgbClr val="EAEAEA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10" name="Google Shape;3210;p221"/>
          <p:cNvCxnSpPr/>
          <p:nvPr/>
        </p:nvCxnSpPr>
        <p:spPr>
          <a:xfrm>
            <a:off x="558900" y="2255000"/>
            <a:ext cx="3164400" cy="0"/>
          </a:xfrm>
          <a:prstGeom prst="straightConnector1">
            <a:avLst/>
          </a:prstGeom>
          <a:noFill/>
          <a:ln cap="flat" cmpd="sng" w="28575">
            <a:solidFill>
              <a:srgbClr val="EAEAEA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211" name="Google Shape;3211;p221"/>
          <p:cNvSpPr txBox="1"/>
          <p:nvPr/>
        </p:nvSpPr>
        <p:spPr>
          <a:xfrm>
            <a:off x="1345008" y="1873559"/>
            <a:ext cx="1353000" cy="4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  <a:t>재시도</a:t>
            </a:r>
            <a:endParaRPr b="1" sz="1500">
              <a:solidFill>
                <a:srgbClr val="EAEAEA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212" name="Google Shape;3212;p221"/>
          <p:cNvSpPr txBox="1"/>
          <p:nvPr/>
        </p:nvSpPr>
        <p:spPr>
          <a:xfrm>
            <a:off x="6637103" y="2394141"/>
            <a:ext cx="2000700" cy="5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  <a:t>I/O 수행 시도</a:t>
            </a:r>
            <a:br>
              <a:rPr b="1" lang="ko" sz="15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b="1" lang="ko" sz="15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  <a:t>&amp; Non-Blocking</a:t>
            </a:r>
            <a:endParaRPr b="1" sz="1500">
              <a:solidFill>
                <a:srgbClr val="EAEAEA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213" name="Google Shape;3213;p221"/>
          <p:cNvSpPr txBox="1"/>
          <p:nvPr/>
        </p:nvSpPr>
        <p:spPr>
          <a:xfrm>
            <a:off x="3765859" y="3022353"/>
            <a:ext cx="3401100" cy="4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  <a:t>읽기/쓰기 결과 반환</a:t>
            </a:r>
            <a:endParaRPr b="1" sz="1500">
              <a:solidFill>
                <a:srgbClr val="EAEAEA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214" name="Google Shape;3214;p221"/>
          <p:cNvSpPr/>
          <p:nvPr/>
        </p:nvSpPr>
        <p:spPr>
          <a:xfrm flipH="1">
            <a:off x="1124175" y="2736900"/>
            <a:ext cx="1353000" cy="907500"/>
          </a:xfrm>
          <a:prstGeom prst="striped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3215" name="Google Shape;3215;p221"/>
          <p:cNvSpPr txBox="1"/>
          <p:nvPr/>
        </p:nvSpPr>
        <p:spPr>
          <a:xfrm>
            <a:off x="1055748" y="2881312"/>
            <a:ext cx="1518900" cy="4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  <a:t>준비되면 </a:t>
            </a:r>
            <a:br>
              <a:rPr b="1" lang="ko" sz="15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b="1" lang="ko" sz="15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  <a:t>unpark()</a:t>
            </a:r>
            <a:endParaRPr b="1" sz="1500">
              <a:solidFill>
                <a:srgbClr val="EAEAEA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216" name="Google Shape;3216;p221"/>
          <p:cNvSpPr txBox="1"/>
          <p:nvPr/>
        </p:nvSpPr>
        <p:spPr>
          <a:xfrm>
            <a:off x="311700" y="193875"/>
            <a:ext cx="7877400" cy="7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  <a:t>Socket I/O 최종 흐름</a:t>
            </a:r>
            <a:endParaRPr b="1" sz="3000">
              <a:solidFill>
                <a:srgbClr val="EAEAEA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grpSp>
        <p:nvGrpSpPr>
          <p:cNvPr id="3217" name="Google Shape;3217;p221"/>
          <p:cNvGrpSpPr/>
          <p:nvPr/>
        </p:nvGrpSpPr>
        <p:grpSpPr>
          <a:xfrm>
            <a:off x="617463" y="3778427"/>
            <a:ext cx="3129612" cy="480300"/>
            <a:chOff x="617463" y="3778427"/>
            <a:chExt cx="3129612" cy="480300"/>
          </a:xfrm>
        </p:grpSpPr>
        <p:cxnSp>
          <p:nvCxnSpPr>
            <p:cNvPr id="3218" name="Google Shape;3218;p221"/>
            <p:cNvCxnSpPr/>
            <p:nvPr/>
          </p:nvCxnSpPr>
          <p:spPr>
            <a:xfrm>
              <a:off x="3225675" y="4243775"/>
              <a:ext cx="521400" cy="0"/>
            </a:xfrm>
            <a:prstGeom prst="straightConnector1">
              <a:avLst/>
            </a:prstGeom>
            <a:noFill/>
            <a:ln cap="flat" cmpd="sng" w="28575">
              <a:solidFill>
                <a:srgbClr val="EAEAEA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219" name="Google Shape;3219;p221"/>
            <p:cNvCxnSpPr/>
            <p:nvPr/>
          </p:nvCxnSpPr>
          <p:spPr>
            <a:xfrm>
              <a:off x="3223601" y="3778427"/>
              <a:ext cx="0" cy="480300"/>
            </a:xfrm>
            <a:prstGeom prst="straightConnector1">
              <a:avLst/>
            </a:prstGeom>
            <a:noFill/>
            <a:ln cap="flat" cmpd="sng" w="28575">
              <a:solidFill>
                <a:srgbClr val="EAEAEA"/>
              </a:solidFill>
              <a:prstDash val="solid"/>
              <a:round/>
              <a:headEnd len="med" w="med" type="triangle"/>
              <a:tailEnd len="med" w="med" type="none"/>
            </a:ln>
          </p:spPr>
        </p:cxnSp>
        <p:cxnSp>
          <p:nvCxnSpPr>
            <p:cNvPr id="3220" name="Google Shape;3220;p221"/>
            <p:cNvCxnSpPr/>
            <p:nvPr/>
          </p:nvCxnSpPr>
          <p:spPr>
            <a:xfrm>
              <a:off x="617463" y="3778427"/>
              <a:ext cx="0" cy="480300"/>
            </a:xfrm>
            <a:prstGeom prst="straightConnector1">
              <a:avLst/>
            </a:prstGeom>
            <a:noFill/>
            <a:ln cap="flat" cmpd="sng" w="28575">
              <a:solidFill>
                <a:srgbClr val="EAEAEA"/>
              </a:solidFill>
              <a:prstDash val="solid"/>
              <a:round/>
              <a:headEnd len="med" w="med" type="triangle"/>
              <a:tailEnd len="med" w="med" type="none"/>
            </a:ln>
          </p:spPr>
        </p:cxnSp>
        <p:cxnSp>
          <p:nvCxnSpPr>
            <p:cNvPr id="3221" name="Google Shape;3221;p221"/>
            <p:cNvCxnSpPr/>
            <p:nvPr/>
          </p:nvCxnSpPr>
          <p:spPr>
            <a:xfrm>
              <a:off x="2764776" y="3778427"/>
              <a:ext cx="0" cy="480300"/>
            </a:xfrm>
            <a:prstGeom prst="straightConnector1">
              <a:avLst/>
            </a:prstGeom>
            <a:noFill/>
            <a:ln cap="flat" cmpd="sng" w="28575">
              <a:solidFill>
                <a:srgbClr val="EAEAEA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222" name="Google Shape;3222;p221"/>
            <p:cNvCxnSpPr/>
            <p:nvPr/>
          </p:nvCxnSpPr>
          <p:spPr>
            <a:xfrm>
              <a:off x="629900" y="4243775"/>
              <a:ext cx="2134800" cy="0"/>
            </a:xfrm>
            <a:prstGeom prst="straightConnector1">
              <a:avLst/>
            </a:prstGeom>
            <a:noFill/>
            <a:ln cap="flat" cmpd="sng" w="28575">
              <a:solidFill>
                <a:srgbClr val="EAEAEA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3223" name="Google Shape;3223;p221"/>
          <p:cNvSpPr/>
          <p:nvPr/>
        </p:nvSpPr>
        <p:spPr>
          <a:xfrm>
            <a:off x="879100" y="1024450"/>
            <a:ext cx="2263200" cy="8652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rgbClr val="59943F"/>
          </a:solidFill>
          <a:ln cap="flat" cmpd="sng" w="38100">
            <a:solidFill>
              <a:srgbClr val="59943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rgbClr val="EEEEEE"/>
                </a:solidFill>
                <a:latin typeface="Comfortaa"/>
                <a:ea typeface="Comfortaa"/>
                <a:cs typeface="Comfortaa"/>
                <a:sym typeface="Comfortaa"/>
              </a:rPr>
              <a:t>NioSocketImpl</a:t>
            </a:r>
            <a:endParaRPr b="1" sz="2000">
              <a:solidFill>
                <a:srgbClr val="EEEEEE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224" name="Google Shape;3224;p221"/>
          <p:cNvSpPr txBox="1"/>
          <p:nvPr/>
        </p:nvSpPr>
        <p:spPr>
          <a:xfrm>
            <a:off x="3068017" y="1655170"/>
            <a:ext cx="3280800" cy="4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EEEEEE"/>
                </a:solidFill>
                <a:latin typeface="Comfortaa"/>
                <a:ea typeface="Comfortaa"/>
                <a:cs typeface="Comfortaa"/>
                <a:sym typeface="Comfortaa"/>
              </a:rPr>
              <a:t>Non-blocking </a:t>
            </a:r>
            <a:br>
              <a:rPr b="1" lang="ko" sz="1500">
                <a:solidFill>
                  <a:srgbClr val="EEEEEE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b="1" lang="ko" sz="1500">
                <a:solidFill>
                  <a:srgbClr val="EEEEEE"/>
                </a:solidFill>
                <a:latin typeface="Comfortaa"/>
                <a:ea typeface="Comfortaa"/>
                <a:cs typeface="Comfortaa"/>
                <a:sym typeface="Comfortaa"/>
              </a:rPr>
              <a:t>Socket에 </a:t>
            </a:r>
            <a:br>
              <a:rPr b="1" lang="ko" sz="1500">
                <a:solidFill>
                  <a:srgbClr val="EEEEEE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b="1" lang="ko" sz="1500">
                <a:solidFill>
                  <a:srgbClr val="EEEEEE"/>
                </a:solidFill>
                <a:latin typeface="Comfortaa"/>
                <a:ea typeface="Comfortaa"/>
                <a:cs typeface="Comfortaa"/>
                <a:sym typeface="Comfortaa"/>
              </a:rPr>
              <a:t>Native I/O 호출</a:t>
            </a:r>
            <a:endParaRPr b="1" sz="1500">
              <a:solidFill>
                <a:srgbClr val="EEEEEE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3228" name="Shape 3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9" name="Google Shape;3229;p2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3230" name="Google Shape;3230;p222"/>
          <p:cNvSpPr txBox="1"/>
          <p:nvPr/>
        </p:nvSpPr>
        <p:spPr>
          <a:xfrm>
            <a:off x="3271450" y="969100"/>
            <a:ext cx="951600" cy="4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  <a:t>JVM</a:t>
            </a:r>
            <a:endParaRPr b="1" sz="2000">
              <a:solidFill>
                <a:srgbClr val="EAEAEA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231" name="Google Shape;3231;p222"/>
          <p:cNvSpPr txBox="1"/>
          <p:nvPr/>
        </p:nvSpPr>
        <p:spPr>
          <a:xfrm>
            <a:off x="6216350" y="969100"/>
            <a:ext cx="1052100" cy="4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  <a:t>Kernel</a:t>
            </a:r>
            <a:endParaRPr b="1" sz="2000">
              <a:solidFill>
                <a:srgbClr val="EAEAEA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3232" name="Google Shape;3232;p222"/>
          <p:cNvCxnSpPr/>
          <p:nvPr/>
        </p:nvCxnSpPr>
        <p:spPr>
          <a:xfrm>
            <a:off x="3747250" y="3014950"/>
            <a:ext cx="0" cy="1830900"/>
          </a:xfrm>
          <a:prstGeom prst="straightConnector1">
            <a:avLst/>
          </a:prstGeom>
          <a:noFill/>
          <a:ln cap="flat" cmpd="sng" w="28575">
            <a:solidFill>
              <a:srgbClr val="EAEAEA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233" name="Google Shape;3233;p222"/>
          <p:cNvSpPr txBox="1"/>
          <p:nvPr/>
        </p:nvSpPr>
        <p:spPr>
          <a:xfrm>
            <a:off x="3091362" y="1391575"/>
            <a:ext cx="1353000" cy="4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  <a:t>읽기/쓰기</a:t>
            </a:r>
            <a:endParaRPr b="1" sz="1500">
              <a:solidFill>
                <a:srgbClr val="EAEAEA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234" name="Google Shape;3234;p222"/>
          <p:cNvSpPr/>
          <p:nvPr/>
        </p:nvSpPr>
        <p:spPr>
          <a:xfrm rot="5400000">
            <a:off x="4669275" y="1015275"/>
            <a:ext cx="1638900" cy="3018900"/>
          </a:xfrm>
          <a:prstGeom prst="rect">
            <a:avLst/>
          </a:prstGeom>
          <a:solidFill>
            <a:srgbClr val="6BFEAF">
              <a:alpha val="274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235" name="Google Shape;3235;p222"/>
          <p:cNvCxnSpPr/>
          <p:nvPr/>
        </p:nvCxnSpPr>
        <p:spPr>
          <a:xfrm>
            <a:off x="5486400" y="1135200"/>
            <a:ext cx="0" cy="3786300"/>
          </a:xfrm>
          <a:prstGeom prst="straightConnector1">
            <a:avLst/>
          </a:prstGeom>
          <a:noFill/>
          <a:ln cap="flat" cmpd="sng" w="38100">
            <a:solidFill>
              <a:srgbClr val="7E97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36" name="Google Shape;3236;p222"/>
          <p:cNvCxnSpPr/>
          <p:nvPr/>
        </p:nvCxnSpPr>
        <p:spPr>
          <a:xfrm>
            <a:off x="3747501" y="1813552"/>
            <a:ext cx="0" cy="610500"/>
          </a:xfrm>
          <a:prstGeom prst="straightConnector1">
            <a:avLst/>
          </a:prstGeom>
          <a:noFill/>
          <a:ln cap="flat" cmpd="sng" w="28575">
            <a:solidFill>
              <a:srgbClr val="EAEAEA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37" name="Google Shape;3237;p222"/>
          <p:cNvCxnSpPr/>
          <p:nvPr/>
        </p:nvCxnSpPr>
        <p:spPr>
          <a:xfrm>
            <a:off x="3739150" y="2415750"/>
            <a:ext cx="3003300" cy="0"/>
          </a:xfrm>
          <a:prstGeom prst="straightConnector1">
            <a:avLst/>
          </a:prstGeom>
          <a:noFill/>
          <a:ln cap="flat" cmpd="sng" w="28575">
            <a:solidFill>
              <a:srgbClr val="EAEAEA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238" name="Google Shape;3238;p222"/>
          <p:cNvCxnSpPr/>
          <p:nvPr/>
        </p:nvCxnSpPr>
        <p:spPr>
          <a:xfrm>
            <a:off x="3747500" y="3028350"/>
            <a:ext cx="3003300" cy="0"/>
          </a:xfrm>
          <a:prstGeom prst="straightConnector1">
            <a:avLst/>
          </a:prstGeom>
          <a:noFill/>
          <a:ln cap="flat" cmpd="sng" w="28575">
            <a:solidFill>
              <a:srgbClr val="EAEAEA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39" name="Google Shape;3239;p222"/>
          <p:cNvCxnSpPr/>
          <p:nvPr/>
        </p:nvCxnSpPr>
        <p:spPr>
          <a:xfrm>
            <a:off x="6742400" y="2408919"/>
            <a:ext cx="0" cy="637500"/>
          </a:xfrm>
          <a:prstGeom prst="straightConnector1">
            <a:avLst/>
          </a:prstGeom>
          <a:noFill/>
          <a:ln cap="flat" cmpd="sng" w="28575">
            <a:solidFill>
              <a:srgbClr val="29C74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240" name="Google Shape;3240;p222"/>
          <p:cNvSpPr/>
          <p:nvPr/>
        </p:nvSpPr>
        <p:spPr>
          <a:xfrm>
            <a:off x="3499525" y="4075256"/>
            <a:ext cx="495950" cy="330625"/>
          </a:xfrm>
          <a:prstGeom prst="flowChartDecision">
            <a:avLst/>
          </a:prstGeom>
          <a:solidFill>
            <a:srgbClr val="EAEAEA"/>
          </a:solidFill>
          <a:ln cap="flat" cmpd="sng" w="9525">
            <a:solidFill>
              <a:srgbClr val="EAEAE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1" name="Google Shape;3241;p222"/>
          <p:cNvSpPr/>
          <p:nvPr/>
        </p:nvSpPr>
        <p:spPr>
          <a:xfrm>
            <a:off x="2519550" y="2621325"/>
            <a:ext cx="951600" cy="1157100"/>
          </a:xfrm>
          <a:prstGeom prst="rect">
            <a:avLst/>
          </a:prstGeom>
          <a:solidFill>
            <a:srgbClr val="EAEAEA"/>
          </a:solidFill>
          <a:ln cap="flat" cmpd="sng" w="9525">
            <a:solidFill>
              <a:srgbClr val="EAEAE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2" name="Google Shape;3242;p222"/>
          <p:cNvSpPr txBox="1"/>
          <p:nvPr/>
        </p:nvSpPr>
        <p:spPr>
          <a:xfrm>
            <a:off x="3864137" y="4051384"/>
            <a:ext cx="1353000" cy="4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  <a:t>재시도 필요?</a:t>
            </a:r>
            <a:endParaRPr b="1" sz="1500">
              <a:solidFill>
                <a:srgbClr val="EAEAEA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243" name="Google Shape;3243;p222"/>
          <p:cNvSpPr txBox="1"/>
          <p:nvPr/>
        </p:nvSpPr>
        <p:spPr>
          <a:xfrm>
            <a:off x="2463025" y="2660694"/>
            <a:ext cx="1052100" cy="11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Socket</a:t>
            </a:r>
            <a:br>
              <a:rPr b="1" lang="ko" sz="15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b="1" lang="ko" sz="15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읽기/쓰기</a:t>
            </a:r>
            <a:br>
              <a:rPr b="1" lang="ko" sz="15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b="1" lang="ko" sz="15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준비 여부 </a:t>
            </a:r>
            <a:br>
              <a:rPr b="1" lang="ko" sz="15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b="1" lang="ko" sz="15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감시 등록</a:t>
            </a:r>
            <a:endParaRPr b="1" sz="15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244" name="Google Shape;3244;p222"/>
          <p:cNvSpPr/>
          <p:nvPr/>
        </p:nvSpPr>
        <p:spPr>
          <a:xfrm>
            <a:off x="148850" y="2621325"/>
            <a:ext cx="951600" cy="1157100"/>
          </a:xfrm>
          <a:prstGeom prst="rect">
            <a:avLst/>
          </a:prstGeom>
          <a:solidFill>
            <a:srgbClr val="EAEAEA"/>
          </a:solidFill>
          <a:ln cap="flat" cmpd="sng" w="9525">
            <a:solidFill>
              <a:srgbClr val="EAEAE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5" name="Google Shape;3245;p222"/>
          <p:cNvSpPr txBox="1"/>
          <p:nvPr/>
        </p:nvSpPr>
        <p:spPr>
          <a:xfrm>
            <a:off x="102056" y="2773719"/>
            <a:ext cx="1052100" cy="11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Virtual</a:t>
            </a:r>
            <a:br>
              <a:rPr b="1" lang="ko" sz="15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b="1" lang="ko" sz="15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Thread</a:t>
            </a:r>
            <a:br>
              <a:rPr b="1" lang="ko" sz="15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b="1" lang="ko" sz="15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park()</a:t>
            </a:r>
            <a:endParaRPr b="1" sz="15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3246" name="Google Shape;3246;p222"/>
          <p:cNvCxnSpPr/>
          <p:nvPr/>
        </p:nvCxnSpPr>
        <p:spPr>
          <a:xfrm>
            <a:off x="569825" y="2259225"/>
            <a:ext cx="0" cy="365100"/>
          </a:xfrm>
          <a:prstGeom prst="straightConnector1">
            <a:avLst/>
          </a:prstGeom>
          <a:noFill/>
          <a:ln cap="flat" cmpd="sng" w="28575">
            <a:solidFill>
              <a:srgbClr val="EAEAEA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47" name="Google Shape;3247;p222"/>
          <p:cNvCxnSpPr/>
          <p:nvPr/>
        </p:nvCxnSpPr>
        <p:spPr>
          <a:xfrm>
            <a:off x="558900" y="2255000"/>
            <a:ext cx="3164400" cy="0"/>
          </a:xfrm>
          <a:prstGeom prst="straightConnector1">
            <a:avLst/>
          </a:prstGeom>
          <a:noFill/>
          <a:ln cap="flat" cmpd="sng" w="28575">
            <a:solidFill>
              <a:srgbClr val="EAEAEA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248" name="Google Shape;3248;p222"/>
          <p:cNvSpPr txBox="1"/>
          <p:nvPr/>
        </p:nvSpPr>
        <p:spPr>
          <a:xfrm>
            <a:off x="1345008" y="1873559"/>
            <a:ext cx="1353000" cy="4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  <a:t>재시도</a:t>
            </a:r>
            <a:endParaRPr b="1" sz="1500">
              <a:solidFill>
                <a:srgbClr val="EAEAEA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249" name="Google Shape;3249;p222"/>
          <p:cNvSpPr txBox="1"/>
          <p:nvPr/>
        </p:nvSpPr>
        <p:spPr>
          <a:xfrm>
            <a:off x="6637103" y="2394141"/>
            <a:ext cx="2000700" cy="5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  <a:t>I/O 수행 시도</a:t>
            </a:r>
            <a:br>
              <a:rPr b="1" lang="ko" sz="15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b="1" lang="ko" sz="15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  <a:t>&amp; Non-Blocking</a:t>
            </a:r>
            <a:endParaRPr b="1" sz="1500">
              <a:solidFill>
                <a:srgbClr val="EAEAEA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250" name="Google Shape;3250;p222"/>
          <p:cNvSpPr txBox="1"/>
          <p:nvPr/>
        </p:nvSpPr>
        <p:spPr>
          <a:xfrm>
            <a:off x="3765859" y="3022353"/>
            <a:ext cx="3401100" cy="4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  <a:t>읽기/쓰기 결과 반환</a:t>
            </a:r>
            <a:endParaRPr b="1" sz="1500">
              <a:solidFill>
                <a:srgbClr val="EAEAEA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251" name="Google Shape;3251;p222"/>
          <p:cNvSpPr/>
          <p:nvPr/>
        </p:nvSpPr>
        <p:spPr>
          <a:xfrm flipH="1">
            <a:off x="1124175" y="2736900"/>
            <a:ext cx="1353000" cy="907500"/>
          </a:xfrm>
          <a:prstGeom prst="striped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3252" name="Google Shape;3252;p222"/>
          <p:cNvSpPr txBox="1"/>
          <p:nvPr/>
        </p:nvSpPr>
        <p:spPr>
          <a:xfrm>
            <a:off x="1055748" y="2881312"/>
            <a:ext cx="1518900" cy="4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  <a:t>준비되면 </a:t>
            </a:r>
            <a:br>
              <a:rPr b="1" lang="ko" sz="15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b="1" lang="ko" sz="15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  <a:t>unpark()</a:t>
            </a:r>
            <a:endParaRPr b="1" sz="1500">
              <a:solidFill>
                <a:srgbClr val="EAEAEA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253" name="Google Shape;3253;p222"/>
          <p:cNvSpPr txBox="1"/>
          <p:nvPr/>
        </p:nvSpPr>
        <p:spPr>
          <a:xfrm>
            <a:off x="311700" y="193875"/>
            <a:ext cx="7877400" cy="7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  <a:t>Socket I/O 최종 흐름</a:t>
            </a:r>
            <a:endParaRPr b="1" sz="3000">
              <a:solidFill>
                <a:srgbClr val="EAEAEA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grpSp>
        <p:nvGrpSpPr>
          <p:cNvPr id="3254" name="Google Shape;3254;p222"/>
          <p:cNvGrpSpPr/>
          <p:nvPr/>
        </p:nvGrpSpPr>
        <p:grpSpPr>
          <a:xfrm>
            <a:off x="617463" y="3778427"/>
            <a:ext cx="3129612" cy="480300"/>
            <a:chOff x="617463" y="3778427"/>
            <a:chExt cx="3129612" cy="480300"/>
          </a:xfrm>
        </p:grpSpPr>
        <p:cxnSp>
          <p:nvCxnSpPr>
            <p:cNvPr id="3255" name="Google Shape;3255;p222"/>
            <p:cNvCxnSpPr/>
            <p:nvPr/>
          </p:nvCxnSpPr>
          <p:spPr>
            <a:xfrm>
              <a:off x="3225675" y="4243775"/>
              <a:ext cx="521400" cy="0"/>
            </a:xfrm>
            <a:prstGeom prst="straightConnector1">
              <a:avLst/>
            </a:prstGeom>
            <a:noFill/>
            <a:ln cap="flat" cmpd="sng" w="28575">
              <a:solidFill>
                <a:srgbClr val="EAEAEA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256" name="Google Shape;3256;p222"/>
            <p:cNvCxnSpPr/>
            <p:nvPr/>
          </p:nvCxnSpPr>
          <p:spPr>
            <a:xfrm>
              <a:off x="3223601" y="3778427"/>
              <a:ext cx="0" cy="480300"/>
            </a:xfrm>
            <a:prstGeom prst="straightConnector1">
              <a:avLst/>
            </a:prstGeom>
            <a:noFill/>
            <a:ln cap="flat" cmpd="sng" w="28575">
              <a:solidFill>
                <a:srgbClr val="EAEAEA"/>
              </a:solidFill>
              <a:prstDash val="solid"/>
              <a:round/>
              <a:headEnd len="med" w="med" type="triangle"/>
              <a:tailEnd len="med" w="med" type="none"/>
            </a:ln>
          </p:spPr>
        </p:cxnSp>
        <p:cxnSp>
          <p:nvCxnSpPr>
            <p:cNvPr id="3257" name="Google Shape;3257;p222"/>
            <p:cNvCxnSpPr/>
            <p:nvPr/>
          </p:nvCxnSpPr>
          <p:spPr>
            <a:xfrm>
              <a:off x="617463" y="3778427"/>
              <a:ext cx="0" cy="480300"/>
            </a:xfrm>
            <a:prstGeom prst="straightConnector1">
              <a:avLst/>
            </a:prstGeom>
            <a:noFill/>
            <a:ln cap="flat" cmpd="sng" w="28575">
              <a:solidFill>
                <a:srgbClr val="EAEAEA"/>
              </a:solidFill>
              <a:prstDash val="solid"/>
              <a:round/>
              <a:headEnd len="med" w="med" type="triangle"/>
              <a:tailEnd len="med" w="med" type="none"/>
            </a:ln>
          </p:spPr>
        </p:cxnSp>
        <p:cxnSp>
          <p:nvCxnSpPr>
            <p:cNvPr id="3258" name="Google Shape;3258;p222"/>
            <p:cNvCxnSpPr/>
            <p:nvPr/>
          </p:nvCxnSpPr>
          <p:spPr>
            <a:xfrm>
              <a:off x="2764776" y="3778427"/>
              <a:ext cx="0" cy="480300"/>
            </a:xfrm>
            <a:prstGeom prst="straightConnector1">
              <a:avLst/>
            </a:prstGeom>
            <a:noFill/>
            <a:ln cap="flat" cmpd="sng" w="28575">
              <a:solidFill>
                <a:srgbClr val="EAEAEA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259" name="Google Shape;3259;p222"/>
            <p:cNvCxnSpPr/>
            <p:nvPr/>
          </p:nvCxnSpPr>
          <p:spPr>
            <a:xfrm>
              <a:off x="629900" y="4243775"/>
              <a:ext cx="2134800" cy="0"/>
            </a:xfrm>
            <a:prstGeom prst="straightConnector1">
              <a:avLst/>
            </a:prstGeom>
            <a:noFill/>
            <a:ln cap="flat" cmpd="sng" w="28575">
              <a:solidFill>
                <a:srgbClr val="EAEAEA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3260" name="Google Shape;3260;p222"/>
          <p:cNvSpPr/>
          <p:nvPr/>
        </p:nvSpPr>
        <p:spPr>
          <a:xfrm>
            <a:off x="4312550" y="747450"/>
            <a:ext cx="1813500" cy="8652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rgbClr val="59943F"/>
          </a:solidFill>
          <a:ln cap="flat" cmpd="sng" w="38100">
            <a:solidFill>
              <a:srgbClr val="59943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rgbClr val="EEEEEE"/>
                </a:solidFill>
                <a:latin typeface="Comfortaa"/>
                <a:ea typeface="Comfortaa"/>
                <a:cs typeface="Comfortaa"/>
                <a:sym typeface="Comfortaa"/>
              </a:rPr>
              <a:t>Native</a:t>
            </a:r>
            <a:br>
              <a:rPr b="1" lang="ko" sz="2000">
                <a:solidFill>
                  <a:srgbClr val="EEEEEE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b="1" lang="ko" sz="2000">
                <a:solidFill>
                  <a:srgbClr val="EEEEEE"/>
                </a:solidFill>
                <a:latin typeface="Comfortaa"/>
                <a:ea typeface="Comfortaa"/>
                <a:cs typeface="Comfortaa"/>
                <a:sym typeface="Comfortaa"/>
              </a:rPr>
              <a:t>Dispatcher</a:t>
            </a:r>
            <a:endParaRPr b="1" sz="2000">
              <a:solidFill>
                <a:srgbClr val="EEEEEE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261" name="Google Shape;3261;p222"/>
          <p:cNvSpPr txBox="1"/>
          <p:nvPr/>
        </p:nvSpPr>
        <p:spPr>
          <a:xfrm>
            <a:off x="3068017" y="1655170"/>
            <a:ext cx="3280800" cy="4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EEEEEE"/>
                </a:solidFill>
                <a:latin typeface="Comfortaa"/>
                <a:ea typeface="Comfortaa"/>
                <a:cs typeface="Comfortaa"/>
                <a:sym typeface="Comfortaa"/>
              </a:rPr>
              <a:t>Non-blocking </a:t>
            </a:r>
            <a:br>
              <a:rPr b="1" lang="ko" sz="1500">
                <a:solidFill>
                  <a:srgbClr val="EEEEEE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b="1" lang="ko" sz="1500">
                <a:solidFill>
                  <a:srgbClr val="EEEEEE"/>
                </a:solidFill>
                <a:latin typeface="Comfortaa"/>
                <a:ea typeface="Comfortaa"/>
                <a:cs typeface="Comfortaa"/>
                <a:sym typeface="Comfortaa"/>
              </a:rPr>
              <a:t>Socket에 </a:t>
            </a:r>
            <a:br>
              <a:rPr b="1" lang="ko" sz="1500">
                <a:solidFill>
                  <a:srgbClr val="EEEEEE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b="1" lang="ko" sz="1500">
                <a:solidFill>
                  <a:srgbClr val="EEEEEE"/>
                </a:solidFill>
                <a:latin typeface="Comfortaa"/>
                <a:ea typeface="Comfortaa"/>
                <a:cs typeface="Comfortaa"/>
                <a:sym typeface="Comfortaa"/>
              </a:rPr>
              <a:t>Native I/O 호출</a:t>
            </a:r>
            <a:endParaRPr b="1" sz="1500">
              <a:solidFill>
                <a:srgbClr val="EEEEEE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3265" name="Shape 3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6" name="Google Shape;3266;p2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3267" name="Google Shape;3267;p223"/>
          <p:cNvSpPr txBox="1"/>
          <p:nvPr/>
        </p:nvSpPr>
        <p:spPr>
          <a:xfrm>
            <a:off x="3271450" y="969100"/>
            <a:ext cx="951600" cy="4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  <a:t>JVM</a:t>
            </a:r>
            <a:endParaRPr b="1" sz="2000">
              <a:solidFill>
                <a:srgbClr val="EAEAEA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268" name="Google Shape;3268;p223"/>
          <p:cNvSpPr txBox="1"/>
          <p:nvPr/>
        </p:nvSpPr>
        <p:spPr>
          <a:xfrm>
            <a:off x="6216350" y="969100"/>
            <a:ext cx="1052100" cy="4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  <a:t>Kernel</a:t>
            </a:r>
            <a:endParaRPr b="1" sz="2000">
              <a:solidFill>
                <a:srgbClr val="EAEAEA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3269" name="Google Shape;3269;p223"/>
          <p:cNvCxnSpPr/>
          <p:nvPr/>
        </p:nvCxnSpPr>
        <p:spPr>
          <a:xfrm>
            <a:off x="3747250" y="3014950"/>
            <a:ext cx="0" cy="1830900"/>
          </a:xfrm>
          <a:prstGeom prst="straightConnector1">
            <a:avLst/>
          </a:prstGeom>
          <a:noFill/>
          <a:ln cap="flat" cmpd="sng" w="28575">
            <a:solidFill>
              <a:srgbClr val="EAEAEA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270" name="Google Shape;3270;p223"/>
          <p:cNvSpPr txBox="1"/>
          <p:nvPr/>
        </p:nvSpPr>
        <p:spPr>
          <a:xfrm>
            <a:off x="3091362" y="1391575"/>
            <a:ext cx="1353000" cy="4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  <a:t>읽기/쓰기</a:t>
            </a:r>
            <a:endParaRPr b="1" sz="1500">
              <a:solidFill>
                <a:srgbClr val="EAEAEA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3271" name="Google Shape;3271;p223"/>
          <p:cNvCxnSpPr/>
          <p:nvPr/>
        </p:nvCxnSpPr>
        <p:spPr>
          <a:xfrm>
            <a:off x="5486400" y="1135200"/>
            <a:ext cx="0" cy="3786300"/>
          </a:xfrm>
          <a:prstGeom prst="straightConnector1">
            <a:avLst/>
          </a:prstGeom>
          <a:noFill/>
          <a:ln cap="flat" cmpd="sng" w="38100">
            <a:solidFill>
              <a:srgbClr val="7E97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72" name="Google Shape;3272;p223"/>
          <p:cNvCxnSpPr/>
          <p:nvPr/>
        </p:nvCxnSpPr>
        <p:spPr>
          <a:xfrm>
            <a:off x="3747501" y="1813552"/>
            <a:ext cx="0" cy="610500"/>
          </a:xfrm>
          <a:prstGeom prst="straightConnector1">
            <a:avLst/>
          </a:prstGeom>
          <a:noFill/>
          <a:ln cap="flat" cmpd="sng" w="28575">
            <a:solidFill>
              <a:srgbClr val="EAEAEA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73" name="Google Shape;3273;p223"/>
          <p:cNvCxnSpPr/>
          <p:nvPr/>
        </p:nvCxnSpPr>
        <p:spPr>
          <a:xfrm>
            <a:off x="3739150" y="2415750"/>
            <a:ext cx="3003300" cy="0"/>
          </a:xfrm>
          <a:prstGeom prst="straightConnector1">
            <a:avLst/>
          </a:prstGeom>
          <a:noFill/>
          <a:ln cap="flat" cmpd="sng" w="28575">
            <a:solidFill>
              <a:srgbClr val="EAEAEA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274" name="Google Shape;3274;p223"/>
          <p:cNvCxnSpPr/>
          <p:nvPr/>
        </p:nvCxnSpPr>
        <p:spPr>
          <a:xfrm>
            <a:off x="3747500" y="3028350"/>
            <a:ext cx="3003300" cy="0"/>
          </a:xfrm>
          <a:prstGeom prst="straightConnector1">
            <a:avLst/>
          </a:prstGeom>
          <a:noFill/>
          <a:ln cap="flat" cmpd="sng" w="28575">
            <a:solidFill>
              <a:srgbClr val="EAEAEA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75" name="Google Shape;3275;p223"/>
          <p:cNvCxnSpPr/>
          <p:nvPr/>
        </p:nvCxnSpPr>
        <p:spPr>
          <a:xfrm>
            <a:off x="6742400" y="2408919"/>
            <a:ext cx="0" cy="637500"/>
          </a:xfrm>
          <a:prstGeom prst="straightConnector1">
            <a:avLst/>
          </a:prstGeom>
          <a:noFill/>
          <a:ln cap="flat" cmpd="sng" w="28575">
            <a:solidFill>
              <a:srgbClr val="29C74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276" name="Google Shape;3276;p223"/>
          <p:cNvSpPr/>
          <p:nvPr/>
        </p:nvSpPr>
        <p:spPr>
          <a:xfrm>
            <a:off x="3499525" y="4075256"/>
            <a:ext cx="495950" cy="330625"/>
          </a:xfrm>
          <a:prstGeom prst="flowChartDecision">
            <a:avLst/>
          </a:prstGeom>
          <a:solidFill>
            <a:srgbClr val="EAEAEA"/>
          </a:solidFill>
          <a:ln cap="flat" cmpd="sng" w="9525">
            <a:solidFill>
              <a:srgbClr val="EAEAE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7" name="Google Shape;3277;p223"/>
          <p:cNvSpPr/>
          <p:nvPr/>
        </p:nvSpPr>
        <p:spPr>
          <a:xfrm rot="5400000">
            <a:off x="1128275" y="1446775"/>
            <a:ext cx="1377600" cy="3509400"/>
          </a:xfrm>
          <a:prstGeom prst="rect">
            <a:avLst/>
          </a:prstGeom>
          <a:solidFill>
            <a:srgbClr val="6BFEAF">
              <a:alpha val="274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8" name="Google Shape;3278;p223"/>
          <p:cNvSpPr/>
          <p:nvPr/>
        </p:nvSpPr>
        <p:spPr>
          <a:xfrm>
            <a:off x="2519550" y="2621325"/>
            <a:ext cx="951600" cy="1157100"/>
          </a:xfrm>
          <a:prstGeom prst="rect">
            <a:avLst/>
          </a:prstGeom>
          <a:solidFill>
            <a:srgbClr val="EAEAEA"/>
          </a:solidFill>
          <a:ln cap="flat" cmpd="sng" w="9525">
            <a:solidFill>
              <a:srgbClr val="EAEAE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9" name="Google Shape;3279;p223"/>
          <p:cNvSpPr txBox="1"/>
          <p:nvPr/>
        </p:nvSpPr>
        <p:spPr>
          <a:xfrm>
            <a:off x="3864137" y="4051384"/>
            <a:ext cx="1353000" cy="4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  <a:t>재시도 필요?</a:t>
            </a:r>
            <a:endParaRPr b="1" sz="1500">
              <a:solidFill>
                <a:srgbClr val="EAEAEA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280" name="Google Shape;3280;p223"/>
          <p:cNvSpPr txBox="1"/>
          <p:nvPr/>
        </p:nvSpPr>
        <p:spPr>
          <a:xfrm>
            <a:off x="2463025" y="2660694"/>
            <a:ext cx="1052100" cy="11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Socket</a:t>
            </a:r>
            <a:br>
              <a:rPr b="1" lang="ko" sz="15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b="1" lang="ko" sz="15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읽기/쓰기</a:t>
            </a:r>
            <a:br>
              <a:rPr b="1" lang="ko" sz="15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b="1" lang="ko" sz="15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준비 여부 </a:t>
            </a:r>
            <a:br>
              <a:rPr b="1" lang="ko" sz="15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b="1" lang="ko" sz="15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감시 등록</a:t>
            </a:r>
            <a:endParaRPr b="1" sz="15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281" name="Google Shape;3281;p223"/>
          <p:cNvSpPr/>
          <p:nvPr/>
        </p:nvSpPr>
        <p:spPr>
          <a:xfrm>
            <a:off x="148850" y="2621325"/>
            <a:ext cx="951600" cy="1157100"/>
          </a:xfrm>
          <a:prstGeom prst="rect">
            <a:avLst/>
          </a:prstGeom>
          <a:solidFill>
            <a:srgbClr val="EAEAEA"/>
          </a:solidFill>
          <a:ln cap="flat" cmpd="sng" w="9525">
            <a:solidFill>
              <a:srgbClr val="EAEAE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2" name="Google Shape;3282;p223"/>
          <p:cNvSpPr txBox="1"/>
          <p:nvPr/>
        </p:nvSpPr>
        <p:spPr>
          <a:xfrm>
            <a:off x="102056" y="2773719"/>
            <a:ext cx="1052100" cy="11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Virtual</a:t>
            </a:r>
            <a:br>
              <a:rPr b="1" lang="ko" sz="15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b="1" lang="ko" sz="15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Thread</a:t>
            </a:r>
            <a:br>
              <a:rPr b="1" lang="ko" sz="15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b="1" lang="ko" sz="15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park()</a:t>
            </a:r>
            <a:endParaRPr b="1" sz="15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3283" name="Google Shape;3283;p223"/>
          <p:cNvCxnSpPr/>
          <p:nvPr/>
        </p:nvCxnSpPr>
        <p:spPr>
          <a:xfrm>
            <a:off x="569825" y="2259225"/>
            <a:ext cx="0" cy="365100"/>
          </a:xfrm>
          <a:prstGeom prst="straightConnector1">
            <a:avLst/>
          </a:prstGeom>
          <a:noFill/>
          <a:ln cap="flat" cmpd="sng" w="28575">
            <a:solidFill>
              <a:srgbClr val="EAEAEA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84" name="Google Shape;3284;p223"/>
          <p:cNvCxnSpPr/>
          <p:nvPr/>
        </p:nvCxnSpPr>
        <p:spPr>
          <a:xfrm>
            <a:off x="558900" y="2255000"/>
            <a:ext cx="3164400" cy="0"/>
          </a:xfrm>
          <a:prstGeom prst="straightConnector1">
            <a:avLst/>
          </a:prstGeom>
          <a:noFill/>
          <a:ln cap="flat" cmpd="sng" w="28575">
            <a:solidFill>
              <a:srgbClr val="EAEAEA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285" name="Google Shape;3285;p223"/>
          <p:cNvSpPr txBox="1"/>
          <p:nvPr/>
        </p:nvSpPr>
        <p:spPr>
          <a:xfrm>
            <a:off x="1345008" y="1873559"/>
            <a:ext cx="1353000" cy="4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  <a:t>재시도</a:t>
            </a:r>
            <a:endParaRPr b="1" sz="1500">
              <a:solidFill>
                <a:srgbClr val="EAEAEA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286" name="Google Shape;3286;p223"/>
          <p:cNvSpPr txBox="1"/>
          <p:nvPr/>
        </p:nvSpPr>
        <p:spPr>
          <a:xfrm>
            <a:off x="6637103" y="2394141"/>
            <a:ext cx="2000700" cy="5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  <a:t>I/O 수행 시도</a:t>
            </a:r>
            <a:br>
              <a:rPr b="1" lang="ko" sz="15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b="1" lang="ko" sz="15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  <a:t>&amp; Non-Blocking</a:t>
            </a:r>
            <a:endParaRPr b="1" sz="1500">
              <a:solidFill>
                <a:srgbClr val="EAEAEA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287" name="Google Shape;3287;p223"/>
          <p:cNvSpPr txBox="1"/>
          <p:nvPr/>
        </p:nvSpPr>
        <p:spPr>
          <a:xfrm>
            <a:off x="3765859" y="3022353"/>
            <a:ext cx="3401100" cy="4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  <a:t>읽기/쓰기 결과 반환</a:t>
            </a:r>
            <a:endParaRPr b="1" sz="1500">
              <a:solidFill>
                <a:srgbClr val="EAEAEA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288" name="Google Shape;3288;p223"/>
          <p:cNvSpPr/>
          <p:nvPr/>
        </p:nvSpPr>
        <p:spPr>
          <a:xfrm flipH="1">
            <a:off x="1124175" y="2736900"/>
            <a:ext cx="1353000" cy="907500"/>
          </a:xfrm>
          <a:prstGeom prst="striped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3289" name="Google Shape;3289;p223"/>
          <p:cNvSpPr txBox="1"/>
          <p:nvPr/>
        </p:nvSpPr>
        <p:spPr>
          <a:xfrm>
            <a:off x="1055748" y="2881312"/>
            <a:ext cx="1518900" cy="4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  <a:t>준비되면 </a:t>
            </a:r>
            <a:br>
              <a:rPr b="1" lang="ko" sz="15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b="1" lang="ko" sz="15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  <a:t>unpark()</a:t>
            </a:r>
            <a:endParaRPr b="1" sz="1500">
              <a:solidFill>
                <a:srgbClr val="EAEAEA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290" name="Google Shape;3290;p223"/>
          <p:cNvSpPr txBox="1"/>
          <p:nvPr/>
        </p:nvSpPr>
        <p:spPr>
          <a:xfrm>
            <a:off x="311700" y="193875"/>
            <a:ext cx="7877400" cy="7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  <a:t>Socket I/O 최종 흐름</a:t>
            </a:r>
            <a:endParaRPr b="1" sz="3000">
              <a:solidFill>
                <a:srgbClr val="EAEAEA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grpSp>
        <p:nvGrpSpPr>
          <p:cNvPr id="3291" name="Google Shape;3291;p223"/>
          <p:cNvGrpSpPr/>
          <p:nvPr/>
        </p:nvGrpSpPr>
        <p:grpSpPr>
          <a:xfrm>
            <a:off x="617463" y="3778427"/>
            <a:ext cx="3129612" cy="480300"/>
            <a:chOff x="617463" y="3778427"/>
            <a:chExt cx="3129612" cy="480300"/>
          </a:xfrm>
        </p:grpSpPr>
        <p:cxnSp>
          <p:nvCxnSpPr>
            <p:cNvPr id="3292" name="Google Shape;3292;p223"/>
            <p:cNvCxnSpPr/>
            <p:nvPr/>
          </p:nvCxnSpPr>
          <p:spPr>
            <a:xfrm>
              <a:off x="3225675" y="4243775"/>
              <a:ext cx="521400" cy="0"/>
            </a:xfrm>
            <a:prstGeom prst="straightConnector1">
              <a:avLst/>
            </a:prstGeom>
            <a:noFill/>
            <a:ln cap="flat" cmpd="sng" w="28575">
              <a:solidFill>
                <a:srgbClr val="EAEAEA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293" name="Google Shape;3293;p223"/>
            <p:cNvCxnSpPr/>
            <p:nvPr/>
          </p:nvCxnSpPr>
          <p:spPr>
            <a:xfrm>
              <a:off x="3223601" y="3778427"/>
              <a:ext cx="0" cy="480300"/>
            </a:xfrm>
            <a:prstGeom prst="straightConnector1">
              <a:avLst/>
            </a:prstGeom>
            <a:noFill/>
            <a:ln cap="flat" cmpd="sng" w="28575">
              <a:solidFill>
                <a:srgbClr val="EAEAEA"/>
              </a:solidFill>
              <a:prstDash val="solid"/>
              <a:round/>
              <a:headEnd len="med" w="med" type="triangle"/>
              <a:tailEnd len="med" w="med" type="none"/>
            </a:ln>
          </p:spPr>
        </p:cxnSp>
        <p:cxnSp>
          <p:nvCxnSpPr>
            <p:cNvPr id="3294" name="Google Shape;3294;p223"/>
            <p:cNvCxnSpPr/>
            <p:nvPr/>
          </p:nvCxnSpPr>
          <p:spPr>
            <a:xfrm>
              <a:off x="617463" y="3778427"/>
              <a:ext cx="0" cy="480300"/>
            </a:xfrm>
            <a:prstGeom prst="straightConnector1">
              <a:avLst/>
            </a:prstGeom>
            <a:noFill/>
            <a:ln cap="flat" cmpd="sng" w="28575">
              <a:solidFill>
                <a:srgbClr val="EAEAEA"/>
              </a:solidFill>
              <a:prstDash val="solid"/>
              <a:round/>
              <a:headEnd len="med" w="med" type="triangle"/>
              <a:tailEnd len="med" w="med" type="none"/>
            </a:ln>
          </p:spPr>
        </p:cxnSp>
        <p:cxnSp>
          <p:nvCxnSpPr>
            <p:cNvPr id="3295" name="Google Shape;3295;p223"/>
            <p:cNvCxnSpPr/>
            <p:nvPr/>
          </p:nvCxnSpPr>
          <p:spPr>
            <a:xfrm>
              <a:off x="2764776" y="3778427"/>
              <a:ext cx="0" cy="480300"/>
            </a:xfrm>
            <a:prstGeom prst="straightConnector1">
              <a:avLst/>
            </a:prstGeom>
            <a:noFill/>
            <a:ln cap="flat" cmpd="sng" w="28575">
              <a:solidFill>
                <a:srgbClr val="EAEAEA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296" name="Google Shape;3296;p223"/>
            <p:cNvCxnSpPr/>
            <p:nvPr/>
          </p:nvCxnSpPr>
          <p:spPr>
            <a:xfrm>
              <a:off x="629900" y="4243775"/>
              <a:ext cx="2134800" cy="0"/>
            </a:xfrm>
            <a:prstGeom prst="straightConnector1">
              <a:avLst/>
            </a:prstGeom>
            <a:noFill/>
            <a:ln cap="flat" cmpd="sng" w="28575">
              <a:solidFill>
                <a:srgbClr val="EAEAEA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3297" name="Google Shape;3297;p223"/>
          <p:cNvSpPr/>
          <p:nvPr/>
        </p:nvSpPr>
        <p:spPr>
          <a:xfrm>
            <a:off x="889900" y="1489138"/>
            <a:ext cx="2263200" cy="8652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rgbClr val="59943F"/>
          </a:solidFill>
          <a:ln cap="flat" cmpd="sng" w="38100">
            <a:solidFill>
              <a:srgbClr val="59943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rgbClr val="EEEEEE"/>
                </a:solidFill>
                <a:latin typeface="Comfortaa"/>
                <a:ea typeface="Comfortaa"/>
                <a:cs typeface="Comfortaa"/>
                <a:sym typeface="Comfortaa"/>
              </a:rPr>
              <a:t>Poller</a:t>
            </a:r>
            <a:endParaRPr b="1" sz="2000">
              <a:solidFill>
                <a:srgbClr val="EEEEEE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298" name="Google Shape;3298;p223"/>
          <p:cNvSpPr txBox="1"/>
          <p:nvPr/>
        </p:nvSpPr>
        <p:spPr>
          <a:xfrm>
            <a:off x="3068017" y="1655170"/>
            <a:ext cx="3280800" cy="4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EEEEEE"/>
                </a:solidFill>
                <a:latin typeface="Comfortaa"/>
                <a:ea typeface="Comfortaa"/>
                <a:cs typeface="Comfortaa"/>
                <a:sym typeface="Comfortaa"/>
              </a:rPr>
              <a:t>Non-blocking </a:t>
            </a:r>
            <a:br>
              <a:rPr b="1" lang="ko" sz="1500">
                <a:solidFill>
                  <a:srgbClr val="EEEEEE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b="1" lang="ko" sz="1500">
                <a:solidFill>
                  <a:srgbClr val="EEEEEE"/>
                </a:solidFill>
                <a:latin typeface="Comfortaa"/>
                <a:ea typeface="Comfortaa"/>
                <a:cs typeface="Comfortaa"/>
                <a:sym typeface="Comfortaa"/>
              </a:rPr>
              <a:t>Socket에 </a:t>
            </a:r>
            <a:br>
              <a:rPr b="1" lang="ko" sz="1500">
                <a:solidFill>
                  <a:srgbClr val="EEEEEE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b="1" lang="ko" sz="1500">
                <a:solidFill>
                  <a:srgbClr val="EEEEEE"/>
                </a:solidFill>
                <a:latin typeface="Comfortaa"/>
                <a:ea typeface="Comfortaa"/>
                <a:cs typeface="Comfortaa"/>
                <a:sym typeface="Comfortaa"/>
              </a:rPr>
              <a:t>Native I/O 호출</a:t>
            </a:r>
            <a:endParaRPr b="1" sz="1500">
              <a:solidFill>
                <a:srgbClr val="EEEEEE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AEAEA"/>
        </a:solid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" name="Google Shape;114;p26"/>
          <p:cNvGrpSpPr/>
          <p:nvPr/>
        </p:nvGrpSpPr>
        <p:grpSpPr>
          <a:xfrm>
            <a:off x="0" y="-72333"/>
            <a:ext cx="9144300" cy="5216002"/>
            <a:chOff x="0" y="-38100"/>
            <a:chExt cx="4816592" cy="2747433"/>
          </a:xfrm>
        </p:grpSpPr>
        <p:sp>
          <p:nvSpPr>
            <p:cNvPr id="115" name="Google Shape;115;p26"/>
            <p:cNvSpPr/>
            <p:nvPr/>
          </p:nvSpPr>
          <p:spPr>
            <a:xfrm>
              <a:off x="0" y="0"/>
              <a:ext cx="4816592" cy="2709333"/>
            </a:xfrm>
            <a:custGeom>
              <a:rect b="b" l="l" r="r" t="t"/>
              <a:pathLst>
                <a:path extrusionOk="0"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gradFill>
              <a:gsLst>
                <a:gs pos="0">
                  <a:srgbClr val="15B392"/>
                </a:gs>
                <a:gs pos="100000">
                  <a:srgbClr val="203E13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116" name="Google Shape;116;p26"/>
            <p:cNvSpPr txBox="1"/>
            <p:nvPr/>
          </p:nvSpPr>
          <p:spPr>
            <a:xfrm>
              <a:off x="0" y="-38100"/>
              <a:ext cx="4816500" cy="2747400"/>
            </a:xfrm>
            <a:prstGeom prst="rect">
              <a:avLst/>
            </a:prstGeom>
            <a:gradFill>
              <a:gsLst>
                <a:gs pos="0">
                  <a:srgbClr val="15B392"/>
                </a:gs>
                <a:gs pos="100000">
                  <a:srgbClr val="203E1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7" name="Google Shape;117;p26"/>
          <p:cNvSpPr/>
          <p:nvPr/>
        </p:nvSpPr>
        <p:spPr>
          <a:xfrm rot="10800000">
            <a:off x="-119650" y="-63062"/>
            <a:ext cx="9275100" cy="5197500"/>
          </a:xfrm>
          <a:prstGeom prst="rtTriangle">
            <a:avLst/>
          </a:prstGeom>
          <a:solidFill>
            <a:srgbClr val="000000">
              <a:alpha val="32730"/>
            </a:srgbClr>
          </a:solidFill>
          <a:ln>
            <a:noFill/>
          </a:ln>
        </p:spPr>
        <p:txBody>
          <a:bodyPr anchorCtr="0" anchor="t" bIns="45725" lIns="45725" spcFirstLastPara="1" rIns="45725" wrap="square" tIns="457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26"/>
          <p:cNvSpPr txBox="1"/>
          <p:nvPr/>
        </p:nvSpPr>
        <p:spPr>
          <a:xfrm>
            <a:off x="571888" y="3331696"/>
            <a:ext cx="7577100" cy="13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44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Virtual Thread, </a:t>
            </a:r>
            <a:br>
              <a:rPr b="1" lang="ko" sz="44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</a:br>
            <a:r>
              <a:rPr b="1" lang="ko" sz="44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어디까지 보고 오셨어요?</a:t>
            </a:r>
            <a:endParaRPr sz="5000">
              <a:solidFill>
                <a:schemeClr val="lt1"/>
              </a:solidFill>
              <a:latin typeface="Noto Sans Light"/>
              <a:ea typeface="Noto Sans Light"/>
              <a:cs typeface="Noto Sans Light"/>
              <a:sym typeface="Noto Sans Light"/>
            </a:endParaRPr>
          </a:p>
        </p:txBody>
      </p:sp>
      <p:sp>
        <p:nvSpPr>
          <p:cNvPr id="119" name="Google Shape;119;p26"/>
          <p:cNvSpPr txBox="1"/>
          <p:nvPr/>
        </p:nvSpPr>
        <p:spPr>
          <a:xfrm>
            <a:off x="7823471" y="4328538"/>
            <a:ext cx="2184300" cy="8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ko" sz="15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정승주</a:t>
            </a:r>
            <a:endParaRPr b="1" sz="1500">
              <a:solidFill>
                <a:srgbClr val="FFFFFF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l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박성훈</a:t>
            </a:r>
            <a:br>
              <a:rPr b="1" lang="ko" sz="150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</a:br>
            <a:endParaRPr b="1" sz="1500">
              <a:solidFill>
                <a:srgbClr val="FFFFFF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grpSp>
        <p:nvGrpSpPr>
          <p:cNvPr id="120" name="Google Shape;120;p26"/>
          <p:cNvGrpSpPr/>
          <p:nvPr/>
        </p:nvGrpSpPr>
        <p:grpSpPr>
          <a:xfrm>
            <a:off x="3564863" y="357734"/>
            <a:ext cx="2014498" cy="337994"/>
            <a:chOff x="-2" y="0"/>
            <a:chExt cx="1061100" cy="178032"/>
          </a:xfrm>
        </p:grpSpPr>
        <p:sp>
          <p:nvSpPr>
            <p:cNvPr id="121" name="Google Shape;121;p26"/>
            <p:cNvSpPr/>
            <p:nvPr/>
          </p:nvSpPr>
          <p:spPr>
            <a:xfrm>
              <a:off x="0" y="0"/>
              <a:ext cx="1061014" cy="178032"/>
            </a:xfrm>
            <a:custGeom>
              <a:rect b="b" l="l" r="r" t="t"/>
              <a:pathLst>
                <a:path extrusionOk="0" h="178032" w="1061014">
                  <a:moveTo>
                    <a:pt x="89016" y="0"/>
                  </a:moveTo>
                  <a:lnTo>
                    <a:pt x="971998" y="0"/>
                  </a:lnTo>
                  <a:cubicBezTo>
                    <a:pt x="1021160" y="0"/>
                    <a:pt x="1061014" y="39854"/>
                    <a:pt x="1061014" y="89016"/>
                  </a:cubicBezTo>
                  <a:lnTo>
                    <a:pt x="1061014" y="89016"/>
                  </a:lnTo>
                  <a:cubicBezTo>
                    <a:pt x="1061014" y="138178"/>
                    <a:pt x="1021160" y="178032"/>
                    <a:pt x="971998" y="178032"/>
                  </a:cubicBezTo>
                  <a:lnTo>
                    <a:pt x="89016" y="178032"/>
                  </a:lnTo>
                  <a:cubicBezTo>
                    <a:pt x="39854" y="178032"/>
                    <a:pt x="0" y="138178"/>
                    <a:pt x="0" y="89016"/>
                  </a:cubicBezTo>
                  <a:lnTo>
                    <a:pt x="0" y="89016"/>
                  </a:lnTo>
                  <a:cubicBezTo>
                    <a:pt x="0" y="39854"/>
                    <a:pt x="39854" y="0"/>
                    <a:pt x="8901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26"/>
            <p:cNvSpPr txBox="1"/>
            <p:nvPr/>
          </p:nvSpPr>
          <p:spPr>
            <a:xfrm>
              <a:off x="-2" y="93"/>
              <a:ext cx="1061100" cy="17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4001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ko" sz="1100" u="none" cap="none" strike="noStrike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rPr>
                <a:t>SpringCamp 2025</a:t>
              </a:r>
              <a:endParaRPr b="1" sz="700">
                <a:solidFill>
                  <a:schemeClr val="lt1"/>
                </a:solidFill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4"/>
          <p:cNvSpPr txBox="1"/>
          <p:nvPr/>
        </p:nvSpPr>
        <p:spPr>
          <a:xfrm>
            <a:off x="311700" y="193875"/>
            <a:ext cx="7877400" cy="7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  <a:t>높은 </a:t>
            </a:r>
            <a:r>
              <a:rPr b="1" lang="ko" sz="30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  <a:t>Blocking I/O </a:t>
            </a:r>
            <a:r>
              <a:rPr b="1" lang="ko" sz="30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  <a:t>처리량</a:t>
            </a:r>
            <a:r>
              <a:rPr b="1" lang="ko" sz="30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  <a:t> </a:t>
            </a:r>
            <a:endParaRPr b="1" sz="3000">
              <a:solidFill>
                <a:srgbClr val="EAEAEA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95" name="Google Shape;295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296" name="Google Shape;296;p44"/>
          <p:cNvSpPr txBox="1"/>
          <p:nvPr>
            <p:ph idx="1" type="body"/>
          </p:nvPr>
        </p:nvSpPr>
        <p:spPr>
          <a:xfrm>
            <a:off x="311700" y="948426"/>
            <a:ext cx="8583000" cy="5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EAEAEA"/>
              </a:buClr>
              <a:buSzPts val="2000"/>
              <a:buFont typeface="Comfortaa"/>
              <a:buChar char="●"/>
            </a:pPr>
            <a:r>
              <a:rPr lang="ko" sz="20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  <a:t>Platform Thread 대비 압도적으로 높은 Blocking I/O 처리량</a:t>
            </a:r>
            <a:endParaRPr sz="2000">
              <a:solidFill>
                <a:srgbClr val="EAEAEA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3302" name="Shape 3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3" name="Google Shape;3303;p224"/>
          <p:cNvSpPr/>
          <p:nvPr/>
        </p:nvSpPr>
        <p:spPr>
          <a:xfrm>
            <a:off x="249250" y="844693"/>
            <a:ext cx="8645400" cy="3853200"/>
          </a:xfrm>
          <a:prstGeom prst="roundRect">
            <a:avLst>
              <a:gd fmla="val 5931" name="adj"/>
            </a:avLst>
          </a:prstGeom>
          <a:solidFill>
            <a:srgbClr val="2B2B2B"/>
          </a:solidFill>
          <a:ln cap="flat" cmpd="sng" w="9525">
            <a:solidFill>
              <a:srgbClr val="2B2B2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4" name="Google Shape;3304;p224"/>
          <p:cNvSpPr txBox="1"/>
          <p:nvPr/>
        </p:nvSpPr>
        <p:spPr>
          <a:xfrm>
            <a:off x="311700" y="193875"/>
            <a:ext cx="7877400" cy="7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  <a:t>마무리</a:t>
            </a:r>
            <a:endParaRPr b="1" sz="3000">
              <a:solidFill>
                <a:srgbClr val="EAEAEA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305" name="Google Shape;3305;p2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3309" name="Shape 3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0" name="Google Shape;3310;p225"/>
          <p:cNvSpPr/>
          <p:nvPr/>
        </p:nvSpPr>
        <p:spPr>
          <a:xfrm>
            <a:off x="249250" y="844693"/>
            <a:ext cx="8645400" cy="3853200"/>
          </a:xfrm>
          <a:prstGeom prst="roundRect">
            <a:avLst>
              <a:gd fmla="val 5931" name="adj"/>
            </a:avLst>
          </a:prstGeom>
          <a:solidFill>
            <a:srgbClr val="2B2B2B"/>
          </a:solidFill>
          <a:ln cap="flat" cmpd="sng" w="9525">
            <a:solidFill>
              <a:srgbClr val="2B2B2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1" name="Google Shape;3311;p225"/>
          <p:cNvSpPr txBox="1"/>
          <p:nvPr/>
        </p:nvSpPr>
        <p:spPr>
          <a:xfrm>
            <a:off x="311700" y="193875"/>
            <a:ext cx="7877400" cy="7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  <a:t>마무리</a:t>
            </a:r>
            <a:endParaRPr b="1" sz="3000">
              <a:solidFill>
                <a:srgbClr val="EAEAEA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312" name="Google Shape;3312;p2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3313" name="Google Shape;3313;p225"/>
          <p:cNvSpPr txBox="1"/>
          <p:nvPr>
            <p:ph idx="1" type="body"/>
          </p:nvPr>
        </p:nvSpPr>
        <p:spPr>
          <a:xfrm>
            <a:off x="311700" y="948425"/>
            <a:ext cx="8583000" cy="15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EE8934"/>
              </a:buClr>
              <a:buSzPts val="2200"/>
              <a:buFont typeface="Comfortaa"/>
              <a:buChar char="●"/>
            </a:pPr>
            <a:r>
              <a:rPr lang="ko" sz="2000">
                <a:solidFill>
                  <a:srgbClr val="EE8934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Virtual Thread는 Continuation을 통해 Platform Thread의 메모리를 조작하여 자신의 Runnable을 실행 &amp; 중단하게 한다. </a:t>
            </a:r>
            <a:br>
              <a:rPr lang="ko" sz="2000">
                <a:solidFill>
                  <a:srgbClr val="EE8934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</a:br>
            <a:r>
              <a:rPr lang="ko" sz="2000">
                <a:solidFill>
                  <a:srgbClr val="EE8934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👉 Context Switching</a:t>
            </a:r>
            <a:endParaRPr sz="2000">
              <a:solidFill>
                <a:srgbClr val="EE8934"/>
              </a:solidFill>
              <a:latin typeface="Comfortaa Medium"/>
              <a:ea typeface="Comfortaa Medium"/>
              <a:cs typeface="Comfortaa Medium"/>
              <a:sym typeface="Comfortaa Medium"/>
            </a:endParaRPr>
          </a:p>
        </p:txBody>
      </p:sp>
    </p:spTree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3317" name="Shape 3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8" name="Google Shape;3318;p226"/>
          <p:cNvSpPr/>
          <p:nvPr/>
        </p:nvSpPr>
        <p:spPr>
          <a:xfrm>
            <a:off x="249250" y="844693"/>
            <a:ext cx="8645400" cy="3853200"/>
          </a:xfrm>
          <a:prstGeom prst="roundRect">
            <a:avLst>
              <a:gd fmla="val 5931" name="adj"/>
            </a:avLst>
          </a:prstGeom>
          <a:solidFill>
            <a:srgbClr val="2B2B2B"/>
          </a:solidFill>
          <a:ln cap="flat" cmpd="sng" w="9525">
            <a:solidFill>
              <a:srgbClr val="2B2B2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9" name="Google Shape;3319;p226"/>
          <p:cNvSpPr txBox="1"/>
          <p:nvPr/>
        </p:nvSpPr>
        <p:spPr>
          <a:xfrm>
            <a:off x="311700" y="193875"/>
            <a:ext cx="7877400" cy="7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  <a:t>마무리</a:t>
            </a:r>
            <a:endParaRPr b="1" sz="3000">
              <a:solidFill>
                <a:srgbClr val="EAEAEA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320" name="Google Shape;3320;p2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3321" name="Google Shape;3321;p226"/>
          <p:cNvSpPr txBox="1"/>
          <p:nvPr>
            <p:ph idx="1" type="body"/>
          </p:nvPr>
        </p:nvSpPr>
        <p:spPr>
          <a:xfrm>
            <a:off x="311700" y="948425"/>
            <a:ext cx="8583000" cy="23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EAEAEA"/>
              </a:buClr>
              <a:buSzPts val="2200"/>
              <a:buFont typeface="Comfortaa"/>
              <a:buChar char="●"/>
            </a:pPr>
            <a:r>
              <a:rPr lang="ko" sz="20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Virtual Thread는 Continuation을 통해 Platform Thread의 메모리를 조작하여 자신의 Runnable을 실행 &amp; 중단하게 한다. </a:t>
            </a:r>
            <a:br>
              <a:rPr lang="ko" sz="20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</a:br>
            <a:r>
              <a:rPr lang="ko" sz="20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👉 Context Switching</a:t>
            </a:r>
            <a:endParaRPr sz="2000">
              <a:solidFill>
                <a:schemeClr val="dk1"/>
              </a:solidFill>
              <a:latin typeface="Comfortaa Medium"/>
              <a:ea typeface="Comfortaa Medium"/>
              <a:cs typeface="Comfortaa Medium"/>
              <a:sym typeface="Comfortaa Medium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EE8934"/>
              </a:buClr>
              <a:buSzPts val="2200"/>
              <a:buFont typeface="Comfortaa"/>
              <a:buChar char="●"/>
            </a:pPr>
            <a:r>
              <a:rPr lang="ko" sz="2000">
                <a:solidFill>
                  <a:srgbClr val="EE8934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Virtual Thread는 Scheduling &amp; Context Switching이 </a:t>
            </a:r>
            <a:br>
              <a:rPr lang="ko" sz="2000">
                <a:solidFill>
                  <a:srgbClr val="EE8934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</a:br>
            <a:r>
              <a:rPr lang="ko" sz="2000">
                <a:solidFill>
                  <a:srgbClr val="EE8934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Application Level에서 수행되기 때문에 매우 빠르다.</a:t>
            </a:r>
            <a:endParaRPr sz="2000">
              <a:solidFill>
                <a:srgbClr val="EE8934"/>
              </a:solidFill>
              <a:latin typeface="Comfortaa Medium"/>
              <a:ea typeface="Comfortaa Medium"/>
              <a:cs typeface="Comfortaa Medium"/>
              <a:sym typeface="Comfortaa Medium"/>
            </a:endParaRPr>
          </a:p>
        </p:txBody>
      </p:sp>
    </p:spTree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3325" name="Shape 3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6" name="Google Shape;3326;p227"/>
          <p:cNvSpPr/>
          <p:nvPr/>
        </p:nvSpPr>
        <p:spPr>
          <a:xfrm>
            <a:off x="249250" y="844693"/>
            <a:ext cx="8645400" cy="3853200"/>
          </a:xfrm>
          <a:prstGeom prst="roundRect">
            <a:avLst>
              <a:gd fmla="val 5931" name="adj"/>
            </a:avLst>
          </a:prstGeom>
          <a:solidFill>
            <a:srgbClr val="2B2B2B"/>
          </a:solidFill>
          <a:ln cap="flat" cmpd="sng" w="9525">
            <a:solidFill>
              <a:srgbClr val="2B2B2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7" name="Google Shape;3327;p227"/>
          <p:cNvSpPr txBox="1"/>
          <p:nvPr/>
        </p:nvSpPr>
        <p:spPr>
          <a:xfrm>
            <a:off x="311700" y="193875"/>
            <a:ext cx="7877400" cy="7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  <a:t>마무리</a:t>
            </a:r>
            <a:endParaRPr b="1" sz="3000">
              <a:solidFill>
                <a:srgbClr val="EAEAEA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328" name="Google Shape;3328;p2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3329" name="Google Shape;3329;p227"/>
          <p:cNvSpPr txBox="1"/>
          <p:nvPr>
            <p:ph idx="1" type="body"/>
          </p:nvPr>
        </p:nvSpPr>
        <p:spPr>
          <a:xfrm>
            <a:off x="311700" y="948424"/>
            <a:ext cx="8583000" cy="22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EAEAEA"/>
              </a:buClr>
              <a:buSzPts val="2200"/>
              <a:buFont typeface="Comfortaa"/>
              <a:buChar char="●"/>
            </a:pPr>
            <a:r>
              <a:rPr lang="ko" sz="20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Virtual Thread는 Continuation을 통해 Platform Thread의 메모리를 조작하여 자신의 Runnable을 실행 &amp; 중단하게 한다. </a:t>
            </a:r>
            <a:br>
              <a:rPr lang="ko" sz="20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</a:br>
            <a:r>
              <a:rPr lang="ko" sz="20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👉 Context Switching</a:t>
            </a:r>
            <a:endParaRPr sz="2000">
              <a:solidFill>
                <a:schemeClr val="dk1"/>
              </a:solidFill>
              <a:latin typeface="Comfortaa Medium"/>
              <a:ea typeface="Comfortaa Medium"/>
              <a:cs typeface="Comfortaa Medium"/>
              <a:sym typeface="Comfortaa Medium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EE8934"/>
              </a:buClr>
              <a:buSzPts val="2200"/>
              <a:buFont typeface="Comfortaa"/>
              <a:buChar char="●"/>
            </a:pPr>
            <a:r>
              <a:rPr lang="ko" sz="2000">
                <a:solidFill>
                  <a:srgbClr val="EE8934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Virtual Thread는 Scheduling &amp; Context Switching이 </a:t>
            </a:r>
            <a:br>
              <a:rPr lang="ko" sz="2000">
                <a:solidFill>
                  <a:srgbClr val="EE8934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</a:br>
            <a:r>
              <a:rPr lang="ko" sz="2000">
                <a:solidFill>
                  <a:srgbClr val="EE8934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Application Level에서 수행되기 때문에 매우 빠르다.</a:t>
            </a:r>
            <a:endParaRPr sz="2000">
              <a:solidFill>
                <a:schemeClr val="dk1"/>
              </a:solidFill>
              <a:latin typeface="Comfortaa Medium"/>
              <a:ea typeface="Comfortaa Medium"/>
              <a:cs typeface="Comfortaa Medium"/>
              <a:sym typeface="Comfortaa Medium"/>
            </a:endParaRPr>
          </a:p>
        </p:txBody>
      </p:sp>
      <p:sp>
        <p:nvSpPr>
          <p:cNvPr id="3330" name="Google Shape;3330;p227"/>
          <p:cNvSpPr/>
          <p:nvPr/>
        </p:nvSpPr>
        <p:spPr>
          <a:xfrm rot="515683">
            <a:off x="1203860" y="2784932"/>
            <a:ext cx="2736782" cy="1884644"/>
          </a:xfrm>
          <a:prstGeom prst="irregularSeal2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3331" name="Google Shape;3331;p227"/>
          <p:cNvSpPr txBox="1"/>
          <p:nvPr/>
        </p:nvSpPr>
        <p:spPr>
          <a:xfrm>
            <a:off x="1569468" y="3386257"/>
            <a:ext cx="1922700" cy="8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  <a:t>Kernel Mode</a:t>
            </a:r>
            <a:br>
              <a:rPr b="1" lang="ko" sz="20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b="1" lang="ko" sz="20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  <a:t>진입 비용</a:t>
            </a:r>
            <a:endParaRPr b="1" sz="2000">
              <a:solidFill>
                <a:srgbClr val="EAEAEA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332" name="Google Shape;3332;p227"/>
          <p:cNvSpPr/>
          <p:nvPr/>
        </p:nvSpPr>
        <p:spPr>
          <a:xfrm rot="700626">
            <a:off x="4865860" y="2699192"/>
            <a:ext cx="2536772" cy="1879917"/>
          </a:xfrm>
          <a:prstGeom prst="irregularSeal2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3333" name="Google Shape;3333;p227"/>
          <p:cNvSpPr txBox="1"/>
          <p:nvPr/>
        </p:nvSpPr>
        <p:spPr>
          <a:xfrm>
            <a:off x="5095703" y="3278605"/>
            <a:ext cx="1922700" cy="8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  <a:t>CPU Cache</a:t>
            </a:r>
            <a:br>
              <a:rPr b="1" lang="ko" sz="20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b="1" lang="ko" sz="20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  <a:t>Reload 비용</a:t>
            </a:r>
            <a:endParaRPr b="1" sz="2000">
              <a:solidFill>
                <a:srgbClr val="EAEAEA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228"/>
          <p:cNvSpPr txBox="1"/>
          <p:nvPr/>
        </p:nvSpPr>
        <p:spPr>
          <a:xfrm>
            <a:off x="311700" y="193875"/>
            <a:ext cx="7877400" cy="7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  <a:t>마무리</a:t>
            </a:r>
            <a:endParaRPr b="1" sz="3000">
              <a:solidFill>
                <a:srgbClr val="EAEAEA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339" name="Google Shape;3339;p2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3340" name="Google Shape;3340;p228"/>
          <p:cNvSpPr/>
          <p:nvPr/>
        </p:nvSpPr>
        <p:spPr>
          <a:xfrm>
            <a:off x="249250" y="844693"/>
            <a:ext cx="8645400" cy="3853200"/>
          </a:xfrm>
          <a:prstGeom prst="roundRect">
            <a:avLst>
              <a:gd fmla="val 5931" name="adj"/>
            </a:avLst>
          </a:prstGeom>
          <a:solidFill>
            <a:srgbClr val="2B2B2B"/>
          </a:solidFill>
          <a:ln cap="flat" cmpd="sng" w="9525">
            <a:solidFill>
              <a:srgbClr val="2B2B2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1" name="Google Shape;3341;p228"/>
          <p:cNvSpPr txBox="1"/>
          <p:nvPr>
            <p:ph idx="1" type="body"/>
          </p:nvPr>
        </p:nvSpPr>
        <p:spPr>
          <a:xfrm>
            <a:off x="311700" y="948426"/>
            <a:ext cx="8583000" cy="37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EAEAEA"/>
              </a:buClr>
              <a:buSzPts val="2200"/>
              <a:buFont typeface="Comfortaa"/>
              <a:buChar char="●"/>
            </a:pPr>
            <a:r>
              <a:rPr lang="ko" sz="20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Virtual Thread는 Continuation을 통해 Platform Thread의 메모리를 조작하여 자신의 Runnable을 실행 &amp; 중단하게 한다. </a:t>
            </a:r>
            <a:br>
              <a:rPr lang="ko" sz="20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</a:br>
            <a:r>
              <a:rPr lang="ko" sz="20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👉 Context Switching</a:t>
            </a:r>
            <a:endParaRPr sz="2000">
              <a:solidFill>
                <a:schemeClr val="dk1"/>
              </a:solidFill>
              <a:latin typeface="Comfortaa Medium"/>
              <a:ea typeface="Comfortaa Medium"/>
              <a:cs typeface="Comfortaa Medium"/>
              <a:sym typeface="Comfortaa Medium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EAEAEA"/>
              </a:buClr>
              <a:buSzPts val="2200"/>
              <a:buFont typeface="Comfortaa"/>
              <a:buChar char="●"/>
            </a:pPr>
            <a:r>
              <a:rPr lang="ko" sz="20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Virtual Thread는 Scheduling &amp; Context Switching이 Application Level에서 수행되기 때문에 매우 빠르다.</a:t>
            </a:r>
            <a:endParaRPr sz="2000">
              <a:solidFill>
                <a:schemeClr val="dk1"/>
              </a:solidFill>
              <a:latin typeface="Comfortaa Medium"/>
              <a:ea typeface="Comfortaa Medium"/>
              <a:cs typeface="Comfortaa Medium"/>
              <a:sym typeface="Comfortaa Medium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EE8934"/>
              </a:buClr>
              <a:buSzPts val="2200"/>
              <a:buFont typeface="Comfortaa"/>
              <a:buChar char="●"/>
            </a:pPr>
            <a:r>
              <a:rPr lang="ko" sz="2000">
                <a:solidFill>
                  <a:srgbClr val="EE8934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Socket은 Non-blocking Socket과 Virtual Thread의 실행 &amp; 중단을 이용해서 Kernel Level Blocking이 발생하지 않도록 변경되었다. </a:t>
            </a:r>
            <a:endParaRPr sz="2000">
              <a:solidFill>
                <a:srgbClr val="EE8934"/>
              </a:solidFill>
              <a:latin typeface="Comfortaa Medium"/>
              <a:ea typeface="Comfortaa Medium"/>
              <a:cs typeface="Comfortaa Medium"/>
              <a:sym typeface="Comfortaa Medium"/>
            </a:endParaRPr>
          </a:p>
        </p:txBody>
      </p:sp>
    </p:spTree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3345" name="Shape 3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6" name="Google Shape;3346;p229"/>
          <p:cNvSpPr txBox="1"/>
          <p:nvPr/>
        </p:nvSpPr>
        <p:spPr>
          <a:xfrm>
            <a:off x="311700" y="193875"/>
            <a:ext cx="7877400" cy="7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  <a:t>마무리</a:t>
            </a:r>
            <a:endParaRPr b="1" sz="3000">
              <a:solidFill>
                <a:srgbClr val="EAEAEA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347" name="Google Shape;3347;p2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3348" name="Google Shape;3348;p229"/>
          <p:cNvSpPr/>
          <p:nvPr/>
        </p:nvSpPr>
        <p:spPr>
          <a:xfrm>
            <a:off x="249250" y="844693"/>
            <a:ext cx="8645400" cy="3853200"/>
          </a:xfrm>
          <a:prstGeom prst="roundRect">
            <a:avLst>
              <a:gd fmla="val 5931" name="adj"/>
            </a:avLst>
          </a:prstGeom>
          <a:solidFill>
            <a:srgbClr val="2B2B2B"/>
          </a:solidFill>
          <a:ln cap="flat" cmpd="sng" w="9525">
            <a:solidFill>
              <a:srgbClr val="2B2B2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9" name="Google Shape;3349;p229"/>
          <p:cNvSpPr txBox="1"/>
          <p:nvPr>
            <p:ph idx="1" type="body"/>
          </p:nvPr>
        </p:nvSpPr>
        <p:spPr>
          <a:xfrm>
            <a:off x="311700" y="948426"/>
            <a:ext cx="8583000" cy="37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EAEAEA"/>
              </a:buClr>
              <a:buSzPts val="2200"/>
              <a:buFont typeface="Comfortaa"/>
              <a:buChar char="●"/>
            </a:pPr>
            <a:r>
              <a:rPr lang="ko" sz="20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Virtual Thread는 Continuation을 통해 Platform Thread의 메모리를 조작하여 자신의 Runnable을 실행 &amp; 중단하게 한다. </a:t>
            </a:r>
            <a:br>
              <a:rPr lang="ko" sz="20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</a:br>
            <a:r>
              <a:rPr lang="ko" sz="20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👉 Context Switching</a:t>
            </a:r>
            <a:endParaRPr sz="2000">
              <a:solidFill>
                <a:schemeClr val="dk1"/>
              </a:solidFill>
              <a:latin typeface="Comfortaa Medium"/>
              <a:ea typeface="Comfortaa Medium"/>
              <a:cs typeface="Comfortaa Medium"/>
              <a:sym typeface="Comfortaa Medium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EAEAEA"/>
              </a:buClr>
              <a:buSzPts val="2200"/>
              <a:buFont typeface="Comfortaa"/>
              <a:buChar char="●"/>
            </a:pPr>
            <a:r>
              <a:rPr lang="ko" sz="20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Virtual Thread는 Scheduling &amp; Context Switching이 Application Level에서 수행되기 때문에 매우 빠르다.</a:t>
            </a:r>
            <a:endParaRPr sz="2000">
              <a:solidFill>
                <a:schemeClr val="dk1"/>
              </a:solidFill>
              <a:latin typeface="Comfortaa Medium"/>
              <a:ea typeface="Comfortaa Medium"/>
              <a:cs typeface="Comfortaa Medium"/>
              <a:sym typeface="Comfortaa Medium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EAEAEA"/>
              </a:buClr>
              <a:buSzPts val="2200"/>
              <a:buFont typeface="Comfortaa"/>
              <a:buChar char="●"/>
            </a:pPr>
            <a:r>
              <a:rPr lang="ko" sz="20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Socket은 Non-blocking Socket과 Virtual Thread의 실행 &amp; 중단을 이용해서 Kernel Level Blocking이 발생하지 않도록 변경되었다. </a:t>
            </a:r>
            <a:endParaRPr sz="2000">
              <a:solidFill>
                <a:schemeClr val="dk1"/>
              </a:solidFill>
              <a:latin typeface="Comfortaa Medium"/>
              <a:ea typeface="Comfortaa Medium"/>
              <a:cs typeface="Comfortaa Medium"/>
              <a:sym typeface="Comfortaa Medium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EE8934"/>
              </a:buClr>
              <a:buSzPts val="2000"/>
              <a:buFont typeface="Comfortaa Medium"/>
              <a:buChar char="●"/>
            </a:pPr>
            <a:r>
              <a:rPr lang="ko" sz="2000">
                <a:solidFill>
                  <a:srgbClr val="EE8934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위의</a:t>
            </a:r>
            <a:r>
              <a:rPr lang="ko" sz="2000">
                <a:solidFill>
                  <a:srgbClr val="EE8934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 특징</a:t>
            </a:r>
            <a:r>
              <a:rPr lang="ko" sz="2000">
                <a:solidFill>
                  <a:srgbClr val="EE8934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들</a:t>
            </a:r>
            <a:r>
              <a:rPr lang="ko" sz="2000">
                <a:solidFill>
                  <a:srgbClr val="EE8934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을 이용하여 동기 코드 스타일로도 비동기 코드 수준의 처리량 달성이 가능하다.</a:t>
            </a:r>
            <a:endParaRPr sz="2000">
              <a:solidFill>
                <a:srgbClr val="EE8934"/>
              </a:solidFill>
              <a:latin typeface="Comfortaa Medium"/>
              <a:ea typeface="Comfortaa Medium"/>
              <a:cs typeface="Comfortaa Medium"/>
              <a:sym typeface="Comfortaa Medium"/>
            </a:endParaRPr>
          </a:p>
        </p:txBody>
      </p:sp>
    </p:spTree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3353" name="Shape 3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4" name="Google Shape;3354;p230"/>
          <p:cNvSpPr txBox="1"/>
          <p:nvPr/>
        </p:nvSpPr>
        <p:spPr>
          <a:xfrm>
            <a:off x="325350" y="1775850"/>
            <a:ext cx="8493300" cy="18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45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  <a:t>Bonus~👻</a:t>
            </a:r>
            <a:endParaRPr b="1" sz="4500">
              <a:solidFill>
                <a:srgbClr val="EAEAEA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3358" name="Shape 3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9" name="Google Shape;3359;p231"/>
          <p:cNvSpPr txBox="1"/>
          <p:nvPr/>
        </p:nvSpPr>
        <p:spPr>
          <a:xfrm>
            <a:off x="401350" y="1502075"/>
            <a:ext cx="8493300" cy="18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600">
              <a:solidFill>
                <a:srgbClr val="EAEAE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60" name="Google Shape;3360;p231"/>
          <p:cNvSpPr txBox="1"/>
          <p:nvPr/>
        </p:nvSpPr>
        <p:spPr>
          <a:xfrm>
            <a:off x="311700" y="193875"/>
            <a:ext cx="7877400" cy="7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  <a:t>Pinning</a:t>
            </a:r>
            <a:endParaRPr b="1" sz="3000">
              <a:solidFill>
                <a:srgbClr val="EAEAEA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361" name="Google Shape;3361;p2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3362" name="Google Shape;3362;p231"/>
          <p:cNvSpPr/>
          <p:nvPr/>
        </p:nvSpPr>
        <p:spPr>
          <a:xfrm>
            <a:off x="249250" y="844693"/>
            <a:ext cx="8645400" cy="3853200"/>
          </a:xfrm>
          <a:prstGeom prst="roundRect">
            <a:avLst>
              <a:gd fmla="val 5931" name="adj"/>
            </a:avLst>
          </a:prstGeom>
          <a:solidFill>
            <a:srgbClr val="2B2B2B"/>
          </a:solidFill>
          <a:ln cap="flat" cmpd="sng" w="9525">
            <a:solidFill>
              <a:srgbClr val="2B2B2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3" name="Google Shape;3363;p231"/>
          <p:cNvSpPr txBox="1"/>
          <p:nvPr>
            <p:ph idx="1" type="body"/>
          </p:nvPr>
        </p:nvSpPr>
        <p:spPr>
          <a:xfrm>
            <a:off x="311700" y="948426"/>
            <a:ext cx="8583000" cy="37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mfortaa Medium"/>
              <a:buChar char="●"/>
            </a:pPr>
            <a:r>
              <a:rPr lang="ko" sz="20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Virtual Thread로 Synchronized Block 내에서 I/O 발생 시 </a:t>
            </a:r>
            <a:br>
              <a:rPr lang="ko" sz="20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</a:br>
            <a:r>
              <a:rPr lang="ko" sz="20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Pinning 발생하여 Platform Thread가 Blocking 되는 이슈</a:t>
            </a:r>
            <a:endParaRPr sz="2000">
              <a:solidFill>
                <a:schemeClr val="dk1"/>
              </a:solidFill>
              <a:latin typeface="Comfortaa Medium"/>
              <a:ea typeface="Comfortaa Medium"/>
              <a:cs typeface="Comfortaa Medium"/>
              <a:sym typeface="Comfortaa Medium"/>
            </a:endParaRPr>
          </a:p>
        </p:txBody>
      </p:sp>
    </p:spTree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3367" name="Shape 3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8" name="Google Shape;3368;p232"/>
          <p:cNvSpPr txBox="1"/>
          <p:nvPr/>
        </p:nvSpPr>
        <p:spPr>
          <a:xfrm>
            <a:off x="401350" y="1502075"/>
            <a:ext cx="8493300" cy="18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600">
              <a:solidFill>
                <a:srgbClr val="EAEAE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69" name="Google Shape;3369;p232"/>
          <p:cNvSpPr txBox="1"/>
          <p:nvPr/>
        </p:nvSpPr>
        <p:spPr>
          <a:xfrm>
            <a:off x="311700" y="193875"/>
            <a:ext cx="7877400" cy="7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  <a:t>Pinning</a:t>
            </a:r>
            <a:endParaRPr b="1" sz="3000">
              <a:solidFill>
                <a:srgbClr val="EAEAEA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370" name="Google Shape;3370;p2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3371" name="Google Shape;3371;p232"/>
          <p:cNvSpPr/>
          <p:nvPr/>
        </p:nvSpPr>
        <p:spPr>
          <a:xfrm>
            <a:off x="249250" y="844693"/>
            <a:ext cx="8645400" cy="3853200"/>
          </a:xfrm>
          <a:prstGeom prst="roundRect">
            <a:avLst>
              <a:gd fmla="val 5931" name="adj"/>
            </a:avLst>
          </a:prstGeom>
          <a:solidFill>
            <a:srgbClr val="2B2B2B"/>
          </a:solidFill>
          <a:ln cap="flat" cmpd="sng" w="9525">
            <a:solidFill>
              <a:srgbClr val="2B2B2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2" name="Google Shape;3372;p232"/>
          <p:cNvSpPr txBox="1"/>
          <p:nvPr>
            <p:ph idx="1" type="body"/>
          </p:nvPr>
        </p:nvSpPr>
        <p:spPr>
          <a:xfrm>
            <a:off x="311700" y="948426"/>
            <a:ext cx="8583000" cy="37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mfortaa Medium"/>
              <a:buChar char="●"/>
            </a:pPr>
            <a:r>
              <a:rPr lang="ko" sz="20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Virtual Thread로 Synchronized Block 내에서 I/O 발생 시 </a:t>
            </a:r>
            <a:br>
              <a:rPr lang="ko" sz="20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</a:br>
            <a:r>
              <a:rPr lang="ko" sz="20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Pinning 발생하여 Platform Thread가 Blocking 되는 이슈</a:t>
            </a:r>
            <a:endParaRPr sz="2000">
              <a:solidFill>
                <a:schemeClr val="dk1"/>
              </a:solidFill>
              <a:latin typeface="Comfortaa Medium"/>
              <a:ea typeface="Comfortaa Medium"/>
              <a:cs typeface="Comfortaa Medium"/>
              <a:sym typeface="Comfortaa Medium"/>
            </a:endParaRPr>
          </a:p>
        </p:txBody>
      </p:sp>
      <p:grpSp>
        <p:nvGrpSpPr>
          <p:cNvPr id="3373" name="Google Shape;3373;p232"/>
          <p:cNvGrpSpPr/>
          <p:nvPr/>
        </p:nvGrpSpPr>
        <p:grpSpPr>
          <a:xfrm>
            <a:off x="2745217" y="1806881"/>
            <a:ext cx="4265298" cy="3025458"/>
            <a:chOff x="2745217" y="1502081"/>
            <a:chExt cx="4265298" cy="3025458"/>
          </a:xfrm>
        </p:grpSpPr>
        <p:sp>
          <p:nvSpPr>
            <p:cNvPr id="3374" name="Google Shape;3374;p232"/>
            <p:cNvSpPr/>
            <p:nvPr/>
          </p:nvSpPr>
          <p:spPr>
            <a:xfrm rot="700618">
              <a:off x="2942447" y="1851424"/>
              <a:ext cx="3689938" cy="2326772"/>
            </a:xfrm>
            <a:prstGeom prst="irregularSeal2">
              <a:avLst/>
            </a:prstGeom>
            <a:solidFill>
              <a:srgbClr val="29C740"/>
            </a:solidFill>
            <a:ln cap="flat" cmpd="sng" w="9525">
              <a:solidFill>
                <a:srgbClr val="29C74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3375" name="Google Shape;3375;p232"/>
            <p:cNvSpPr txBox="1"/>
            <p:nvPr/>
          </p:nvSpPr>
          <p:spPr>
            <a:xfrm>
              <a:off x="3077251" y="2774520"/>
              <a:ext cx="3162900" cy="89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2500">
                  <a:solidFill>
                    <a:srgbClr val="EAEAEA"/>
                  </a:solidFill>
                  <a:latin typeface="Comfortaa"/>
                  <a:ea typeface="Comfortaa"/>
                  <a:cs typeface="Comfortaa"/>
                  <a:sym typeface="Comfortaa"/>
                </a:rPr>
                <a:t>JDK24에서 해소!</a:t>
              </a:r>
              <a:endParaRPr b="1" sz="25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endParaRPr>
            </a:p>
          </p:txBody>
        </p:sp>
        <p:sp>
          <p:nvSpPr>
            <p:cNvPr id="3376" name="Google Shape;3376;p232"/>
            <p:cNvSpPr txBox="1"/>
            <p:nvPr/>
          </p:nvSpPr>
          <p:spPr>
            <a:xfrm>
              <a:off x="5460116" y="1926351"/>
              <a:ext cx="1550400" cy="89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2500">
                  <a:solidFill>
                    <a:srgbClr val="EE8934"/>
                  </a:solidFill>
                  <a:latin typeface="Comfortaa"/>
                  <a:ea typeface="Comfortaa"/>
                  <a:cs typeface="Comfortaa"/>
                  <a:sym typeface="Comfortaa"/>
                </a:rPr>
                <a:t>Ye~~👻</a:t>
              </a:r>
              <a:endParaRPr b="1" sz="2500">
                <a:solidFill>
                  <a:srgbClr val="EE8934"/>
                </a:solidFill>
                <a:latin typeface="Comfortaa"/>
                <a:ea typeface="Comfortaa"/>
                <a:cs typeface="Comfortaa"/>
                <a:sym typeface="Comfortaa"/>
              </a:endParaRPr>
            </a:p>
          </p:txBody>
        </p:sp>
      </p:grpSp>
    </p:spTree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3380" name="Shape 3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1" name="Google Shape;3381;p233"/>
          <p:cNvSpPr txBox="1"/>
          <p:nvPr/>
        </p:nvSpPr>
        <p:spPr>
          <a:xfrm>
            <a:off x="325350" y="1775850"/>
            <a:ext cx="8493300" cy="8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45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  <a:t>감사합니다!</a:t>
            </a:r>
            <a:endParaRPr b="1" sz="4500">
              <a:solidFill>
                <a:srgbClr val="EAEAEA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382" name="Google Shape;3382;p233"/>
          <p:cNvSpPr txBox="1"/>
          <p:nvPr/>
        </p:nvSpPr>
        <p:spPr>
          <a:xfrm>
            <a:off x="2725800" y="2571750"/>
            <a:ext cx="3692400" cy="8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  <a:t>Special Thanks to</a:t>
            </a:r>
            <a:br>
              <a:rPr b="1" lang="ko" sz="20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b="1" lang="ko" sz="2000">
                <a:solidFill>
                  <a:srgbClr val="EE8934"/>
                </a:solidFill>
                <a:latin typeface="Comfortaa"/>
                <a:ea typeface="Comfortaa"/>
                <a:cs typeface="Comfortaa"/>
                <a:sym typeface="Comfortaa"/>
              </a:rPr>
              <a:t>김민규</a:t>
            </a:r>
            <a:r>
              <a:rPr b="1" lang="ko" sz="20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  <a:t> of </a:t>
            </a:r>
            <a:r>
              <a:rPr b="1" lang="ko" sz="2000">
                <a:solidFill>
                  <a:srgbClr val="29C740"/>
                </a:solidFill>
                <a:latin typeface="Comfortaa"/>
                <a:ea typeface="Comfortaa"/>
                <a:cs typeface="Comfortaa"/>
                <a:sym typeface="Comfortaa"/>
              </a:rPr>
              <a:t>NAVER</a:t>
            </a:r>
            <a:r>
              <a:rPr b="1" lang="ko" sz="20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  <a:t> 👻</a:t>
            </a:r>
            <a:endParaRPr b="1" sz="2000">
              <a:solidFill>
                <a:srgbClr val="EAEAEA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5"/>
          <p:cNvSpPr txBox="1"/>
          <p:nvPr/>
        </p:nvSpPr>
        <p:spPr>
          <a:xfrm>
            <a:off x="311700" y="193875"/>
            <a:ext cx="7877400" cy="7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  <a:t>높은 Blocking I/O 처리량 </a:t>
            </a:r>
            <a:endParaRPr b="1" sz="3000">
              <a:solidFill>
                <a:srgbClr val="EAEAEA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02" name="Google Shape;302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303" name="Google Shape;303;p45"/>
          <p:cNvSpPr txBox="1"/>
          <p:nvPr>
            <p:ph idx="1" type="body"/>
          </p:nvPr>
        </p:nvSpPr>
        <p:spPr>
          <a:xfrm>
            <a:off x="311700" y="948426"/>
            <a:ext cx="8583000" cy="5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EAEAEA"/>
              </a:buClr>
              <a:buSzPts val="2000"/>
              <a:buFont typeface="Comfortaa"/>
              <a:buChar char="●"/>
            </a:pPr>
            <a:r>
              <a:rPr lang="ko" sz="20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  <a:t>Platform Thread 대비 압도적으로 높은 Blocking I/O 처리량</a:t>
            </a:r>
            <a:endParaRPr sz="2000">
              <a:solidFill>
                <a:srgbClr val="EAEAEA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04" name="Google Shape;304;p45"/>
          <p:cNvSpPr txBox="1"/>
          <p:nvPr/>
        </p:nvSpPr>
        <p:spPr>
          <a:xfrm>
            <a:off x="2926953" y="1664945"/>
            <a:ext cx="3267600" cy="4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  <a:t>Spring MVC with Tomcat</a:t>
            </a:r>
            <a:br>
              <a:rPr b="1" lang="ko" sz="15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b="1" lang="ko" sz="15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  <a:t>초당 HTTP 요청 처리량</a:t>
            </a:r>
            <a:endParaRPr b="1" sz="1500">
              <a:solidFill>
                <a:srgbClr val="EAEAEA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305" name="Google Shape;305;p45"/>
          <p:cNvCxnSpPr/>
          <p:nvPr/>
        </p:nvCxnSpPr>
        <p:spPr>
          <a:xfrm>
            <a:off x="3114900" y="4265475"/>
            <a:ext cx="2976600" cy="0"/>
          </a:xfrm>
          <a:prstGeom prst="straightConnector1">
            <a:avLst/>
          </a:prstGeom>
          <a:noFill/>
          <a:ln cap="flat" cmpd="sng" w="38100">
            <a:solidFill>
              <a:srgbClr val="EAEAEA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6" name="Google Shape;306;p45"/>
          <p:cNvSpPr txBox="1"/>
          <p:nvPr/>
        </p:nvSpPr>
        <p:spPr>
          <a:xfrm>
            <a:off x="3269578" y="4217785"/>
            <a:ext cx="1235100" cy="4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  <a:t>Platform</a:t>
            </a:r>
            <a:br>
              <a:rPr b="1" lang="ko" sz="15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b="1" lang="ko" sz="15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  <a:t>Thread</a:t>
            </a:r>
            <a:endParaRPr b="1" sz="1500">
              <a:solidFill>
                <a:srgbClr val="EAEAEA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07" name="Google Shape;307;p45"/>
          <p:cNvSpPr txBox="1"/>
          <p:nvPr/>
        </p:nvSpPr>
        <p:spPr>
          <a:xfrm>
            <a:off x="4608278" y="4211187"/>
            <a:ext cx="1235100" cy="4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  <a:t>Virtual</a:t>
            </a:r>
            <a:br>
              <a:rPr b="1" lang="ko" sz="15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b="1" lang="ko" sz="15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  <a:t>Thread</a:t>
            </a:r>
            <a:endParaRPr b="1" sz="1500">
              <a:solidFill>
                <a:srgbClr val="EAEAEA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3386" name="Shape 3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7" name="Google Shape;3387;p234"/>
          <p:cNvSpPr txBox="1"/>
          <p:nvPr/>
        </p:nvSpPr>
        <p:spPr>
          <a:xfrm>
            <a:off x="325350" y="1775850"/>
            <a:ext cx="8493300" cy="18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45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  <a:t>Q&amp;A</a:t>
            </a:r>
            <a:endParaRPr b="1" sz="4500">
              <a:solidFill>
                <a:srgbClr val="EAEAEA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AEAEA"/>
        </a:solidFill>
      </p:bgPr>
    </p:bg>
    <p:spTree>
      <p:nvGrpSpPr>
        <p:cNvPr id="3391" name="Shape 3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92" name="Google Shape;3392;p235"/>
          <p:cNvGrpSpPr/>
          <p:nvPr/>
        </p:nvGrpSpPr>
        <p:grpSpPr>
          <a:xfrm>
            <a:off x="0" y="-72333"/>
            <a:ext cx="9144300" cy="5216002"/>
            <a:chOff x="0" y="-38100"/>
            <a:chExt cx="4816592" cy="2747433"/>
          </a:xfrm>
        </p:grpSpPr>
        <p:sp>
          <p:nvSpPr>
            <p:cNvPr id="3393" name="Google Shape;3393;p235"/>
            <p:cNvSpPr/>
            <p:nvPr/>
          </p:nvSpPr>
          <p:spPr>
            <a:xfrm>
              <a:off x="0" y="0"/>
              <a:ext cx="4816592" cy="2709333"/>
            </a:xfrm>
            <a:custGeom>
              <a:rect b="b" l="l" r="r" t="t"/>
              <a:pathLst>
                <a:path extrusionOk="0"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gradFill>
              <a:gsLst>
                <a:gs pos="0">
                  <a:srgbClr val="15B392"/>
                </a:gs>
                <a:gs pos="100000">
                  <a:srgbClr val="203E13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3394" name="Google Shape;3394;p235"/>
            <p:cNvSpPr txBox="1"/>
            <p:nvPr/>
          </p:nvSpPr>
          <p:spPr>
            <a:xfrm>
              <a:off x="0" y="-38100"/>
              <a:ext cx="4816500" cy="2747400"/>
            </a:xfrm>
            <a:prstGeom prst="rect">
              <a:avLst/>
            </a:prstGeom>
            <a:gradFill>
              <a:gsLst>
                <a:gs pos="0">
                  <a:srgbClr val="15B392"/>
                </a:gs>
                <a:gs pos="100000">
                  <a:srgbClr val="203E1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395" name="Google Shape;3395;p235"/>
          <p:cNvSpPr/>
          <p:nvPr/>
        </p:nvSpPr>
        <p:spPr>
          <a:xfrm rot="10800000">
            <a:off x="-119650" y="-63062"/>
            <a:ext cx="9275100" cy="5197500"/>
          </a:xfrm>
          <a:prstGeom prst="rtTriangle">
            <a:avLst/>
          </a:prstGeom>
          <a:solidFill>
            <a:srgbClr val="000000">
              <a:alpha val="32730"/>
            </a:srgbClr>
          </a:solidFill>
          <a:ln>
            <a:noFill/>
          </a:ln>
        </p:spPr>
        <p:txBody>
          <a:bodyPr anchorCtr="0" anchor="t" bIns="45725" lIns="45725" spcFirstLastPara="1" rIns="45725" wrap="square" tIns="457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96" name="Google Shape;3396;p235"/>
          <p:cNvSpPr txBox="1"/>
          <p:nvPr/>
        </p:nvSpPr>
        <p:spPr>
          <a:xfrm>
            <a:off x="783588" y="2233046"/>
            <a:ext cx="7577100" cy="6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4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감사합니다!</a:t>
            </a:r>
            <a:endParaRPr sz="5000">
              <a:solidFill>
                <a:schemeClr val="lt1"/>
              </a:solidFill>
              <a:latin typeface="Noto Sans ExtraLight"/>
              <a:ea typeface="Noto Sans ExtraLight"/>
              <a:cs typeface="Noto Sans ExtraLight"/>
              <a:sym typeface="Noto Sans ExtraLight"/>
            </a:endParaRPr>
          </a:p>
        </p:txBody>
      </p:sp>
      <p:grpSp>
        <p:nvGrpSpPr>
          <p:cNvPr id="3397" name="Google Shape;3397;p235"/>
          <p:cNvGrpSpPr/>
          <p:nvPr/>
        </p:nvGrpSpPr>
        <p:grpSpPr>
          <a:xfrm>
            <a:off x="3564863" y="357734"/>
            <a:ext cx="2014498" cy="337994"/>
            <a:chOff x="-2" y="0"/>
            <a:chExt cx="1061100" cy="178032"/>
          </a:xfrm>
        </p:grpSpPr>
        <p:sp>
          <p:nvSpPr>
            <p:cNvPr id="3398" name="Google Shape;3398;p235"/>
            <p:cNvSpPr/>
            <p:nvPr/>
          </p:nvSpPr>
          <p:spPr>
            <a:xfrm>
              <a:off x="0" y="0"/>
              <a:ext cx="1061014" cy="178032"/>
            </a:xfrm>
            <a:custGeom>
              <a:rect b="b" l="l" r="r" t="t"/>
              <a:pathLst>
                <a:path extrusionOk="0" h="178032" w="1061014">
                  <a:moveTo>
                    <a:pt x="89016" y="0"/>
                  </a:moveTo>
                  <a:lnTo>
                    <a:pt x="971998" y="0"/>
                  </a:lnTo>
                  <a:cubicBezTo>
                    <a:pt x="1021160" y="0"/>
                    <a:pt x="1061014" y="39854"/>
                    <a:pt x="1061014" y="89016"/>
                  </a:cubicBezTo>
                  <a:lnTo>
                    <a:pt x="1061014" y="89016"/>
                  </a:lnTo>
                  <a:cubicBezTo>
                    <a:pt x="1061014" y="138178"/>
                    <a:pt x="1021160" y="178032"/>
                    <a:pt x="971998" y="178032"/>
                  </a:cubicBezTo>
                  <a:lnTo>
                    <a:pt x="89016" y="178032"/>
                  </a:lnTo>
                  <a:cubicBezTo>
                    <a:pt x="39854" y="178032"/>
                    <a:pt x="0" y="138178"/>
                    <a:pt x="0" y="89016"/>
                  </a:cubicBezTo>
                  <a:lnTo>
                    <a:pt x="0" y="89016"/>
                  </a:lnTo>
                  <a:cubicBezTo>
                    <a:pt x="0" y="39854"/>
                    <a:pt x="39854" y="0"/>
                    <a:pt x="8901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9" name="Google Shape;3399;p235"/>
            <p:cNvSpPr txBox="1"/>
            <p:nvPr/>
          </p:nvSpPr>
          <p:spPr>
            <a:xfrm>
              <a:off x="-2" y="93"/>
              <a:ext cx="1061100" cy="17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4001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ko" sz="1100" u="none" cap="none" strike="noStrike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rPr>
                <a:t>SpringCamp 2025</a:t>
              </a:r>
              <a:endParaRPr b="1" sz="700">
                <a:solidFill>
                  <a:schemeClr val="lt1"/>
                </a:solidFill>
              </a:endParaRPr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46"/>
          <p:cNvSpPr txBox="1"/>
          <p:nvPr/>
        </p:nvSpPr>
        <p:spPr>
          <a:xfrm>
            <a:off x="311700" y="193875"/>
            <a:ext cx="7877400" cy="7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  <a:t>높은 Blocking I/O 처리량 </a:t>
            </a:r>
            <a:endParaRPr b="1" sz="3000">
              <a:solidFill>
                <a:srgbClr val="EAEAEA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13" name="Google Shape;313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314" name="Google Shape;314;p46"/>
          <p:cNvSpPr txBox="1"/>
          <p:nvPr>
            <p:ph idx="1" type="body"/>
          </p:nvPr>
        </p:nvSpPr>
        <p:spPr>
          <a:xfrm>
            <a:off x="311700" y="948426"/>
            <a:ext cx="8583000" cy="5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EAEAEA"/>
              </a:buClr>
              <a:buSzPts val="2000"/>
              <a:buFont typeface="Comfortaa"/>
              <a:buChar char="●"/>
            </a:pPr>
            <a:r>
              <a:rPr lang="ko" sz="20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  <a:t>Platform Thread 대비 압도적으로 높은 Blocking I/O 처리량</a:t>
            </a:r>
            <a:endParaRPr sz="2000">
              <a:solidFill>
                <a:srgbClr val="EAEAEA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15" name="Google Shape;315;p46"/>
          <p:cNvSpPr txBox="1"/>
          <p:nvPr/>
        </p:nvSpPr>
        <p:spPr>
          <a:xfrm>
            <a:off x="2926953" y="1664945"/>
            <a:ext cx="3267600" cy="4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  <a:t>Spring MVC with Tomcat</a:t>
            </a:r>
            <a:br>
              <a:rPr b="1" lang="ko" sz="15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b="1" lang="ko" sz="15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  <a:t>초당 HTTP 요청 처리량</a:t>
            </a:r>
            <a:endParaRPr b="1" sz="1500">
              <a:solidFill>
                <a:srgbClr val="EAEAEA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316" name="Google Shape;316;p46"/>
          <p:cNvCxnSpPr/>
          <p:nvPr/>
        </p:nvCxnSpPr>
        <p:spPr>
          <a:xfrm>
            <a:off x="3114900" y="4265475"/>
            <a:ext cx="2976600" cy="0"/>
          </a:xfrm>
          <a:prstGeom prst="straightConnector1">
            <a:avLst/>
          </a:prstGeom>
          <a:noFill/>
          <a:ln cap="flat" cmpd="sng" w="38100">
            <a:solidFill>
              <a:srgbClr val="EAEAEA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7" name="Google Shape;317;p46"/>
          <p:cNvSpPr/>
          <p:nvPr/>
        </p:nvSpPr>
        <p:spPr>
          <a:xfrm>
            <a:off x="3529075" y="3240500"/>
            <a:ext cx="716100" cy="98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rgbClr val="EEEEEE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18" name="Google Shape;318;p46"/>
          <p:cNvSpPr txBox="1"/>
          <p:nvPr/>
        </p:nvSpPr>
        <p:spPr>
          <a:xfrm>
            <a:off x="3539579" y="3240500"/>
            <a:ext cx="695100" cy="4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11K</a:t>
            </a:r>
            <a:endParaRPr b="1" sz="15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19" name="Google Shape;319;p46"/>
          <p:cNvSpPr txBox="1"/>
          <p:nvPr/>
        </p:nvSpPr>
        <p:spPr>
          <a:xfrm>
            <a:off x="3269578" y="4217785"/>
            <a:ext cx="1235100" cy="4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  <a:t>Platform</a:t>
            </a:r>
            <a:br>
              <a:rPr b="1" lang="ko" sz="15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b="1" lang="ko" sz="15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  <a:t>Thread</a:t>
            </a:r>
            <a:endParaRPr b="1" sz="1500">
              <a:solidFill>
                <a:srgbClr val="EAEAEA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20" name="Google Shape;320;p46"/>
          <p:cNvSpPr txBox="1"/>
          <p:nvPr/>
        </p:nvSpPr>
        <p:spPr>
          <a:xfrm>
            <a:off x="4608278" y="4211187"/>
            <a:ext cx="1235100" cy="4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  <a:t>Virtual</a:t>
            </a:r>
            <a:br>
              <a:rPr b="1" lang="ko" sz="15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b="1" lang="ko" sz="15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  <a:t>Thread</a:t>
            </a:r>
            <a:endParaRPr b="1" sz="1500">
              <a:solidFill>
                <a:srgbClr val="EAEAEA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47"/>
          <p:cNvSpPr txBox="1"/>
          <p:nvPr/>
        </p:nvSpPr>
        <p:spPr>
          <a:xfrm>
            <a:off x="311700" y="193875"/>
            <a:ext cx="7877400" cy="7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  <a:t>높은 Blocking I/O 처리량 </a:t>
            </a:r>
            <a:endParaRPr b="1" sz="3000">
              <a:solidFill>
                <a:srgbClr val="EAEAEA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26" name="Google Shape;326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327" name="Google Shape;327;p47"/>
          <p:cNvSpPr txBox="1"/>
          <p:nvPr>
            <p:ph idx="1" type="body"/>
          </p:nvPr>
        </p:nvSpPr>
        <p:spPr>
          <a:xfrm>
            <a:off x="311700" y="948426"/>
            <a:ext cx="8583000" cy="5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EAEAEA"/>
              </a:buClr>
              <a:buSzPts val="2000"/>
              <a:buFont typeface="Comfortaa"/>
              <a:buChar char="●"/>
            </a:pPr>
            <a:r>
              <a:rPr lang="ko" sz="20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  <a:t>Platform Thread 대비 압도적으로 높은 Blocking I/O 처리량</a:t>
            </a:r>
            <a:endParaRPr sz="2000">
              <a:solidFill>
                <a:srgbClr val="EAEAEA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28" name="Google Shape;328;p47"/>
          <p:cNvSpPr txBox="1"/>
          <p:nvPr/>
        </p:nvSpPr>
        <p:spPr>
          <a:xfrm>
            <a:off x="2926953" y="1664945"/>
            <a:ext cx="3267600" cy="4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  <a:t>Spring MVC with Tomcat</a:t>
            </a:r>
            <a:br>
              <a:rPr b="1" lang="ko" sz="15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b="1" lang="ko" sz="15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  <a:t>초당 HTTP 요청 처리량</a:t>
            </a:r>
            <a:endParaRPr b="1" sz="1500">
              <a:solidFill>
                <a:srgbClr val="EAEAEA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grpSp>
        <p:nvGrpSpPr>
          <p:cNvPr id="329" name="Google Shape;329;p47"/>
          <p:cNvGrpSpPr/>
          <p:nvPr/>
        </p:nvGrpSpPr>
        <p:grpSpPr>
          <a:xfrm>
            <a:off x="3114900" y="2305825"/>
            <a:ext cx="2976600" cy="2368860"/>
            <a:chOff x="3114900" y="2458225"/>
            <a:chExt cx="2976600" cy="2368860"/>
          </a:xfrm>
        </p:grpSpPr>
        <p:cxnSp>
          <p:nvCxnSpPr>
            <p:cNvPr id="330" name="Google Shape;330;p47"/>
            <p:cNvCxnSpPr/>
            <p:nvPr/>
          </p:nvCxnSpPr>
          <p:spPr>
            <a:xfrm>
              <a:off x="3114900" y="4417875"/>
              <a:ext cx="2976600" cy="0"/>
            </a:xfrm>
            <a:prstGeom prst="straightConnector1">
              <a:avLst/>
            </a:prstGeom>
            <a:noFill/>
            <a:ln cap="flat" cmpd="sng" w="38100">
              <a:solidFill>
                <a:srgbClr val="EAEAEA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331" name="Google Shape;331;p47"/>
            <p:cNvGrpSpPr/>
            <p:nvPr/>
          </p:nvGrpSpPr>
          <p:grpSpPr>
            <a:xfrm>
              <a:off x="3269578" y="2458225"/>
              <a:ext cx="2573800" cy="2368860"/>
              <a:chOff x="3269578" y="2458225"/>
              <a:chExt cx="2573800" cy="2368860"/>
            </a:xfrm>
          </p:grpSpPr>
          <p:sp>
            <p:nvSpPr>
              <p:cNvPr id="332" name="Google Shape;332;p47"/>
              <p:cNvSpPr/>
              <p:nvPr/>
            </p:nvSpPr>
            <p:spPr>
              <a:xfrm>
                <a:off x="3529075" y="3392900"/>
                <a:ext cx="716100" cy="9888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1200"/>
                  </a:spcAft>
                  <a:buNone/>
                </a:pPr>
                <a:r>
                  <a:t/>
                </a:r>
                <a:endParaRPr>
                  <a:solidFill>
                    <a:srgbClr val="EEEEEE"/>
                  </a:solidFill>
                  <a:latin typeface="Comfortaa"/>
                  <a:ea typeface="Comfortaa"/>
                  <a:cs typeface="Comfortaa"/>
                  <a:sym typeface="Comfortaa"/>
                </a:endParaRPr>
              </a:p>
            </p:txBody>
          </p:sp>
          <p:sp>
            <p:nvSpPr>
              <p:cNvPr id="333" name="Google Shape;333;p47"/>
              <p:cNvSpPr/>
              <p:nvPr/>
            </p:nvSpPr>
            <p:spPr>
              <a:xfrm>
                <a:off x="4867775" y="2458225"/>
                <a:ext cx="716100" cy="1923300"/>
              </a:xfrm>
              <a:prstGeom prst="rect">
                <a:avLst/>
              </a:prstGeom>
              <a:solidFill>
                <a:srgbClr val="29C740"/>
              </a:solidFill>
              <a:ln cap="flat" cmpd="sng" w="9525">
                <a:solidFill>
                  <a:srgbClr val="29C7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1200"/>
                  </a:spcAft>
                  <a:buNone/>
                </a:pPr>
                <a:r>
                  <a:t/>
                </a:r>
                <a:endParaRPr>
                  <a:solidFill>
                    <a:srgbClr val="EEEEEE"/>
                  </a:solidFill>
                  <a:latin typeface="Comfortaa"/>
                  <a:ea typeface="Comfortaa"/>
                  <a:cs typeface="Comfortaa"/>
                  <a:sym typeface="Comfortaa"/>
                </a:endParaRPr>
              </a:p>
            </p:txBody>
          </p:sp>
          <p:sp>
            <p:nvSpPr>
              <p:cNvPr id="334" name="Google Shape;334;p47"/>
              <p:cNvSpPr txBox="1"/>
              <p:nvPr/>
            </p:nvSpPr>
            <p:spPr>
              <a:xfrm>
                <a:off x="3539579" y="3392900"/>
                <a:ext cx="695100" cy="45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" sz="1500">
                    <a:solidFill>
                      <a:schemeClr val="lt1"/>
                    </a:solidFill>
                    <a:latin typeface="Comfortaa"/>
                    <a:ea typeface="Comfortaa"/>
                    <a:cs typeface="Comfortaa"/>
                    <a:sym typeface="Comfortaa"/>
                  </a:rPr>
                  <a:t>11K</a:t>
                </a:r>
                <a:endParaRPr b="1" sz="1500">
                  <a:solidFill>
                    <a:schemeClr val="lt1"/>
                  </a:solidFill>
                  <a:latin typeface="Comfortaa"/>
                  <a:ea typeface="Comfortaa"/>
                  <a:cs typeface="Comfortaa"/>
                  <a:sym typeface="Comfortaa"/>
                </a:endParaRPr>
              </a:p>
            </p:txBody>
          </p:sp>
          <p:sp>
            <p:nvSpPr>
              <p:cNvPr id="335" name="Google Shape;335;p47"/>
              <p:cNvSpPr txBox="1"/>
              <p:nvPr/>
            </p:nvSpPr>
            <p:spPr>
              <a:xfrm>
                <a:off x="3269578" y="4370185"/>
                <a:ext cx="1235100" cy="45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" sz="1500">
                    <a:solidFill>
                      <a:srgbClr val="EAEAEA"/>
                    </a:solidFill>
                    <a:latin typeface="Comfortaa"/>
                    <a:ea typeface="Comfortaa"/>
                    <a:cs typeface="Comfortaa"/>
                    <a:sym typeface="Comfortaa"/>
                  </a:rPr>
                  <a:t>Platform</a:t>
                </a:r>
                <a:br>
                  <a:rPr b="1" lang="ko" sz="1500">
                    <a:solidFill>
                      <a:srgbClr val="EAEAEA"/>
                    </a:solidFill>
                    <a:latin typeface="Comfortaa"/>
                    <a:ea typeface="Comfortaa"/>
                    <a:cs typeface="Comfortaa"/>
                    <a:sym typeface="Comfortaa"/>
                  </a:rPr>
                </a:br>
                <a:r>
                  <a:rPr b="1" lang="ko" sz="1500">
                    <a:solidFill>
                      <a:srgbClr val="EAEAEA"/>
                    </a:solidFill>
                    <a:latin typeface="Comfortaa"/>
                    <a:ea typeface="Comfortaa"/>
                    <a:cs typeface="Comfortaa"/>
                    <a:sym typeface="Comfortaa"/>
                  </a:rPr>
                  <a:t>Thread</a:t>
                </a:r>
                <a:endParaRPr b="1" sz="1500">
                  <a:solidFill>
                    <a:srgbClr val="EAEAEA"/>
                  </a:solidFill>
                  <a:latin typeface="Comfortaa"/>
                  <a:ea typeface="Comfortaa"/>
                  <a:cs typeface="Comfortaa"/>
                  <a:sym typeface="Comfortaa"/>
                </a:endParaRPr>
              </a:p>
            </p:txBody>
          </p:sp>
          <p:sp>
            <p:nvSpPr>
              <p:cNvPr id="336" name="Google Shape;336;p47"/>
              <p:cNvSpPr txBox="1"/>
              <p:nvPr/>
            </p:nvSpPr>
            <p:spPr>
              <a:xfrm>
                <a:off x="4608278" y="4363587"/>
                <a:ext cx="1235100" cy="45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" sz="1500">
                    <a:solidFill>
                      <a:srgbClr val="EAEAEA"/>
                    </a:solidFill>
                    <a:latin typeface="Comfortaa"/>
                    <a:ea typeface="Comfortaa"/>
                    <a:cs typeface="Comfortaa"/>
                    <a:sym typeface="Comfortaa"/>
                  </a:rPr>
                  <a:t>Virtual</a:t>
                </a:r>
                <a:br>
                  <a:rPr b="1" lang="ko" sz="1500">
                    <a:solidFill>
                      <a:srgbClr val="EAEAEA"/>
                    </a:solidFill>
                    <a:latin typeface="Comfortaa"/>
                    <a:ea typeface="Comfortaa"/>
                    <a:cs typeface="Comfortaa"/>
                    <a:sym typeface="Comfortaa"/>
                  </a:rPr>
                </a:br>
                <a:r>
                  <a:rPr b="1" lang="ko" sz="1500">
                    <a:solidFill>
                      <a:srgbClr val="EAEAEA"/>
                    </a:solidFill>
                    <a:latin typeface="Comfortaa"/>
                    <a:ea typeface="Comfortaa"/>
                    <a:cs typeface="Comfortaa"/>
                    <a:sym typeface="Comfortaa"/>
                  </a:rPr>
                  <a:t>Thread</a:t>
                </a:r>
                <a:endParaRPr b="1" sz="1500">
                  <a:solidFill>
                    <a:srgbClr val="EAEAEA"/>
                  </a:solidFill>
                  <a:latin typeface="Comfortaa"/>
                  <a:ea typeface="Comfortaa"/>
                  <a:cs typeface="Comfortaa"/>
                  <a:sym typeface="Comfortaa"/>
                </a:endParaRPr>
              </a:p>
            </p:txBody>
          </p:sp>
          <p:sp>
            <p:nvSpPr>
              <p:cNvPr id="337" name="Google Shape;337;p47"/>
              <p:cNvSpPr txBox="1"/>
              <p:nvPr/>
            </p:nvSpPr>
            <p:spPr>
              <a:xfrm>
                <a:off x="4878279" y="2478475"/>
                <a:ext cx="695100" cy="45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" sz="1500">
                    <a:solidFill>
                      <a:srgbClr val="FF0000"/>
                    </a:solidFill>
                    <a:latin typeface="Comfortaa"/>
                    <a:ea typeface="Comfortaa"/>
                    <a:cs typeface="Comfortaa"/>
                    <a:sym typeface="Comfortaa"/>
                  </a:rPr>
                  <a:t>22K</a:t>
                </a:r>
                <a:endParaRPr b="1" sz="1500">
                  <a:solidFill>
                    <a:srgbClr val="FF0000"/>
                  </a:solidFill>
                  <a:latin typeface="Comfortaa"/>
                  <a:ea typeface="Comfortaa"/>
                  <a:cs typeface="Comfortaa"/>
                  <a:sym typeface="Comfortaa"/>
                </a:endParaRPr>
              </a:p>
            </p:txBody>
          </p:sp>
        </p:grpSp>
      </p:grpSp>
      <p:sp>
        <p:nvSpPr>
          <p:cNvPr id="338" name="Google Shape;338;p47"/>
          <p:cNvSpPr/>
          <p:nvPr/>
        </p:nvSpPr>
        <p:spPr>
          <a:xfrm>
            <a:off x="4027925" y="2351375"/>
            <a:ext cx="715800" cy="7683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rgbClr val="EE8934"/>
          </a:solidFill>
          <a:ln cap="flat" cmpd="sng" w="9525">
            <a:solidFill>
              <a:srgbClr val="EE893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339" name="Google Shape;339;p47"/>
          <p:cNvSpPr txBox="1"/>
          <p:nvPr/>
        </p:nvSpPr>
        <p:spPr>
          <a:xfrm>
            <a:off x="2576697" y="2548722"/>
            <a:ext cx="1525500" cy="4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EE8934"/>
                </a:solidFill>
                <a:latin typeface="Comfortaa"/>
                <a:ea typeface="Comfortaa"/>
                <a:cs typeface="Comfortaa"/>
                <a:sym typeface="Comfortaa"/>
              </a:rPr>
              <a:t>100% </a:t>
            </a:r>
            <a:r>
              <a:rPr b="1" lang="ko" sz="1500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  <a:t>높은</a:t>
            </a:r>
            <a:r>
              <a:rPr b="1" lang="ko" sz="1500">
                <a:solidFill>
                  <a:srgbClr val="EE8934"/>
                </a:solidFill>
                <a:latin typeface="Comfortaa"/>
                <a:ea typeface="Comfortaa"/>
                <a:cs typeface="Comfortaa"/>
                <a:sym typeface="Comfortaa"/>
              </a:rPr>
              <a:t> 성능</a:t>
            </a:r>
            <a:endParaRPr b="1" sz="1500">
              <a:solidFill>
                <a:srgbClr val="EE8934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48"/>
          <p:cNvSpPr txBox="1"/>
          <p:nvPr/>
        </p:nvSpPr>
        <p:spPr>
          <a:xfrm>
            <a:off x="325350" y="1394850"/>
            <a:ext cx="8493300" cy="18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4500">
                <a:solidFill>
                  <a:schemeClr val="accent2"/>
                </a:solidFill>
                <a:latin typeface="Comfortaa"/>
                <a:ea typeface="Comfortaa"/>
                <a:cs typeface="Comfortaa"/>
                <a:sym typeface="Comfortaa"/>
              </a:rPr>
              <a:t>어떻게 코드 변경이 거의 없이 Blocking I/O </a:t>
            </a:r>
            <a:endParaRPr b="1" sz="4500">
              <a:solidFill>
                <a:schemeClr val="accent2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4500">
                <a:solidFill>
                  <a:schemeClr val="accent2"/>
                </a:solidFill>
                <a:latin typeface="Comfortaa"/>
                <a:ea typeface="Comfortaa"/>
                <a:cs typeface="Comfortaa"/>
                <a:sym typeface="Comfortaa"/>
              </a:rPr>
              <a:t>처리량이 올라갈까?</a:t>
            </a:r>
            <a:endParaRPr b="1" sz="4500">
              <a:solidFill>
                <a:schemeClr val="accent2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49"/>
          <p:cNvSpPr txBox="1"/>
          <p:nvPr/>
        </p:nvSpPr>
        <p:spPr>
          <a:xfrm>
            <a:off x="311700" y="193875"/>
            <a:ext cx="7877400" cy="7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  <a:t>이해를 위해 우리가 살펴볼 것 </a:t>
            </a:r>
            <a:endParaRPr b="1" sz="3000">
              <a:solidFill>
                <a:srgbClr val="EAEAEA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50" name="Google Shape;350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351" name="Google Shape;351;p49"/>
          <p:cNvSpPr/>
          <p:nvPr/>
        </p:nvSpPr>
        <p:spPr>
          <a:xfrm>
            <a:off x="1239825" y="1817550"/>
            <a:ext cx="2180700" cy="2197200"/>
          </a:xfrm>
          <a:prstGeom prst="ellipse">
            <a:avLst/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52" name="Google Shape;352;p49"/>
          <p:cNvSpPr txBox="1"/>
          <p:nvPr/>
        </p:nvSpPr>
        <p:spPr>
          <a:xfrm>
            <a:off x="1322474" y="2085600"/>
            <a:ext cx="2015400" cy="166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ko" sz="36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Virtual</a:t>
            </a:r>
            <a:br>
              <a:rPr b="1" lang="ko" sz="36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b="1" lang="ko" sz="36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Thread</a:t>
            </a:r>
            <a:endParaRPr b="1" sz="36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50"/>
          <p:cNvSpPr txBox="1"/>
          <p:nvPr/>
        </p:nvSpPr>
        <p:spPr>
          <a:xfrm>
            <a:off x="311700" y="193875"/>
            <a:ext cx="7877400" cy="7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  <a:t>이해를 위해 우리가 살펴볼 것</a:t>
            </a:r>
            <a:r>
              <a:rPr b="1" lang="ko" sz="30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  <a:t> </a:t>
            </a:r>
            <a:endParaRPr b="1" sz="3000">
              <a:solidFill>
                <a:srgbClr val="EAEAEA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58" name="Google Shape;358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359" name="Google Shape;359;p50"/>
          <p:cNvSpPr/>
          <p:nvPr/>
        </p:nvSpPr>
        <p:spPr>
          <a:xfrm>
            <a:off x="1239825" y="1817550"/>
            <a:ext cx="2180700" cy="2197200"/>
          </a:xfrm>
          <a:prstGeom prst="ellipse">
            <a:avLst/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60" name="Google Shape;360;p50"/>
          <p:cNvSpPr/>
          <p:nvPr/>
        </p:nvSpPr>
        <p:spPr>
          <a:xfrm>
            <a:off x="5674510" y="1817550"/>
            <a:ext cx="2180700" cy="2197200"/>
          </a:xfrm>
          <a:prstGeom prst="ellipse">
            <a:avLst/>
          </a:prstGeom>
          <a:solidFill>
            <a:srgbClr val="7E97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61" name="Google Shape;361;p50"/>
          <p:cNvSpPr txBox="1"/>
          <p:nvPr/>
        </p:nvSpPr>
        <p:spPr>
          <a:xfrm>
            <a:off x="1322474" y="2085600"/>
            <a:ext cx="2015400" cy="166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ko" sz="36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Virtual</a:t>
            </a:r>
            <a:br>
              <a:rPr b="1" lang="ko" sz="36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b="1" lang="ko" sz="36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Thread</a:t>
            </a:r>
            <a:endParaRPr b="1" sz="36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62" name="Google Shape;362;p50"/>
          <p:cNvSpPr txBox="1"/>
          <p:nvPr/>
        </p:nvSpPr>
        <p:spPr>
          <a:xfrm>
            <a:off x="5757149" y="2085600"/>
            <a:ext cx="2015400" cy="166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ko" sz="36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Socket</a:t>
            </a:r>
            <a:br>
              <a:rPr b="1" lang="ko" sz="36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b="1" lang="ko" sz="36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I/O</a:t>
            </a:r>
            <a:endParaRPr b="1" sz="36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1"/>
          <p:cNvSpPr txBox="1"/>
          <p:nvPr/>
        </p:nvSpPr>
        <p:spPr>
          <a:xfrm>
            <a:off x="325350" y="1394850"/>
            <a:ext cx="8493300" cy="18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4500">
                <a:solidFill>
                  <a:schemeClr val="accent2"/>
                </a:solidFill>
                <a:latin typeface="Comfortaa"/>
                <a:ea typeface="Comfortaa"/>
                <a:cs typeface="Comfortaa"/>
                <a:sym typeface="Comfortaa"/>
              </a:rPr>
              <a:t>Virtual Thread</a:t>
            </a:r>
            <a:endParaRPr b="1" sz="4500">
              <a:solidFill>
                <a:schemeClr val="accent2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4500">
                <a:solidFill>
                  <a:schemeClr val="accent2"/>
                </a:solidFill>
                <a:latin typeface="Comfortaa"/>
                <a:ea typeface="Comfortaa"/>
                <a:cs typeface="Comfortaa"/>
                <a:sym typeface="Comfortaa"/>
              </a:rPr>
              <a:t>Scheduling</a:t>
            </a:r>
            <a:endParaRPr b="1" sz="4500">
              <a:solidFill>
                <a:schemeClr val="accent2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4500">
                <a:solidFill>
                  <a:schemeClr val="accent2"/>
                </a:solidFill>
                <a:latin typeface="Comfortaa"/>
                <a:ea typeface="Comfortaa"/>
                <a:cs typeface="Comfortaa"/>
                <a:sym typeface="Comfortaa"/>
              </a:rPr>
              <a:t>&amp; Context Switching</a:t>
            </a:r>
            <a:endParaRPr b="1" sz="4500">
              <a:solidFill>
                <a:schemeClr val="accent2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52"/>
          <p:cNvSpPr txBox="1"/>
          <p:nvPr/>
        </p:nvSpPr>
        <p:spPr>
          <a:xfrm>
            <a:off x="401350" y="1502075"/>
            <a:ext cx="8493300" cy="18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600">
              <a:solidFill>
                <a:srgbClr val="EAEAE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3" name="Google Shape;373;p52"/>
          <p:cNvSpPr txBox="1"/>
          <p:nvPr/>
        </p:nvSpPr>
        <p:spPr>
          <a:xfrm>
            <a:off x="311700" y="193875"/>
            <a:ext cx="7877400" cy="7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  <a:t>Scheduling &amp; Context Switching</a:t>
            </a:r>
            <a:endParaRPr b="1" sz="3000">
              <a:solidFill>
                <a:srgbClr val="EAEAEA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74" name="Google Shape;374;p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375" name="Google Shape;375;p52"/>
          <p:cNvSpPr/>
          <p:nvPr/>
        </p:nvSpPr>
        <p:spPr>
          <a:xfrm>
            <a:off x="249250" y="844693"/>
            <a:ext cx="8645400" cy="3853200"/>
          </a:xfrm>
          <a:prstGeom prst="roundRect">
            <a:avLst>
              <a:gd fmla="val 5931" name="adj"/>
            </a:avLst>
          </a:prstGeom>
          <a:solidFill>
            <a:srgbClr val="2B2B2B"/>
          </a:solidFill>
          <a:ln cap="flat" cmpd="sng" w="9525">
            <a:solidFill>
              <a:srgbClr val="2B2B2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52"/>
          <p:cNvSpPr txBox="1"/>
          <p:nvPr>
            <p:ph idx="1" type="body"/>
          </p:nvPr>
        </p:nvSpPr>
        <p:spPr>
          <a:xfrm>
            <a:off x="311700" y="948426"/>
            <a:ext cx="8583000" cy="37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EE8934"/>
              </a:buClr>
              <a:buSzPts val="2000"/>
              <a:buFont typeface="Comfortaa"/>
              <a:buChar char="●"/>
            </a:pPr>
            <a:r>
              <a:rPr lang="ko" sz="2000">
                <a:solidFill>
                  <a:srgbClr val="EE8934"/>
                </a:solidFill>
                <a:latin typeface="Comfortaa"/>
                <a:ea typeface="Comfortaa"/>
                <a:cs typeface="Comfortaa"/>
                <a:sym typeface="Comfortaa"/>
              </a:rPr>
              <a:t>Virtual Thread의 </a:t>
            </a:r>
            <a:r>
              <a:rPr lang="ko" sz="2000">
                <a:solidFill>
                  <a:srgbClr val="EE8934"/>
                </a:solidFill>
                <a:latin typeface="Comfortaa"/>
                <a:ea typeface="Comfortaa"/>
                <a:cs typeface="Comfortaa"/>
                <a:sym typeface="Comfortaa"/>
              </a:rPr>
              <a:t>실행 &amp; 중단을</a:t>
            </a:r>
            <a:r>
              <a:rPr lang="ko" sz="2000">
                <a:solidFill>
                  <a:srgbClr val="EE8934"/>
                </a:solidFill>
                <a:latin typeface="Comfortaa"/>
                <a:ea typeface="Comfortaa"/>
                <a:cs typeface="Comfortaa"/>
                <a:sym typeface="Comfortaa"/>
              </a:rPr>
              <a:t> 위해서는 두 가지 요소 필요</a:t>
            </a:r>
            <a:endParaRPr sz="2000">
              <a:solidFill>
                <a:srgbClr val="EE8934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rgbClr val="EE8934"/>
              </a:buClr>
              <a:buSzPts val="2000"/>
              <a:buFont typeface="Comfortaa"/>
              <a:buChar char="○"/>
            </a:pPr>
            <a:r>
              <a:rPr lang="ko" sz="2000">
                <a:solidFill>
                  <a:srgbClr val="EE8934"/>
                </a:solidFill>
                <a:latin typeface="Comfortaa"/>
                <a:ea typeface="Comfortaa"/>
                <a:cs typeface="Comfortaa"/>
                <a:sym typeface="Comfortaa"/>
              </a:rPr>
              <a:t>Scheduling</a:t>
            </a:r>
            <a:endParaRPr sz="2000">
              <a:solidFill>
                <a:srgbClr val="EE8934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rgbClr val="EE8934"/>
              </a:buClr>
              <a:buSzPts val="2000"/>
              <a:buFont typeface="Comfortaa"/>
              <a:buChar char="○"/>
            </a:pPr>
            <a:r>
              <a:rPr lang="ko" sz="2000">
                <a:solidFill>
                  <a:srgbClr val="EE8934"/>
                </a:solidFill>
                <a:latin typeface="Comfortaa"/>
                <a:ea typeface="Comfortaa"/>
                <a:cs typeface="Comfortaa"/>
                <a:sym typeface="Comfortaa"/>
              </a:rPr>
              <a:t>Context Switching</a:t>
            </a:r>
            <a:endParaRPr sz="2000">
              <a:solidFill>
                <a:srgbClr val="EE8934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53"/>
          <p:cNvSpPr txBox="1"/>
          <p:nvPr/>
        </p:nvSpPr>
        <p:spPr>
          <a:xfrm>
            <a:off x="401350" y="1502075"/>
            <a:ext cx="8493300" cy="18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600">
              <a:solidFill>
                <a:srgbClr val="EAEAE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2" name="Google Shape;382;p53"/>
          <p:cNvSpPr txBox="1"/>
          <p:nvPr/>
        </p:nvSpPr>
        <p:spPr>
          <a:xfrm>
            <a:off x="311700" y="193875"/>
            <a:ext cx="7877400" cy="7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  <a:t>Scheduling &amp; Context Switching</a:t>
            </a:r>
            <a:endParaRPr b="1" sz="3000">
              <a:solidFill>
                <a:srgbClr val="EAEAEA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83" name="Google Shape;383;p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384" name="Google Shape;384;p53"/>
          <p:cNvSpPr/>
          <p:nvPr/>
        </p:nvSpPr>
        <p:spPr>
          <a:xfrm>
            <a:off x="249250" y="844693"/>
            <a:ext cx="8645400" cy="3853200"/>
          </a:xfrm>
          <a:prstGeom prst="roundRect">
            <a:avLst>
              <a:gd fmla="val 5931" name="adj"/>
            </a:avLst>
          </a:prstGeom>
          <a:solidFill>
            <a:srgbClr val="2B2B2B"/>
          </a:solidFill>
          <a:ln cap="flat" cmpd="sng" w="9525">
            <a:solidFill>
              <a:srgbClr val="2B2B2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p53"/>
          <p:cNvSpPr txBox="1"/>
          <p:nvPr>
            <p:ph idx="1" type="body"/>
          </p:nvPr>
        </p:nvSpPr>
        <p:spPr>
          <a:xfrm>
            <a:off x="311700" y="948426"/>
            <a:ext cx="8583000" cy="37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EAEAEA"/>
              </a:buClr>
              <a:buSzPts val="2000"/>
              <a:buFont typeface="Comfortaa"/>
              <a:buChar char="●"/>
            </a:pPr>
            <a:r>
              <a:rPr lang="ko" sz="20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  <a:t>Virtual Thread의 실행 &amp; 중단을 위해서는 두 가지 요소 필요</a:t>
            </a:r>
            <a:endParaRPr sz="2000">
              <a:solidFill>
                <a:srgbClr val="EAEAEA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rgbClr val="EAEAEA"/>
              </a:buClr>
              <a:buSzPts val="2000"/>
              <a:buFont typeface="Comfortaa"/>
              <a:buChar char="○"/>
            </a:pPr>
            <a:r>
              <a:rPr lang="ko" sz="20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  <a:t>Scheduling</a:t>
            </a:r>
            <a:endParaRPr sz="2000">
              <a:solidFill>
                <a:srgbClr val="EAEAEA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rgbClr val="EAEAEA"/>
              </a:buClr>
              <a:buSzPts val="2000"/>
              <a:buFont typeface="Comfortaa"/>
              <a:buChar char="○"/>
            </a:pPr>
            <a:r>
              <a:rPr lang="ko" sz="20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  <a:t>Context Switching</a:t>
            </a:r>
            <a:endParaRPr sz="2400">
              <a:solidFill>
                <a:srgbClr val="EAEAEA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EE8934"/>
              </a:buClr>
              <a:buSzPts val="2000"/>
              <a:buFont typeface="Comfortaa"/>
              <a:buChar char="●"/>
            </a:pPr>
            <a:r>
              <a:rPr lang="ko" sz="2000">
                <a:solidFill>
                  <a:srgbClr val="EE8934"/>
                </a:solidFill>
                <a:latin typeface="Comfortaa"/>
                <a:ea typeface="Comfortaa"/>
                <a:cs typeface="Comfortaa"/>
                <a:sym typeface="Comfortaa"/>
              </a:rPr>
              <a:t>Virtual Thread의 빠른 실행 &amp; 중단 매커니즘은 Blocking I/O 처리량 증가를 위한 핵심</a:t>
            </a:r>
            <a:endParaRPr sz="2000">
              <a:solidFill>
                <a:srgbClr val="EE8934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7"/>
          <p:cNvSpPr txBox="1"/>
          <p:nvPr/>
        </p:nvSpPr>
        <p:spPr>
          <a:xfrm>
            <a:off x="401350" y="1502075"/>
            <a:ext cx="8493300" cy="18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600">
              <a:solidFill>
                <a:srgbClr val="EAEAE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8" name="Google Shape;128;p27"/>
          <p:cNvSpPr txBox="1"/>
          <p:nvPr/>
        </p:nvSpPr>
        <p:spPr>
          <a:xfrm>
            <a:off x="633300" y="200800"/>
            <a:ext cx="7877400" cy="7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  <a:t>이런 분들이 들으시면 좋아요!</a:t>
            </a:r>
            <a:endParaRPr b="1" sz="3000">
              <a:solidFill>
                <a:srgbClr val="EAEAEA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29" name="Google Shape;129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grpSp>
        <p:nvGrpSpPr>
          <p:cNvPr id="130" name="Google Shape;130;p27"/>
          <p:cNvGrpSpPr/>
          <p:nvPr/>
        </p:nvGrpSpPr>
        <p:grpSpPr>
          <a:xfrm>
            <a:off x="683738" y="2362538"/>
            <a:ext cx="1007100" cy="1007100"/>
            <a:chOff x="1284788" y="2702700"/>
            <a:chExt cx="1007100" cy="1007100"/>
          </a:xfrm>
        </p:grpSpPr>
        <p:sp>
          <p:nvSpPr>
            <p:cNvPr id="131" name="Google Shape;131;p27"/>
            <p:cNvSpPr/>
            <p:nvPr/>
          </p:nvSpPr>
          <p:spPr>
            <a:xfrm>
              <a:off x="1284788" y="2702700"/>
              <a:ext cx="1007100" cy="1007100"/>
            </a:xfrm>
            <a:prstGeom prst="roundRect">
              <a:avLst>
                <a:gd fmla="val 30095" name="adj"/>
              </a:avLst>
            </a:prstGeom>
            <a:solidFill>
              <a:srgbClr val="59943F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32" name="Google Shape;132;p2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354588" y="2772501"/>
              <a:ext cx="867501" cy="86750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33" name="Google Shape;133;p27"/>
          <p:cNvGrpSpPr/>
          <p:nvPr/>
        </p:nvGrpSpPr>
        <p:grpSpPr>
          <a:xfrm>
            <a:off x="675188" y="1193325"/>
            <a:ext cx="1007100" cy="1007100"/>
            <a:chOff x="1284788" y="1433700"/>
            <a:chExt cx="1007100" cy="1007100"/>
          </a:xfrm>
        </p:grpSpPr>
        <p:sp>
          <p:nvSpPr>
            <p:cNvPr id="134" name="Google Shape;134;p27"/>
            <p:cNvSpPr/>
            <p:nvPr/>
          </p:nvSpPr>
          <p:spPr>
            <a:xfrm>
              <a:off x="1284788" y="1433700"/>
              <a:ext cx="1007100" cy="1007100"/>
            </a:xfrm>
            <a:prstGeom prst="roundRect">
              <a:avLst>
                <a:gd fmla="val 30095" name="adj"/>
              </a:avLst>
            </a:prstGeom>
            <a:solidFill>
              <a:srgbClr val="FEC260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35" name="Google Shape;135;p2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354588" y="1503501"/>
              <a:ext cx="867500" cy="8675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36" name="Google Shape;136;p27"/>
          <p:cNvGrpSpPr/>
          <p:nvPr/>
        </p:nvGrpSpPr>
        <p:grpSpPr>
          <a:xfrm>
            <a:off x="673463" y="3531775"/>
            <a:ext cx="1007100" cy="1007100"/>
            <a:chOff x="1284788" y="3971700"/>
            <a:chExt cx="1007100" cy="1007100"/>
          </a:xfrm>
        </p:grpSpPr>
        <p:sp>
          <p:nvSpPr>
            <p:cNvPr id="137" name="Google Shape;137;p27"/>
            <p:cNvSpPr/>
            <p:nvPr/>
          </p:nvSpPr>
          <p:spPr>
            <a:xfrm>
              <a:off x="1284788" y="3971700"/>
              <a:ext cx="1007100" cy="1007100"/>
            </a:xfrm>
            <a:prstGeom prst="roundRect">
              <a:avLst>
                <a:gd fmla="val 30095" name="adj"/>
              </a:avLst>
            </a:prstGeom>
            <a:solidFill>
              <a:srgbClr val="3E52A3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38" name="Google Shape;138;p2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354598" y="4041512"/>
              <a:ext cx="867474" cy="86747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9" name="Google Shape;139;p27"/>
          <p:cNvSpPr txBox="1"/>
          <p:nvPr/>
        </p:nvSpPr>
        <p:spPr>
          <a:xfrm>
            <a:off x="1957600" y="1134375"/>
            <a:ext cx="61755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ko" sz="18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Virtual Thread의 내부 동작 원리를 제대로 알고 싶으신 분</a:t>
            </a:r>
            <a:endParaRPr sz="1800">
              <a:solidFill>
                <a:srgbClr val="FFFFFF"/>
              </a:solidFill>
              <a:latin typeface="Comfortaa Medium"/>
              <a:ea typeface="Comfortaa Medium"/>
              <a:cs typeface="Comfortaa Medium"/>
              <a:sym typeface="Comfortaa Medium"/>
            </a:endParaRPr>
          </a:p>
        </p:txBody>
      </p:sp>
      <p:sp>
        <p:nvSpPr>
          <p:cNvPr id="140" name="Google Shape;140;p27"/>
          <p:cNvSpPr txBox="1"/>
          <p:nvPr/>
        </p:nvSpPr>
        <p:spPr>
          <a:xfrm>
            <a:off x="1978425" y="2303600"/>
            <a:ext cx="61755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ko" sz="18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Virtual Thread를 도입하고 싶지만, 과연 지금 도입해도 괜찮을지 고민되시는 분</a:t>
            </a:r>
            <a:endParaRPr sz="1800">
              <a:solidFill>
                <a:srgbClr val="FFFFFF"/>
              </a:solidFill>
              <a:latin typeface="Comfortaa Medium"/>
              <a:ea typeface="Comfortaa Medium"/>
              <a:cs typeface="Comfortaa Medium"/>
              <a:sym typeface="Comfortaa Medium"/>
            </a:endParaRPr>
          </a:p>
        </p:txBody>
      </p:sp>
      <p:sp>
        <p:nvSpPr>
          <p:cNvPr id="141" name="Google Shape;141;p27"/>
          <p:cNvSpPr txBox="1"/>
          <p:nvPr/>
        </p:nvSpPr>
        <p:spPr>
          <a:xfrm>
            <a:off x="1971575" y="3445850"/>
            <a:ext cx="6539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ko" sz="1800">
                <a:solidFill>
                  <a:srgbClr val="FFFFFF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깊게 파고들기는 귀찮지만 누가 쉽게 설명해주면 편하게 알고 싶은 분</a:t>
            </a:r>
            <a:endParaRPr sz="1800">
              <a:solidFill>
                <a:srgbClr val="FFFFFF"/>
              </a:solidFill>
              <a:latin typeface="Comfortaa Medium"/>
              <a:ea typeface="Comfortaa Medium"/>
              <a:cs typeface="Comfortaa Medium"/>
              <a:sym typeface="Comfortaa Medium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54"/>
          <p:cNvSpPr txBox="1"/>
          <p:nvPr/>
        </p:nvSpPr>
        <p:spPr>
          <a:xfrm>
            <a:off x="325350" y="1394850"/>
            <a:ext cx="8493300" cy="18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4500">
                <a:solidFill>
                  <a:srgbClr val="EE8934"/>
                </a:solidFill>
                <a:latin typeface="Comfortaa"/>
                <a:ea typeface="Comfortaa"/>
                <a:cs typeface="Comfortaa"/>
                <a:sym typeface="Comfortaa"/>
              </a:rPr>
              <a:t>Virtual Thread</a:t>
            </a:r>
            <a:endParaRPr b="1" sz="4500">
              <a:solidFill>
                <a:srgbClr val="EE8934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4500">
                <a:solidFill>
                  <a:srgbClr val="EE8934"/>
                </a:solidFill>
                <a:latin typeface="Comfortaa"/>
                <a:ea typeface="Comfortaa"/>
                <a:cs typeface="Comfortaa"/>
                <a:sym typeface="Comfortaa"/>
              </a:rPr>
              <a:t>Scheduling</a:t>
            </a:r>
            <a:endParaRPr b="1" sz="4500">
              <a:solidFill>
                <a:srgbClr val="EE8934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4500">
                <a:solidFill>
                  <a:schemeClr val="accent2"/>
                </a:solidFill>
                <a:latin typeface="Comfortaa"/>
                <a:ea typeface="Comfortaa"/>
                <a:cs typeface="Comfortaa"/>
                <a:sym typeface="Comfortaa"/>
              </a:rPr>
              <a:t>&amp; Context Switching</a:t>
            </a:r>
            <a:endParaRPr b="1" sz="4500">
              <a:solidFill>
                <a:schemeClr val="accent2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5"/>
          <p:cNvSpPr txBox="1"/>
          <p:nvPr/>
        </p:nvSpPr>
        <p:spPr>
          <a:xfrm>
            <a:off x="311700" y="193875"/>
            <a:ext cx="7877400" cy="7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  <a:t>Virtual Thread Scheduling</a:t>
            </a:r>
            <a:endParaRPr b="1" sz="3000">
              <a:solidFill>
                <a:srgbClr val="EAEAEA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96" name="Google Shape;396;p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grpSp>
        <p:nvGrpSpPr>
          <p:cNvPr id="397" name="Google Shape;397;p55"/>
          <p:cNvGrpSpPr/>
          <p:nvPr/>
        </p:nvGrpSpPr>
        <p:grpSpPr>
          <a:xfrm>
            <a:off x="4796058" y="881776"/>
            <a:ext cx="834878" cy="584911"/>
            <a:chOff x="509097" y="2581977"/>
            <a:chExt cx="1047000" cy="723900"/>
          </a:xfrm>
        </p:grpSpPr>
        <p:sp>
          <p:nvSpPr>
            <p:cNvPr id="398" name="Google Shape;398;p55"/>
            <p:cNvSpPr/>
            <p:nvPr/>
          </p:nvSpPr>
          <p:spPr>
            <a:xfrm>
              <a:off x="536800" y="2690050"/>
              <a:ext cx="951300" cy="502800"/>
            </a:xfrm>
            <a:prstGeom prst="rect">
              <a:avLst/>
            </a:prstGeom>
            <a:solidFill>
              <a:srgbClr val="93C47D"/>
            </a:solidFill>
            <a:ln cap="flat" cmpd="sng" w="9525">
              <a:solidFill>
                <a:srgbClr val="93C47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t/>
              </a:r>
              <a:endParaRPr>
                <a:solidFill>
                  <a:srgbClr val="EEEEEE"/>
                </a:solidFill>
                <a:latin typeface="Comfortaa"/>
                <a:ea typeface="Comfortaa"/>
                <a:cs typeface="Comfortaa"/>
                <a:sym typeface="Comfortaa"/>
              </a:endParaRPr>
            </a:p>
          </p:txBody>
        </p:sp>
        <p:sp>
          <p:nvSpPr>
            <p:cNvPr id="399" name="Google Shape;399;p55"/>
            <p:cNvSpPr txBox="1"/>
            <p:nvPr/>
          </p:nvSpPr>
          <p:spPr>
            <a:xfrm>
              <a:off x="509097" y="2581977"/>
              <a:ext cx="1047000" cy="72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300">
                  <a:solidFill>
                    <a:srgbClr val="EEEEEE"/>
                  </a:solidFill>
                  <a:latin typeface="Comfortaa"/>
                  <a:ea typeface="Comfortaa"/>
                  <a:cs typeface="Comfortaa"/>
                  <a:sym typeface="Comfortaa"/>
                </a:rPr>
                <a:t>VirtualThread</a:t>
              </a:r>
              <a:endParaRPr b="1" sz="1300">
                <a:solidFill>
                  <a:srgbClr val="EEEEEE"/>
                </a:solidFill>
                <a:latin typeface="Comfortaa"/>
                <a:ea typeface="Comfortaa"/>
                <a:cs typeface="Comfortaa"/>
                <a:sym typeface="Comfortaa"/>
              </a:endParaRPr>
            </a:p>
          </p:txBody>
        </p:sp>
      </p:grpSp>
      <p:sp>
        <p:nvSpPr>
          <p:cNvPr id="400" name="Google Shape;400;p55"/>
          <p:cNvSpPr/>
          <p:nvPr/>
        </p:nvSpPr>
        <p:spPr>
          <a:xfrm>
            <a:off x="3241341" y="1439775"/>
            <a:ext cx="4058400" cy="3433500"/>
          </a:xfrm>
          <a:prstGeom prst="roundRect">
            <a:avLst>
              <a:gd fmla="val 5931" name="adj"/>
            </a:avLst>
          </a:prstGeom>
          <a:solidFill>
            <a:srgbClr val="2B2B2B"/>
          </a:solidFill>
          <a:ln cap="flat" cmpd="sng" w="19050">
            <a:solidFill>
              <a:srgbClr val="59943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p55"/>
          <p:cNvSpPr/>
          <p:nvPr/>
        </p:nvSpPr>
        <p:spPr>
          <a:xfrm>
            <a:off x="6255066" y="837625"/>
            <a:ext cx="2458200" cy="5052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rgbClr val="2B2B2B"/>
          </a:solidFill>
          <a:ln cap="flat" cmpd="sng" w="19050">
            <a:solidFill>
              <a:srgbClr val="59943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700">
                <a:solidFill>
                  <a:srgbClr val="EEEEEE"/>
                </a:solidFill>
                <a:latin typeface="Comfortaa"/>
                <a:ea typeface="Comfortaa"/>
                <a:cs typeface="Comfortaa"/>
                <a:sym typeface="Comfortaa"/>
              </a:rPr>
              <a:t>ForkJoinPool</a:t>
            </a:r>
            <a:endParaRPr b="1" sz="1700">
              <a:solidFill>
                <a:srgbClr val="EEEEEE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402" name="Google Shape;402;p55"/>
          <p:cNvCxnSpPr/>
          <p:nvPr/>
        </p:nvCxnSpPr>
        <p:spPr>
          <a:xfrm>
            <a:off x="5213478" y="1368437"/>
            <a:ext cx="0" cy="431400"/>
          </a:xfrm>
          <a:prstGeom prst="straightConnector1">
            <a:avLst/>
          </a:prstGeom>
          <a:noFill/>
          <a:ln cap="flat" cmpd="sng" w="28575">
            <a:solidFill>
              <a:srgbClr val="EEEEEE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03" name="Google Shape;403;p55"/>
          <p:cNvSpPr txBox="1"/>
          <p:nvPr/>
        </p:nvSpPr>
        <p:spPr>
          <a:xfrm>
            <a:off x="5299264" y="1481113"/>
            <a:ext cx="548700" cy="3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EE8934"/>
                </a:solidFill>
                <a:latin typeface="Comfortaa"/>
                <a:ea typeface="Comfortaa"/>
                <a:cs typeface="Comfortaa"/>
                <a:sym typeface="Comfortaa"/>
              </a:rPr>
              <a:t>생성</a:t>
            </a:r>
            <a:endParaRPr b="1" sz="1500">
              <a:solidFill>
                <a:srgbClr val="EE8934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56"/>
          <p:cNvSpPr/>
          <p:nvPr/>
        </p:nvSpPr>
        <p:spPr>
          <a:xfrm>
            <a:off x="3241341" y="1439775"/>
            <a:ext cx="4058400" cy="3433500"/>
          </a:xfrm>
          <a:prstGeom prst="roundRect">
            <a:avLst>
              <a:gd fmla="val 5931" name="adj"/>
            </a:avLst>
          </a:prstGeom>
          <a:solidFill>
            <a:srgbClr val="2B2B2B"/>
          </a:solidFill>
          <a:ln cap="flat" cmpd="sng" w="19050">
            <a:solidFill>
              <a:srgbClr val="59943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p56"/>
          <p:cNvSpPr/>
          <p:nvPr/>
        </p:nvSpPr>
        <p:spPr>
          <a:xfrm>
            <a:off x="6255066" y="837625"/>
            <a:ext cx="2458200" cy="5052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rgbClr val="2B2B2B"/>
          </a:solidFill>
          <a:ln cap="flat" cmpd="sng" w="19050">
            <a:solidFill>
              <a:srgbClr val="59943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700">
                <a:solidFill>
                  <a:srgbClr val="EEEEEE"/>
                </a:solidFill>
                <a:latin typeface="Comfortaa"/>
                <a:ea typeface="Comfortaa"/>
                <a:cs typeface="Comfortaa"/>
                <a:sym typeface="Comfortaa"/>
              </a:rPr>
              <a:t>ForkJoinPool</a:t>
            </a:r>
            <a:endParaRPr b="1" sz="1700">
              <a:solidFill>
                <a:srgbClr val="EEEEEE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410" name="Google Shape;410;p56"/>
          <p:cNvSpPr txBox="1"/>
          <p:nvPr/>
        </p:nvSpPr>
        <p:spPr>
          <a:xfrm>
            <a:off x="311700" y="193875"/>
            <a:ext cx="7877400" cy="7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  <a:t>Virtual Thread Scheduling</a:t>
            </a:r>
            <a:endParaRPr b="1" sz="3000">
              <a:solidFill>
                <a:srgbClr val="EAEAEA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411" name="Google Shape;411;p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grpSp>
        <p:nvGrpSpPr>
          <p:cNvPr id="412" name="Google Shape;412;p56"/>
          <p:cNvGrpSpPr/>
          <p:nvPr/>
        </p:nvGrpSpPr>
        <p:grpSpPr>
          <a:xfrm>
            <a:off x="3291378" y="2205531"/>
            <a:ext cx="1431300" cy="805687"/>
            <a:chOff x="2638737" y="2205531"/>
            <a:chExt cx="1431300" cy="805687"/>
          </a:xfrm>
        </p:grpSpPr>
        <p:grpSp>
          <p:nvGrpSpPr>
            <p:cNvPr id="413" name="Google Shape;413;p56"/>
            <p:cNvGrpSpPr/>
            <p:nvPr/>
          </p:nvGrpSpPr>
          <p:grpSpPr>
            <a:xfrm>
              <a:off x="2869210" y="2665018"/>
              <a:ext cx="936000" cy="346200"/>
              <a:chOff x="2869210" y="2665018"/>
              <a:chExt cx="936000" cy="346200"/>
            </a:xfrm>
          </p:grpSpPr>
          <p:sp>
            <p:nvSpPr>
              <p:cNvPr id="414" name="Google Shape;414;p56"/>
              <p:cNvSpPr/>
              <p:nvPr/>
            </p:nvSpPr>
            <p:spPr>
              <a:xfrm>
                <a:off x="2869210" y="2665018"/>
                <a:ext cx="936000" cy="346200"/>
              </a:xfrm>
              <a:prstGeom prst="rect">
                <a:avLst/>
              </a:prstGeom>
              <a:solidFill>
                <a:srgbClr val="56A8F5"/>
              </a:solidFill>
              <a:ln cap="flat" cmpd="sng" w="28575">
                <a:solidFill>
                  <a:srgbClr val="EEEEEE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1200"/>
                  </a:spcAft>
                  <a:buNone/>
                </a:pPr>
                <a:r>
                  <a:t/>
                </a:r>
                <a:endParaRPr>
                  <a:solidFill>
                    <a:srgbClr val="EEEEEE"/>
                  </a:solidFill>
                  <a:latin typeface="Comfortaa"/>
                  <a:ea typeface="Comfortaa"/>
                  <a:cs typeface="Comfortaa"/>
                  <a:sym typeface="Comfortaa"/>
                </a:endParaRPr>
              </a:p>
            </p:txBody>
          </p:sp>
          <p:cxnSp>
            <p:nvCxnSpPr>
              <p:cNvPr id="415" name="Google Shape;415;p56"/>
              <p:cNvCxnSpPr/>
              <p:nvPr/>
            </p:nvCxnSpPr>
            <p:spPr>
              <a:xfrm>
                <a:off x="3097174" y="2665018"/>
                <a:ext cx="0" cy="3408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EEEEEE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16" name="Google Shape;416;p56"/>
              <p:cNvCxnSpPr/>
              <p:nvPr/>
            </p:nvCxnSpPr>
            <p:spPr>
              <a:xfrm>
                <a:off x="3342402" y="2667756"/>
                <a:ext cx="0" cy="3408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EEEEEE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17" name="Google Shape;417;p56"/>
              <p:cNvCxnSpPr/>
              <p:nvPr/>
            </p:nvCxnSpPr>
            <p:spPr>
              <a:xfrm>
                <a:off x="3573359" y="2667756"/>
                <a:ext cx="0" cy="3408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EEEEEE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sp>
          <p:nvSpPr>
            <p:cNvPr id="418" name="Google Shape;418;p56"/>
            <p:cNvSpPr txBox="1"/>
            <p:nvPr/>
          </p:nvSpPr>
          <p:spPr>
            <a:xfrm>
              <a:off x="2638737" y="2205531"/>
              <a:ext cx="14313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200">
                  <a:solidFill>
                    <a:srgbClr val="EEEEEE"/>
                  </a:solidFill>
                  <a:latin typeface="Comfortaa"/>
                  <a:ea typeface="Comfortaa"/>
                  <a:cs typeface="Comfortaa"/>
                  <a:sym typeface="Comfortaa"/>
                </a:rPr>
                <a:t>WorkStealing</a:t>
              </a:r>
              <a:br>
                <a:rPr b="1" lang="ko" sz="1200">
                  <a:solidFill>
                    <a:srgbClr val="EEEEEE"/>
                  </a:solidFill>
                  <a:latin typeface="Comfortaa"/>
                  <a:ea typeface="Comfortaa"/>
                  <a:cs typeface="Comfortaa"/>
                  <a:sym typeface="Comfortaa"/>
                </a:rPr>
              </a:br>
              <a:r>
                <a:rPr b="1" lang="ko" sz="1200">
                  <a:solidFill>
                    <a:srgbClr val="EEEEEE"/>
                  </a:solidFill>
                  <a:latin typeface="Comfortaa"/>
                  <a:ea typeface="Comfortaa"/>
                  <a:cs typeface="Comfortaa"/>
                  <a:sym typeface="Comfortaa"/>
                </a:rPr>
                <a:t>Queue1</a:t>
              </a:r>
              <a:endParaRPr b="1" sz="1200">
                <a:solidFill>
                  <a:srgbClr val="EEEEEE"/>
                </a:solidFill>
                <a:latin typeface="Comfortaa"/>
                <a:ea typeface="Comfortaa"/>
                <a:cs typeface="Comfortaa"/>
                <a:sym typeface="Comfortaa"/>
              </a:endParaRPr>
            </a:p>
          </p:txBody>
        </p:sp>
      </p:grpSp>
      <p:grpSp>
        <p:nvGrpSpPr>
          <p:cNvPr id="419" name="Google Shape;419;p56"/>
          <p:cNvGrpSpPr/>
          <p:nvPr/>
        </p:nvGrpSpPr>
        <p:grpSpPr>
          <a:xfrm>
            <a:off x="5980200" y="2665018"/>
            <a:ext cx="936000" cy="346200"/>
            <a:chOff x="2869210" y="2665018"/>
            <a:chExt cx="936000" cy="346200"/>
          </a:xfrm>
        </p:grpSpPr>
        <p:sp>
          <p:nvSpPr>
            <p:cNvPr id="420" name="Google Shape;420;p56"/>
            <p:cNvSpPr/>
            <p:nvPr/>
          </p:nvSpPr>
          <p:spPr>
            <a:xfrm>
              <a:off x="2869210" y="2665018"/>
              <a:ext cx="936000" cy="346200"/>
            </a:xfrm>
            <a:prstGeom prst="rect">
              <a:avLst/>
            </a:prstGeom>
            <a:solidFill>
              <a:srgbClr val="56A8F5"/>
            </a:solidFill>
            <a:ln cap="flat" cmpd="sng" w="28575">
              <a:solidFill>
                <a:srgbClr val="EEEEE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t/>
              </a:r>
              <a:endParaRPr>
                <a:solidFill>
                  <a:srgbClr val="EEEEEE"/>
                </a:solidFill>
                <a:latin typeface="Comfortaa"/>
                <a:ea typeface="Comfortaa"/>
                <a:cs typeface="Comfortaa"/>
                <a:sym typeface="Comfortaa"/>
              </a:endParaRPr>
            </a:p>
          </p:txBody>
        </p:sp>
        <p:cxnSp>
          <p:nvCxnSpPr>
            <p:cNvPr id="421" name="Google Shape;421;p56"/>
            <p:cNvCxnSpPr/>
            <p:nvPr/>
          </p:nvCxnSpPr>
          <p:spPr>
            <a:xfrm>
              <a:off x="3097174" y="2665018"/>
              <a:ext cx="0" cy="340800"/>
            </a:xfrm>
            <a:prstGeom prst="straightConnector1">
              <a:avLst/>
            </a:prstGeom>
            <a:noFill/>
            <a:ln cap="flat" cmpd="sng" w="28575">
              <a:solidFill>
                <a:srgbClr val="EEEEEE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22" name="Google Shape;422;p56"/>
            <p:cNvCxnSpPr/>
            <p:nvPr/>
          </p:nvCxnSpPr>
          <p:spPr>
            <a:xfrm>
              <a:off x="3342402" y="2667756"/>
              <a:ext cx="0" cy="340800"/>
            </a:xfrm>
            <a:prstGeom prst="straightConnector1">
              <a:avLst/>
            </a:prstGeom>
            <a:noFill/>
            <a:ln cap="flat" cmpd="sng" w="28575">
              <a:solidFill>
                <a:srgbClr val="EEEEEE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23" name="Google Shape;423;p56"/>
            <p:cNvCxnSpPr/>
            <p:nvPr/>
          </p:nvCxnSpPr>
          <p:spPr>
            <a:xfrm>
              <a:off x="3573359" y="2667756"/>
              <a:ext cx="0" cy="340800"/>
            </a:xfrm>
            <a:prstGeom prst="straightConnector1">
              <a:avLst/>
            </a:prstGeom>
            <a:noFill/>
            <a:ln cap="flat" cmpd="sng" w="28575">
              <a:solidFill>
                <a:srgbClr val="EEEEEE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424" name="Google Shape;424;p56"/>
          <p:cNvGrpSpPr/>
          <p:nvPr/>
        </p:nvGrpSpPr>
        <p:grpSpPr>
          <a:xfrm>
            <a:off x="4796058" y="881776"/>
            <a:ext cx="834878" cy="584911"/>
            <a:chOff x="509097" y="2581977"/>
            <a:chExt cx="1047000" cy="723900"/>
          </a:xfrm>
        </p:grpSpPr>
        <p:sp>
          <p:nvSpPr>
            <p:cNvPr id="425" name="Google Shape;425;p56"/>
            <p:cNvSpPr/>
            <p:nvPr/>
          </p:nvSpPr>
          <p:spPr>
            <a:xfrm>
              <a:off x="536800" y="2690050"/>
              <a:ext cx="951300" cy="502800"/>
            </a:xfrm>
            <a:prstGeom prst="rect">
              <a:avLst/>
            </a:prstGeom>
            <a:solidFill>
              <a:srgbClr val="93C47D"/>
            </a:solidFill>
            <a:ln cap="flat" cmpd="sng" w="9525">
              <a:solidFill>
                <a:srgbClr val="93C47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t/>
              </a:r>
              <a:endParaRPr>
                <a:solidFill>
                  <a:srgbClr val="EEEEEE"/>
                </a:solidFill>
                <a:latin typeface="Comfortaa"/>
                <a:ea typeface="Comfortaa"/>
                <a:cs typeface="Comfortaa"/>
                <a:sym typeface="Comfortaa"/>
              </a:endParaRPr>
            </a:p>
          </p:txBody>
        </p:sp>
        <p:sp>
          <p:nvSpPr>
            <p:cNvPr id="426" name="Google Shape;426;p56"/>
            <p:cNvSpPr txBox="1"/>
            <p:nvPr/>
          </p:nvSpPr>
          <p:spPr>
            <a:xfrm>
              <a:off x="509097" y="2581977"/>
              <a:ext cx="1047000" cy="72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300">
                  <a:solidFill>
                    <a:srgbClr val="EEEEEE"/>
                  </a:solidFill>
                  <a:latin typeface="Comfortaa"/>
                  <a:ea typeface="Comfortaa"/>
                  <a:cs typeface="Comfortaa"/>
                  <a:sym typeface="Comfortaa"/>
                </a:rPr>
                <a:t>VirtualThread</a:t>
              </a:r>
              <a:endParaRPr b="1" sz="1300">
                <a:solidFill>
                  <a:srgbClr val="EEEEEE"/>
                </a:solidFill>
                <a:latin typeface="Comfortaa"/>
                <a:ea typeface="Comfortaa"/>
                <a:cs typeface="Comfortaa"/>
                <a:sym typeface="Comfortaa"/>
              </a:endParaRPr>
            </a:p>
          </p:txBody>
        </p:sp>
      </p:grpSp>
      <p:cxnSp>
        <p:nvCxnSpPr>
          <p:cNvPr id="427" name="Google Shape;427;p56"/>
          <p:cNvCxnSpPr/>
          <p:nvPr/>
        </p:nvCxnSpPr>
        <p:spPr>
          <a:xfrm flipH="1">
            <a:off x="4002566" y="1813675"/>
            <a:ext cx="2478300" cy="13200"/>
          </a:xfrm>
          <a:prstGeom prst="straightConnector1">
            <a:avLst/>
          </a:prstGeom>
          <a:noFill/>
          <a:ln cap="flat" cmpd="sng" w="28575">
            <a:solidFill>
              <a:srgbClr val="EEEEEE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8" name="Google Shape;428;p56"/>
          <p:cNvCxnSpPr/>
          <p:nvPr/>
        </p:nvCxnSpPr>
        <p:spPr>
          <a:xfrm>
            <a:off x="4007016" y="1813678"/>
            <a:ext cx="0" cy="505200"/>
          </a:xfrm>
          <a:prstGeom prst="straightConnector1">
            <a:avLst/>
          </a:prstGeom>
          <a:noFill/>
          <a:ln cap="flat" cmpd="sng" w="28575">
            <a:solidFill>
              <a:srgbClr val="EEEEEE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29" name="Google Shape;429;p56"/>
          <p:cNvCxnSpPr/>
          <p:nvPr/>
        </p:nvCxnSpPr>
        <p:spPr>
          <a:xfrm>
            <a:off x="6465366" y="1827637"/>
            <a:ext cx="0" cy="505200"/>
          </a:xfrm>
          <a:prstGeom prst="straightConnector1">
            <a:avLst/>
          </a:prstGeom>
          <a:noFill/>
          <a:ln cap="flat" cmpd="sng" w="28575">
            <a:solidFill>
              <a:srgbClr val="EEEEEE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30" name="Google Shape;430;p56"/>
          <p:cNvCxnSpPr/>
          <p:nvPr/>
        </p:nvCxnSpPr>
        <p:spPr>
          <a:xfrm>
            <a:off x="5213478" y="1368437"/>
            <a:ext cx="0" cy="431400"/>
          </a:xfrm>
          <a:prstGeom prst="straightConnector1">
            <a:avLst/>
          </a:prstGeom>
          <a:noFill/>
          <a:ln cap="flat" cmpd="sng" w="28575">
            <a:solidFill>
              <a:srgbClr val="EEEEEE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31" name="Google Shape;431;p56"/>
          <p:cNvSpPr txBox="1"/>
          <p:nvPr/>
        </p:nvSpPr>
        <p:spPr>
          <a:xfrm>
            <a:off x="5299264" y="1481113"/>
            <a:ext cx="548700" cy="3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EE8934"/>
                </a:solidFill>
                <a:latin typeface="Comfortaa"/>
                <a:ea typeface="Comfortaa"/>
                <a:cs typeface="Comfortaa"/>
                <a:sym typeface="Comfortaa"/>
              </a:rPr>
              <a:t>생성</a:t>
            </a:r>
            <a:endParaRPr b="1" sz="1500">
              <a:solidFill>
                <a:srgbClr val="EE8934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432" name="Google Shape;432;p56"/>
          <p:cNvSpPr txBox="1"/>
          <p:nvPr/>
        </p:nvSpPr>
        <p:spPr>
          <a:xfrm>
            <a:off x="4605191" y="1881525"/>
            <a:ext cx="12594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rgbClr val="EE8934"/>
                </a:solidFill>
                <a:latin typeface="Comfortaa"/>
                <a:ea typeface="Comfortaa"/>
                <a:cs typeface="Comfortaa"/>
                <a:sym typeface="Comfortaa"/>
              </a:rPr>
              <a:t>Scheduled</a:t>
            </a:r>
            <a:endParaRPr b="1" sz="1300">
              <a:solidFill>
                <a:srgbClr val="EE8934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433" name="Google Shape;433;p56"/>
          <p:cNvSpPr txBox="1"/>
          <p:nvPr/>
        </p:nvSpPr>
        <p:spPr>
          <a:xfrm>
            <a:off x="5744603" y="2202111"/>
            <a:ext cx="1431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rgbClr val="EEEEEE"/>
                </a:solidFill>
                <a:latin typeface="Comfortaa"/>
                <a:ea typeface="Comfortaa"/>
                <a:cs typeface="Comfortaa"/>
                <a:sym typeface="Comfortaa"/>
              </a:rPr>
              <a:t>WorkStealing</a:t>
            </a:r>
            <a:br>
              <a:rPr b="1" lang="ko" sz="1200">
                <a:solidFill>
                  <a:srgbClr val="EEEEEE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b="1" lang="ko" sz="1200">
                <a:solidFill>
                  <a:srgbClr val="EEEEEE"/>
                </a:solidFill>
                <a:latin typeface="Comfortaa"/>
                <a:ea typeface="Comfortaa"/>
                <a:cs typeface="Comfortaa"/>
                <a:sym typeface="Comfortaa"/>
              </a:rPr>
              <a:t>Queue2</a:t>
            </a:r>
            <a:endParaRPr b="1" sz="1200">
              <a:solidFill>
                <a:srgbClr val="EEEEEE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57"/>
          <p:cNvSpPr/>
          <p:nvPr/>
        </p:nvSpPr>
        <p:spPr>
          <a:xfrm>
            <a:off x="3241341" y="1439775"/>
            <a:ext cx="4058400" cy="3433500"/>
          </a:xfrm>
          <a:prstGeom prst="roundRect">
            <a:avLst>
              <a:gd fmla="val 5931" name="adj"/>
            </a:avLst>
          </a:prstGeom>
          <a:solidFill>
            <a:srgbClr val="2B2B2B"/>
          </a:solidFill>
          <a:ln cap="flat" cmpd="sng" w="19050">
            <a:solidFill>
              <a:srgbClr val="59943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" name="Google Shape;439;p57"/>
          <p:cNvSpPr/>
          <p:nvPr/>
        </p:nvSpPr>
        <p:spPr>
          <a:xfrm>
            <a:off x="6255066" y="837625"/>
            <a:ext cx="2458200" cy="5052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rgbClr val="2B2B2B"/>
          </a:solidFill>
          <a:ln cap="flat" cmpd="sng" w="19050">
            <a:solidFill>
              <a:srgbClr val="59943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700">
                <a:solidFill>
                  <a:srgbClr val="EEEEEE"/>
                </a:solidFill>
                <a:latin typeface="Comfortaa"/>
                <a:ea typeface="Comfortaa"/>
                <a:cs typeface="Comfortaa"/>
                <a:sym typeface="Comfortaa"/>
              </a:rPr>
              <a:t>ForkJoinPool</a:t>
            </a:r>
            <a:endParaRPr b="1" sz="1700">
              <a:solidFill>
                <a:srgbClr val="EEEEEE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440" name="Google Shape;440;p57"/>
          <p:cNvSpPr txBox="1"/>
          <p:nvPr/>
        </p:nvSpPr>
        <p:spPr>
          <a:xfrm>
            <a:off x="311700" y="193875"/>
            <a:ext cx="7877400" cy="7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  <a:t>Virtual Thread Scheduling</a:t>
            </a:r>
            <a:endParaRPr b="1" sz="3000">
              <a:solidFill>
                <a:srgbClr val="EAEAEA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441" name="Google Shape;441;p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grpSp>
        <p:nvGrpSpPr>
          <p:cNvPr id="442" name="Google Shape;442;p57"/>
          <p:cNvGrpSpPr/>
          <p:nvPr/>
        </p:nvGrpSpPr>
        <p:grpSpPr>
          <a:xfrm>
            <a:off x="3376716" y="3662950"/>
            <a:ext cx="1234800" cy="646500"/>
            <a:chOff x="536800" y="2582950"/>
            <a:chExt cx="1234800" cy="646500"/>
          </a:xfrm>
        </p:grpSpPr>
        <p:sp>
          <p:nvSpPr>
            <p:cNvPr id="443" name="Google Shape;443;p57"/>
            <p:cNvSpPr/>
            <p:nvPr/>
          </p:nvSpPr>
          <p:spPr>
            <a:xfrm>
              <a:off x="536800" y="2587150"/>
              <a:ext cx="1234800" cy="605700"/>
            </a:xfrm>
            <a:prstGeom prst="rect">
              <a:avLst/>
            </a:prstGeom>
            <a:solidFill>
              <a:srgbClr val="56A8F5"/>
            </a:solidFill>
            <a:ln cap="flat" cmpd="sng" w="9525">
              <a:solidFill>
                <a:srgbClr val="56A8F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t/>
              </a:r>
              <a:endParaRPr>
                <a:solidFill>
                  <a:srgbClr val="EEEEEE"/>
                </a:solidFill>
                <a:latin typeface="Comfortaa"/>
                <a:ea typeface="Comfortaa"/>
                <a:cs typeface="Comfortaa"/>
                <a:sym typeface="Comfortaa"/>
              </a:endParaRPr>
            </a:p>
          </p:txBody>
        </p:sp>
        <p:sp>
          <p:nvSpPr>
            <p:cNvPr id="444" name="Google Shape;444;p57"/>
            <p:cNvSpPr txBox="1"/>
            <p:nvPr/>
          </p:nvSpPr>
          <p:spPr>
            <a:xfrm>
              <a:off x="630700" y="2582950"/>
              <a:ext cx="10470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500">
                  <a:solidFill>
                    <a:srgbClr val="EEEEEE"/>
                  </a:solidFill>
                  <a:latin typeface="Comfortaa"/>
                  <a:ea typeface="Comfortaa"/>
                  <a:cs typeface="Comfortaa"/>
                  <a:sym typeface="Comfortaa"/>
                </a:rPr>
                <a:t>Platform</a:t>
              </a:r>
              <a:br>
                <a:rPr b="1" lang="ko" sz="1500">
                  <a:solidFill>
                    <a:srgbClr val="EEEEEE"/>
                  </a:solidFill>
                  <a:latin typeface="Comfortaa"/>
                  <a:ea typeface="Comfortaa"/>
                  <a:cs typeface="Comfortaa"/>
                  <a:sym typeface="Comfortaa"/>
                </a:rPr>
              </a:br>
              <a:r>
                <a:rPr b="1" lang="ko" sz="1500">
                  <a:solidFill>
                    <a:srgbClr val="EEEEEE"/>
                  </a:solidFill>
                  <a:latin typeface="Comfortaa"/>
                  <a:ea typeface="Comfortaa"/>
                  <a:cs typeface="Comfortaa"/>
                  <a:sym typeface="Comfortaa"/>
                </a:rPr>
                <a:t>Thread1</a:t>
              </a:r>
              <a:endParaRPr b="1" sz="1500">
                <a:solidFill>
                  <a:srgbClr val="EEEEEE"/>
                </a:solidFill>
                <a:latin typeface="Comfortaa"/>
                <a:ea typeface="Comfortaa"/>
                <a:cs typeface="Comfortaa"/>
                <a:sym typeface="Comfortaa"/>
              </a:endParaRPr>
            </a:p>
          </p:txBody>
        </p:sp>
      </p:grpSp>
      <p:sp>
        <p:nvSpPr>
          <p:cNvPr id="445" name="Google Shape;445;p57"/>
          <p:cNvSpPr/>
          <p:nvPr/>
        </p:nvSpPr>
        <p:spPr>
          <a:xfrm>
            <a:off x="5847966" y="3667150"/>
            <a:ext cx="1234800" cy="605700"/>
          </a:xfrm>
          <a:prstGeom prst="rect">
            <a:avLst/>
          </a:prstGeom>
          <a:solidFill>
            <a:srgbClr val="56A8F5"/>
          </a:solidFill>
          <a:ln cap="flat" cmpd="sng" w="9525">
            <a:solidFill>
              <a:srgbClr val="56A8F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rgbClr val="EEEEEE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grpSp>
        <p:nvGrpSpPr>
          <p:cNvPr id="446" name="Google Shape;446;p57"/>
          <p:cNvGrpSpPr/>
          <p:nvPr/>
        </p:nvGrpSpPr>
        <p:grpSpPr>
          <a:xfrm>
            <a:off x="3291378" y="2205531"/>
            <a:ext cx="1431300" cy="805687"/>
            <a:chOff x="2638737" y="2205531"/>
            <a:chExt cx="1431300" cy="805687"/>
          </a:xfrm>
        </p:grpSpPr>
        <p:grpSp>
          <p:nvGrpSpPr>
            <p:cNvPr id="447" name="Google Shape;447;p57"/>
            <p:cNvGrpSpPr/>
            <p:nvPr/>
          </p:nvGrpSpPr>
          <p:grpSpPr>
            <a:xfrm>
              <a:off x="2869210" y="2665018"/>
              <a:ext cx="936000" cy="346200"/>
              <a:chOff x="2869210" y="2665018"/>
              <a:chExt cx="936000" cy="346200"/>
            </a:xfrm>
          </p:grpSpPr>
          <p:sp>
            <p:nvSpPr>
              <p:cNvPr id="448" name="Google Shape;448;p57"/>
              <p:cNvSpPr/>
              <p:nvPr/>
            </p:nvSpPr>
            <p:spPr>
              <a:xfrm>
                <a:off x="2869210" y="2665018"/>
                <a:ext cx="936000" cy="346200"/>
              </a:xfrm>
              <a:prstGeom prst="rect">
                <a:avLst/>
              </a:prstGeom>
              <a:solidFill>
                <a:srgbClr val="56A8F5"/>
              </a:solidFill>
              <a:ln cap="flat" cmpd="sng" w="28575">
                <a:solidFill>
                  <a:srgbClr val="EEEEEE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1200"/>
                  </a:spcAft>
                  <a:buNone/>
                </a:pPr>
                <a:r>
                  <a:t/>
                </a:r>
                <a:endParaRPr>
                  <a:solidFill>
                    <a:srgbClr val="EEEEEE"/>
                  </a:solidFill>
                  <a:latin typeface="Comfortaa"/>
                  <a:ea typeface="Comfortaa"/>
                  <a:cs typeface="Comfortaa"/>
                  <a:sym typeface="Comfortaa"/>
                </a:endParaRPr>
              </a:p>
            </p:txBody>
          </p:sp>
          <p:cxnSp>
            <p:nvCxnSpPr>
              <p:cNvPr id="449" name="Google Shape;449;p57"/>
              <p:cNvCxnSpPr/>
              <p:nvPr/>
            </p:nvCxnSpPr>
            <p:spPr>
              <a:xfrm>
                <a:off x="3097174" y="2665018"/>
                <a:ext cx="0" cy="3408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EEEEEE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50" name="Google Shape;450;p57"/>
              <p:cNvCxnSpPr/>
              <p:nvPr/>
            </p:nvCxnSpPr>
            <p:spPr>
              <a:xfrm>
                <a:off x="3342402" y="2667756"/>
                <a:ext cx="0" cy="3408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EEEEEE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51" name="Google Shape;451;p57"/>
              <p:cNvCxnSpPr/>
              <p:nvPr/>
            </p:nvCxnSpPr>
            <p:spPr>
              <a:xfrm>
                <a:off x="3573359" y="2667756"/>
                <a:ext cx="0" cy="3408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EEEEEE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sp>
          <p:nvSpPr>
            <p:cNvPr id="452" name="Google Shape;452;p57"/>
            <p:cNvSpPr txBox="1"/>
            <p:nvPr/>
          </p:nvSpPr>
          <p:spPr>
            <a:xfrm>
              <a:off x="2638737" y="2205531"/>
              <a:ext cx="14313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200">
                  <a:solidFill>
                    <a:srgbClr val="EEEEEE"/>
                  </a:solidFill>
                  <a:latin typeface="Comfortaa"/>
                  <a:ea typeface="Comfortaa"/>
                  <a:cs typeface="Comfortaa"/>
                  <a:sym typeface="Comfortaa"/>
                </a:rPr>
                <a:t>WorkStealing</a:t>
              </a:r>
              <a:br>
                <a:rPr b="1" lang="ko" sz="1200">
                  <a:solidFill>
                    <a:srgbClr val="EEEEEE"/>
                  </a:solidFill>
                  <a:latin typeface="Comfortaa"/>
                  <a:ea typeface="Comfortaa"/>
                  <a:cs typeface="Comfortaa"/>
                  <a:sym typeface="Comfortaa"/>
                </a:rPr>
              </a:br>
              <a:r>
                <a:rPr b="1" lang="ko" sz="1200">
                  <a:solidFill>
                    <a:srgbClr val="EEEEEE"/>
                  </a:solidFill>
                  <a:latin typeface="Comfortaa"/>
                  <a:ea typeface="Comfortaa"/>
                  <a:cs typeface="Comfortaa"/>
                  <a:sym typeface="Comfortaa"/>
                </a:rPr>
                <a:t>Queue1</a:t>
              </a:r>
              <a:endParaRPr b="1" sz="1200">
                <a:solidFill>
                  <a:srgbClr val="EEEEEE"/>
                </a:solidFill>
                <a:latin typeface="Comfortaa"/>
                <a:ea typeface="Comfortaa"/>
                <a:cs typeface="Comfortaa"/>
                <a:sym typeface="Comfortaa"/>
              </a:endParaRPr>
            </a:p>
          </p:txBody>
        </p:sp>
      </p:grpSp>
      <p:grpSp>
        <p:nvGrpSpPr>
          <p:cNvPr id="453" name="Google Shape;453;p57"/>
          <p:cNvGrpSpPr/>
          <p:nvPr/>
        </p:nvGrpSpPr>
        <p:grpSpPr>
          <a:xfrm>
            <a:off x="5980200" y="2665018"/>
            <a:ext cx="936000" cy="346200"/>
            <a:chOff x="2869210" y="2665018"/>
            <a:chExt cx="936000" cy="346200"/>
          </a:xfrm>
        </p:grpSpPr>
        <p:sp>
          <p:nvSpPr>
            <p:cNvPr id="454" name="Google Shape;454;p57"/>
            <p:cNvSpPr/>
            <p:nvPr/>
          </p:nvSpPr>
          <p:spPr>
            <a:xfrm>
              <a:off x="2869210" y="2665018"/>
              <a:ext cx="936000" cy="346200"/>
            </a:xfrm>
            <a:prstGeom prst="rect">
              <a:avLst/>
            </a:prstGeom>
            <a:solidFill>
              <a:srgbClr val="56A8F5"/>
            </a:solidFill>
            <a:ln cap="flat" cmpd="sng" w="28575">
              <a:solidFill>
                <a:srgbClr val="EEEEE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t/>
              </a:r>
              <a:endParaRPr>
                <a:solidFill>
                  <a:srgbClr val="EEEEEE"/>
                </a:solidFill>
                <a:latin typeface="Comfortaa"/>
                <a:ea typeface="Comfortaa"/>
                <a:cs typeface="Comfortaa"/>
                <a:sym typeface="Comfortaa"/>
              </a:endParaRPr>
            </a:p>
          </p:txBody>
        </p:sp>
        <p:cxnSp>
          <p:nvCxnSpPr>
            <p:cNvPr id="455" name="Google Shape;455;p57"/>
            <p:cNvCxnSpPr/>
            <p:nvPr/>
          </p:nvCxnSpPr>
          <p:spPr>
            <a:xfrm>
              <a:off x="3097174" y="2665018"/>
              <a:ext cx="0" cy="340800"/>
            </a:xfrm>
            <a:prstGeom prst="straightConnector1">
              <a:avLst/>
            </a:prstGeom>
            <a:noFill/>
            <a:ln cap="flat" cmpd="sng" w="28575">
              <a:solidFill>
                <a:srgbClr val="EEEEEE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56" name="Google Shape;456;p57"/>
            <p:cNvCxnSpPr/>
            <p:nvPr/>
          </p:nvCxnSpPr>
          <p:spPr>
            <a:xfrm>
              <a:off x="3342402" y="2667756"/>
              <a:ext cx="0" cy="340800"/>
            </a:xfrm>
            <a:prstGeom prst="straightConnector1">
              <a:avLst/>
            </a:prstGeom>
            <a:noFill/>
            <a:ln cap="flat" cmpd="sng" w="28575">
              <a:solidFill>
                <a:srgbClr val="EEEEEE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57" name="Google Shape;457;p57"/>
            <p:cNvCxnSpPr/>
            <p:nvPr/>
          </p:nvCxnSpPr>
          <p:spPr>
            <a:xfrm>
              <a:off x="3573359" y="2667756"/>
              <a:ext cx="0" cy="340800"/>
            </a:xfrm>
            <a:prstGeom prst="straightConnector1">
              <a:avLst/>
            </a:prstGeom>
            <a:noFill/>
            <a:ln cap="flat" cmpd="sng" w="28575">
              <a:solidFill>
                <a:srgbClr val="EEEEEE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458" name="Google Shape;458;p57"/>
          <p:cNvSpPr/>
          <p:nvPr/>
        </p:nvSpPr>
        <p:spPr>
          <a:xfrm rot="-5402051">
            <a:off x="3719345" y="3023438"/>
            <a:ext cx="502800" cy="6273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EEEEEE"/>
          </a:solidFill>
          <a:ln cap="flat" cmpd="sng" w="9525">
            <a:solidFill>
              <a:srgbClr val="EEEE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EEEEE"/>
              </a:solidFill>
            </a:endParaRPr>
          </a:p>
        </p:txBody>
      </p:sp>
      <p:sp>
        <p:nvSpPr>
          <p:cNvPr id="459" name="Google Shape;459;p57"/>
          <p:cNvSpPr/>
          <p:nvPr/>
        </p:nvSpPr>
        <p:spPr>
          <a:xfrm rot="-9255840">
            <a:off x="4596876" y="3119771"/>
            <a:ext cx="1233231" cy="34121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EEEEEE"/>
          </a:solidFill>
          <a:ln cap="flat" cmpd="sng" w="9525">
            <a:solidFill>
              <a:srgbClr val="EEEE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EEEEE"/>
              </a:solidFill>
            </a:endParaRPr>
          </a:p>
        </p:txBody>
      </p:sp>
      <p:sp>
        <p:nvSpPr>
          <p:cNvPr id="460" name="Google Shape;460;p57"/>
          <p:cNvSpPr/>
          <p:nvPr/>
        </p:nvSpPr>
        <p:spPr>
          <a:xfrm flipH="1" rot="9255840">
            <a:off x="4596876" y="3119771"/>
            <a:ext cx="1233231" cy="34121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EEEEEE"/>
          </a:solidFill>
          <a:ln cap="flat" cmpd="sng" w="9525">
            <a:solidFill>
              <a:srgbClr val="EEEE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EEEEE"/>
              </a:solidFill>
            </a:endParaRPr>
          </a:p>
        </p:txBody>
      </p:sp>
      <p:grpSp>
        <p:nvGrpSpPr>
          <p:cNvPr id="461" name="Google Shape;461;p57"/>
          <p:cNvGrpSpPr/>
          <p:nvPr/>
        </p:nvGrpSpPr>
        <p:grpSpPr>
          <a:xfrm>
            <a:off x="4796058" y="881776"/>
            <a:ext cx="834878" cy="584911"/>
            <a:chOff x="509097" y="2581977"/>
            <a:chExt cx="1047000" cy="723900"/>
          </a:xfrm>
        </p:grpSpPr>
        <p:sp>
          <p:nvSpPr>
            <p:cNvPr id="462" name="Google Shape;462;p57"/>
            <p:cNvSpPr/>
            <p:nvPr/>
          </p:nvSpPr>
          <p:spPr>
            <a:xfrm>
              <a:off x="536800" y="2690050"/>
              <a:ext cx="951300" cy="502800"/>
            </a:xfrm>
            <a:prstGeom prst="rect">
              <a:avLst/>
            </a:prstGeom>
            <a:solidFill>
              <a:srgbClr val="93C47D"/>
            </a:solidFill>
            <a:ln cap="flat" cmpd="sng" w="9525">
              <a:solidFill>
                <a:srgbClr val="93C47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t/>
              </a:r>
              <a:endParaRPr>
                <a:solidFill>
                  <a:srgbClr val="EEEEEE"/>
                </a:solidFill>
                <a:latin typeface="Comfortaa"/>
                <a:ea typeface="Comfortaa"/>
                <a:cs typeface="Comfortaa"/>
                <a:sym typeface="Comfortaa"/>
              </a:endParaRPr>
            </a:p>
          </p:txBody>
        </p:sp>
        <p:sp>
          <p:nvSpPr>
            <p:cNvPr id="463" name="Google Shape;463;p57"/>
            <p:cNvSpPr txBox="1"/>
            <p:nvPr/>
          </p:nvSpPr>
          <p:spPr>
            <a:xfrm>
              <a:off x="509097" y="2581977"/>
              <a:ext cx="1047000" cy="72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300">
                  <a:solidFill>
                    <a:srgbClr val="EEEEEE"/>
                  </a:solidFill>
                  <a:latin typeface="Comfortaa"/>
                  <a:ea typeface="Comfortaa"/>
                  <a:cs typeface="Comfortaa"/>
                  <a:sym typeface="Comfortaa"/>
                </a:rPr>
                <a:t>VirtualThread</a:t>
              </a:r>
              <a:endParaRPr b="1" sz="1300">
                <a:solidFill>
                  <a:srgbClr val="EEEEEE"/>
                </a:solidFill>
                <a:latin typeface="Comfortaa"/>
                <a:ea typeface="Comfortaa"/>
                <a:cs typeface="Comfortaa"/>
                <a:sym typeface="Comfortaa"/>
              </a:endParaRPr>
            </a:p>
          </p:txBody>
        </p:sp>
      </p:grpSp>
      <p:sp>
        <p:nvSpPr>
          <p:cNvPr id="464" name="Google Shape;464;p57"/>
          <p:cNvSpPr txBox="1"/>
          <p:nvPr/>
        </p:nvSpPr>
        <p:spPr>
          <a:xfrm>
            <a:off x="4482798" y="2641944"/>
            <a:ext cx="1645200" cy="3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700">
                <a:solidFill>
                  <a:srgbClr val="EE8934"/>
                </a:solidFill>
                <a:latin typeface="Comfortaa"/>
                <a:ea typeface="Comfortaa"/>
                <a:cs typeface="Comfortaa"/>
                <a:sym typeface="Comfortaa"/>
              </a:rPr>
              <a:t>V.Thread</a:t>
            </a:r>
            <a:r>
              <a:rPr b="1" lang="ko" sz="1600">
                <a:solidFill>
                  <a:srgbClr val="EE8934"/>
                </a:solidFill>
                <a:latin typeface="Comfortaa"/>
                <a:ea typeface="Comfortaa"/>
                <a:cs typeface="Comfortaa"/>
                <a:sym typeface="Comfortaa"/>
              </a:rPr>
              <a:t> Pull</a:t>
            </a:r>
            <a:endParaRPr b="1" sz="1600">
              <a:solidFill>
                <a:srgbClr val="EE8934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465" name="Google Shape;465;p57"/>
          <p:cNvCxnSpPr/>
          <p:nvPr/>
        </p:nvCxnSpPr>
        <p:spPr>
          <a:xfrm flipH="1">
            <a:off x="4002566" y="1813675"/>
            <a:ext cx="2478300" cy="13200"/>
          </a:xfrm>
          <a:prstGeom prst="straightConnector1">
            <a:avLst/>
          </a:prstGeom>
          <a:noFill/>
          <a:ln cap="flat" cmpd="sng" w="28575">
            <a:solidFill>
              <a:srgbClr val="EEEEEE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6" name="Google Shape;466;p57"/>
          <p:cNvCxnSpPr/>
          <p:nvPr/>
        </p:nvCxnSpPr>
        <p:spPr>
          <a:xfrm>
            <a:off x="4007016" y="1813678"/>
            <a:ext cx="0" cy="505200"/>
          </a:xfrm>
          <a:prstGeom prst="straightConnector1">
            <a:avLst/>
          </a:prstGeom>
          <a:noFill/>
          <a:ln cap="flat" cmpd="sng" w="28575">
            <a:solidFill>
              <a:srgbClr val="EEEEEE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67" name="Google Shape;467;p57"/>
          <p:cNvCxnSpPr/>
          <p:nvPr/>
        </p:nvCxnSpPr>
        <p:spPr>
          <a:xfrm>
            <a:off x="6465366" y="1827637"/>
            <a:ext cx="0" cy="505200"/>
          </a:xfrm>
          <a:prstGeom prst="straightConnector1">
            <a:avLst/>
          </a:prstGeom>
          <a:noFill/>
          <a:ln cap="flat" cmpd="sng" w="28575">
            <a:solidFill>
              <a:srgbClr val="EEEEEE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68" name="Google Shape;468;p57"/>
          <p:cNvCxnSpPr/>
          <p:nvPr/>
        </p:nvCxnSpPr>
        <p:spPr>
          <a:xfrm>
            <a:off x="5213478" y="1368437"/>
            <a:ext cx="0" cy="431400"/>
          </a:xfrm>
          <a:prstGeom prst="straightConnector1">
            <a:avLst/>
          </a:prstGeom>
          <a:noFill/>
          <a:ln cap="flat" cmpd="sng" w="28575">
            <a:solidFill>
              <a:srgbClr val="EEEEEE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69" name="Google Shape;469;p57"/>
          <p:cNvSpPr txBox="1"/>
          <p:nvPr/>
        </p:nvSpPr>
        <p:spPr>
          <a:xfrm>
            <a:off x="5299264" y="1481113"/>
            <a:ext cx="548700" cy="3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EE8934"/>
                </a:solidFill>
                <a:latin typeface="Comfortaa"/>
                <a:ea typeface="Comfortaa"/>
                <a:cs typeface="Comfortaa"/>
                <a:sym typeface="Comfortaa"/>
              </a:rPr>
              <a:t>생성</a:t>
            </a:r>
            <a:endParaRPr b="1" sz="1500">
              <a:solidFill>
                <a:srgbClr val="EE8934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470" name="Google Shape;470;p57"/>
          <p:cNvSpPr txBox="1"/>
          <p:nvPr/>
        </p:nvSpPr>
        <p:spPr>
          <a:xfrm>
            <a:off x="4605191" y="1881525"/>
            <a:ext cx="12594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rgbClr val="EE8934"/>
                </a:solidFill>
                <a:latin typeface="Comfortaa"/>
                <a:ea typeface="Comfortaa"/>
                <a:cs typeface="Comfortaa"/>
                <a:sym typeface="Comfortaa"/>
              </a:rPr>
              <a:t>Scheduled</a:t>
            </a:r>
            <a:endParaRPr b="1" sz="1300">
              <a:solidFill>
                <a:srgbClr val="EE8934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471" name="Google Shape;471;p57"/>
          <p:cNvSpPr txBox="1"/>
          <p:nvPr/>
        </p:nvSpPr>
        <p:spPr>
          <a:xfrm>
            <a:off x="5934964" y="3667125"/>
            <a:ext cx="1047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EEEEEE"/>
                </a:solidFill>
                <a:latin typeface="Comfortaa"/>
                <a:ea typeface="Comfortaa"/>
                <a:cs typeface="Comfortaa"/>
                <a:sym typeface="Comfortaa"/>
              </a:rPr>
              <a:t>Platform</a:t>
            </a:r>
            <a:br>
              <a:rPr b="1" lang="ko" sz="1500">
                <a:solidFill>
                  <a:srgbClr val="EEEEEE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b="1" lang="ko" sz="1500">
                <a:solidFill>
                  <a:srgbClr val="EEEEEE"/>
                </a:solidFill>
                <a:latin typeface="Comfortaa"/>
                <a:ea typeface="Comfortaa"/>
                <a:cs typeface="Comfortaa"/>
                <a:sym typeface="Comfortaa"/>
              </a:rPr>
              <a:t>Thread2</a:t>
            </a:r>
            <a:endParaRPr b="1" sz="1500">
              <a:solidFill>
                <a:srgbClr val="EEEEEE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472" name="Google Shape;472;p57"/>
          <p:cNvSpPr txBox="1"/>
          <p:nvPr/>
        </p:nvSpPr>
        <p:spPr>
          <a:xfrm>
            <a:off x="5744603" y="2202111"/>
            <a:ext cx="1431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rgbClr val="EEEEEE"/>
                </a:solidFill>
                <a:latin typeface="Comfortaa"/>
                <a:ea typeface="Comfortaa"/>
                <a:cs typeface="Comfortaa"/>
                <a:sym typeface="Comfortaa"/>
              </a:rPr>
              <a:t>WorkStealing</a:t>
            </a:r>
            <a:br>
              <a:rPr b="1" lang="ko" sz="1200">
                <a:solidFill>
                  <a:srgbClr val="EEEEEE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b="1" lang="ko" sz="1200">
                <a:solidFill>
                  <a:srgbClr val="EEEEEE"/>
                </a:solidFill>
                <a:latin typeface="Comfortaa"/>
                <a:ea typeface="Comfortaa"/>
                <a:cs typeface="Comfortaa"/>
                <a:sym typeface="Comfortaa"/>
              </a:rPr>
              <a:t>Queue2</a:t>
            </a:r>
            <a:endParaRPr b="1" sz="1200">
              <a:solidFill>
                <a:srgbClr val="EEEEEE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473" name="Google Shape;473;p57"/>
          <p:cNvSpPr txBox="1"/>
          <p:nvPr/>
        </p:nvSpPr>
        <p:spPr>
          <a:xfrm>
            <a:off x="3758330" y="3207307"/>
            <a:ext cx="548700" cy="3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EE8934"/>
                </a:solidFill>
                <a:latin typeface="Comfortaa"/>
                <a:ea typeface="Comfortaa"/>
                <a:cs typeface="Comfortaa"/>
                <a:sym typeface="Comfortaa"/>
              </a:rPr>
              <a:t>실행</a:t>
            </a:r>
            <a:endParaRPr b="1" sz="1500">
              <a:solidFill>
                <a:srgbClr val="EE8934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474" name="Google Shape;474;p57"/>
          <p:cNvSpPr txBox="1"/>
          <p:nvPr/>
        </p:nvSpPr>
        <p:spPr>
          <a:xfrm>
            <a:off x="5006857" y="3147063"/>
            <a:ext cx="548700" cy="3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EE8934"/>
                </a:solidFill>
                <a:latin typeface="Comfortaa"/>
                <a:ea typeface="Comfortaa"/>
                <a:cs typeface="Comfortaa"/>
                <a:sym typeface="Comfortaa"/>
              </a:rPr>
              <a:t>실행</a:t>
            </a:r>
            <a:endParaRPr b="1" sz="1500">
              <a:solidFill>
                <a:srgbClr val="EE8934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475" name="Google Shape;475;p57"/>
          <p:cNvSpPr/>
          <p:nvPr/>
        </p:nvSpPr>
        <p:spPr>
          <a:xfrm rot="-5402051">
            <a:off x="6182370" y="3025513"/>
            <a:ext cx="502800" cy="6273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EEEEEE"/>
          </a:solidFill>
          <a:ln cap="flat" cmpd="sng" w="9525">
            <a:solidFill>
              <a:srgbClr val="EEEE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EEEEE"/>
              </a:solidFill>
            </a:endParaRPr>
          </a:p>
        </p:txBody>
      </p:sp>
      <p:sp>
        <p:nvSpPr>
          <p:cNvPr id="476" name="Google Shape;476;p57"/>
          <p:cNvSpPr txBox="1"/>
          <p:nvPr/>
        </p:nvSpPr>
        <p:spPr>
          <a:xfrm>
            <a:off x="6221355" y="3209382"/>
            <a:ext cx="548700" cy="3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EE8934"/>
                </a:solidFill>
                <a:latin typeface="Comfortaa"/>
                <a:ea typeface="Comfortaa"/>
                <a:cs typeface="Comfortaa"/>
                <a:sym typeface="Comfortaa"/>
              </a:rPr>
              <a:t>실행</a:t>
            </a:r>
            <a:endParaRPr b="1" sz="1500">
              <a:solidFill>
                <a:srgbClr val="EE8934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58"/>
          <p:cNvSpPr/>
          <p:nvPr/>
        </p:nvSpPr>
        <p:spPr>
          <a:xfrm>
            <a:off x="3241341" y="1439775"/>
            <a:ext cx="4058400" cy="3433500"/>
          </a:xfrm>
          <a:prstGeom prst="roundRect">
            <a:avLst>
              <a:gd fmla="val 5931" name="adj"/>
            </a:avLst>
          </a:prstGeom>
          <a:solidFill>
            <a:srgbClr val="2B2B2B"/>
          </a:solidFill>
          <a:ln cap="flat" cmpd="sng" w="19050">
            <a:solidFill>
              <a:srgbClr val="59943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" name="Google Shape;482;p58"/>
          <p:cNvSpPr/>
          <p:nvPr/>
        </p:nvSpPr>
        <p:spPr>
          <a:xfrm>
            <a:off x="6255066" y="837625"/>
            <a:ext cx="2458200" cy="5052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rgbClr val="2B2B2B"/>
          </a:solidFill>
          <a:ln cap="flat" cmpd="sng" w="19050">
            <a:solidFill>
              <a:srgbClr val="59943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700">
                <a:solidFill>
                  <a:srgbClr val="EEEEEE"/>
                </a:solidFill>
                <a:latin typeface="Comfortaa"/>
                <a:ea typeface="Comfortaa"/>
                <a:cs typeface="Comfortaa"/>
                <a:sym typeface="Comfortaa"/>
              </a:rPr>
              <a:t>ForkJoinPool</a:t>
            </a:r>
            <a:endParaRPr b="1" sz="1700">
              <a:solidFill>
                <a:srgbClr val="EEEEEE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483" name="Google Shape;483;p58"/>
          <p:cNvSpPr txBox="1"/>
          <p:nvPr/>
        </p:nvSpPr>
        <p:spPr>
          <a:xfrm>
            <a:off x="311700" y="193875"/>
            <a:ext cx="7877400" cy="7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  <a:t>Virtual Thread Scheduling</a:t>
            </a:r>
            <a:endParaRPr b="1" sz="3000">
              <a:solidFill>
                <a:srgbClr val="EAEAEA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484" name="Google Shape;484;p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grpSp>
        <p:nvGrpSpPr>
          <p:cNvPr id="485" name="Google Shape;485;p58"/>
          <p:cNvGrpSpPr/>
          <p:nvPr/>
        </p:nvGrpSpPr>
        <p:grpSpPr>
          <a:xfrm>
            <a:off x="3376716" y="3662950"/>
            <a:ext cx="1234800" cy="646500"/>
            <a:chOff x="536800" y="2582950"/>
            <a:chExt cx="1234800" cy="646500"/>
          </a:xfrm>
        </p:grpSpPr>
        <p:sp>
          <p:nvSpPr>
            <p:cNvPr id="486" name="Google Shape;486;p58"/>
            <p:cNvSpPr/>
            <p:nvPr/>
          </p:nvSpPr>
          <p:spPr>
            <a:xfrm>
              <a:off x="536800" y="2587150"/>
              <a:ext cx="1234800" cy="605700"/>
            </a:xfrm>
            <a:prstGeom prst="rect">
              <a:avLst/>
            </a:prstGeom>
            <a:solidFill>
              <a:srgbClr val="56A8F5"/>
            </a:solidFill>
            <a:ln cap="flat" cmpd="sng" w="9525">
              <a:solidFill>
                <a:srgbClr val="56A8F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t/>
              </a:r>
              <a:endParaRPr>
                <a:solidFill>
                  <a:srgbClr val="EEEEEE"/>
                </a:solidFill>
                <a:latin typeface="Comfortaa"/>
                <a:ea typeface="Comfortaa"/>
                <a:cs typeface="Comfortaa"/>
                <a:sym typeface="Comfortaa"/>
              </a:endParaRPr>
            </a:p>
          </p:txBody>
        </p:sp>
        <p:sp>
          <p:nvSpPr>
            <p:cNvPr id="487" name="Google Shape;487;p58"/>
            <p:cNvSpPr txBox="1"/>
            <p:nvPr/>
          </p:nvSpPr>
          <p:spPr>
            <a:xfrm>
              <a:off x="630700" y="2582950"/>
              <a:ext cx="10470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500">
                  <a:solidFill>
                    <a:srgbClr val="EEEEEE"/>
                  </a:solidFill>
                  <a:latin typeface="Comfortaa"/>
                  <a:ea typeface="Comfortaa"/>
                  <a:cs typeface="Comfortaa"/>
                  <a:sym typeface="Comfortaa"/>
                </a:rPr>
                <a:t>Platform</a:t>
              </a:r>
              <a:br>
                <a:rPr b="1" lang="ko" sz="1500">
                  <a:solidFill>
                    <a:srgbClr val="EEEEEE"/>
                  </a:solidFill>
                  <a:latin typeface="Comfortaa"/>
                  <a:ea typeface="Comfortaa"/>
                  <a:cs typeface="Comfortaa"/>
                  <a:sym typeface="Comfortaa"/>
                </a:rPr>
              </a:br>
              <a:r>
                <a:rPr b="1" lang="ko" sz="1500">
                  <a:solidFill>
                    <a:srgbClr val="EEEEEE"/>
                  </a:solidFill>
                  <a:latin typeface="Comfortaa"/>
                  <a:ea typeface="Comfortaa"/>
                  <a:cs typeface="Comfortaa"/>
                  <a:sym typeface="Comfortaa"/>
                </a:rPr>
                <a:t>Thread1</a:t>
              </a:r>
              <a:endParaRPr b="1" sz="1500">
                <a:solidFill>
                  <a:srgbClr val="EEEEEE"/>
                </a:solidFill>
                <a:latin typeface="Comfortaa"/>
                <a:ea typeface="Comfortaa"/>
                <a:cs typeface="Comfortaa"/>
                <a:sym typeface="Comfortaa"/>
              </a:endParaRPr>
            </a:p>
          </p:txBody>
        </p:sp>
      </p:grpSp>
      <p:sp>
        <p:nvSpPr>
          <p:cNvPr id="488" name="Google Shape;488;p58"/>
          <p:cNvSpPr/>
          <p:nvPr/>
        </p:nvSpPr>
        <p:spPr>
          <a:xfrm>
            <a:off x="5847966" y="3667150"/>
            <a:ext cx="1234800" cy="605700"/>
          </a:xfrm>
          <a:prstGeom prst="rect">
            <a:avLst/>
          </a:prstGeom>
          <a:solidFill>
            <a:srgbClr val="56A8F5"/>
          </a:solidFill>
          <a:ln cap="flat" cmpd="sng" w="9525">
            <a:solidFill>
              <a:srgbClr val="56A8F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rgbClr val="EEEEEE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grpSp>
        <p:nvGrpSpPr>
          <p:cNvPr id="489" name="Google Shape;489;p58"/>
          <p:cNvGrpSpPr/>
          <p:nvPr/>
        </p:nvGrpSpPr>
        <p:grpSpPr>
          <a:xfrm>
            <a:off x="3291378" y="2205531"/>
            <a:ext cx="1431300" cy="805687"/>
            <a:chOff x="2638737" y="2205531"/>
            <a:chExt cx="1431300" cy="805687"/>
          </a:xfrm>
        </p:grpSpPr>
        <p:grpSp>
          <p:nvGrpSpPr>
            <p:cNvPr id="490" name="Google Shape;490;p58"/>
            <p:cNvGrpSpPr/>
            <p:nvPr/>
          </p:nvGrpSpPr>
          <p:grpSpPr>
            <a:xfrm>
              <a:off x="2869210" y="2665018"/>
              <a:ext cx="936000" cy="346200"/>
              <a:chOff x="2869210" y="2665018"/>
              <a:chExt cx="936000" cy="346200"/>
            </a:xfrm>
          </p:grpSpPr>
          <p:sp>
            <p:nvSpPr>
              <p:cNvPr id="491" name="Google Shape;491;p58"/>
              <p:cNvSpPr/>
              <p:nvPr/>
            </p:nvSpPr>
            <p:spPr>
              <a:xfrm>
                <a:off x="2869210" y="2665018"/>
                <a:ext cx="936000" cy="346200"/>
              </a:xfrm>
              <a:prstGeom prst="rect">
                <a:avLst/>
              </a:prstGeom>
              <a:solidFill>
                <a:srgbClr val="56A8F5"/>
              </a:solidFill>
              <a:ln cap="flat" cmpd="sng" w="28575">
                <a:solidFill>
                  <a:srgbClr val="EEEEEE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1200"/>
                  </a:spcAft>
                  <a:buNone/>
                </a:pPr>
                <a:r>
                  <a:t/>
                </a:r>
                <a:endParaRPr>
                  <a:solidFill>
                    <a:srgbClr val="EEEEEE"/>
                  </a:solidFill>
                  <a:latin typeface="Comfortaa"/>
                  <a:ea typeface="Comfortaa"/>
                  <a:cs typeface="Comfortaa"/>
                  <a:sym typeface="Comfortaa"/>
                </a:endParaRPr>
              </a:p>
            </p:txBody>
          </p:sp>
          <p:cxnSp>
            <p:nvCxnSpPr>
              <p:cNvPr id="492" name="Google Shape;492;p58"/>
              <p:cNvCxnSpPr/>
              <p:nvPr/>
            </p:nvCxnSpPr>
            <p:spPr>
              <a:xfrm>
                <a:off x="3097174" y="2665018"/>
                <a:ext cx="0" cy="3408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EEEEEE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93" name="Google Shape;493;p58"/>
              <p:cNvCxnSpPr/>
              <p:nvPr/>
            </p:nvCxnSpPr>
            <p:spPr>
              <a:xfrm>
                <a:off x="3342402" y="2667756"/>
                <a:ext cx="0" cy="3408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EEEEEE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94" name="Google Shape;494;p58"/>
              <p:cNvCxnSpPr/>
              <p:nvPr/>
            </p:nvCxnSpPr>
            <p:spPr>
              <a:xfrm>
                <a:off x="3573359" y="2667756"/>
                <a:ext cx="0" cy="3408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EEEEEE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sp>
          <p:nvSpPr>
            <p:cNvPr id="495" name="Google Shape;495;p58"/>
            <p:cNvSpPr txBox="1"/>
            <p:nvPr/>
          </p:nvSpPr>
          <p:spPr>
            <a:xfrm>
              <a:off x="2638737" y="2205531"/>
              <a:ext cx="14313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200">
                  <a:solidFill>
                    <a:srgbClr val="EEEEEE"/>
                  </a:solidFill>
                  <a:latin typeface="Comfortaa"/>
                  <a:ea typeface="Comfortaa"/>
                  <a:cs typeface="Comfortaa"/>
                  <a:sym typeface="Comfortaa"/>
                </a:rPr>
                <a:t>WorkStealing</a:t>
              </a:r>
              <a:br>
                <a:rPr b="1" lang="ko" sz="1200">
                  <a:solidFill>
                    <a:srgbClr val="EEEEEE"/>
                  </a:solidFill>
                  <a:latin typeface="Comfortaa"/>
                  <a:ea typeface="Comfortaa"/>
                  <a:cs typeface="Comfortaa"/>
                  <a:sym typeface="Comfortaa"/>
                </a:rPr>
              </a:br>
              <a:r>
                <a:rPr b="1" lang="ko" sz="1200">
                  <a:solidFill>
                    <a:srgbClr val="EEEEEE"/>
                  </a:solidFill>
                  <a:latin typeface="Comfortaa"/>
                  <a:ea typeface="Comfortaa"/>
                  <a:cs typeface="Comfortaa"/>
                  <a:sym typeface="Comfortaa"/>
                </a:rPr>
                <a:t>Queue1</a:t>
              </a:r>
              <a:endParaRPr b="1" sz="1200">
                <a:solidFill>
                  <a:srgbClr val="EEEEEE"/>
                </a:solidFill>
                <a:latin typeface="Comfortaa"/>
                <a:ea typeface="Comfortaa"/>
                <a:cs typeface="Comfortaa"/>
                <a:sym typeface="Comfortaa"/>
              </a:endParaRPr>
            </a:p>
          </p:txBody>
        </p:sp>
      </p:grpSp>
      <p:grpSp>
        <p:nvGrpSpPr>
          <p:cNvPr id="496" name="Google Shape;496;p58"/>
          <p:cNvGrpSpPr/>
          <p:nvPr/>
        </p:nvGrpSpPr>
        <p:grpSpPr>
          <a:xfrm>
            <a:off x="5980200" y="2665018"/>
            <a:ext cx="936000" cy="346200"/>
            <a:chOff x="2869210" y="2665018"/>
            <a:chExt cx="936000" cy="346200"/>
          </a:xfrm>
        </p:grpSpPr>
        <p:sp>
          <p:nvSpPr>
            <p:cNvPr id="497" name="Google Shape;497;p58"/>
            <p:cNvSpPr/>
            <p:nvPr/>
          </p:nvSpPr>
          <p:spPr>
            <a:xfrm>
              <a:off x="2869210" y="2665018"/>
              <a:ext cx="936000" cy="346200"/>
            </a:xfrm>
            <a:prstGeom prst="rect">
              <a:avLst/>
            </a:prstGeom>
            <a:solidFill>
              <a:srgbClr val="56A8F5"/>
            </a:solidFill>
            <a:ln cap="flat" cmpd="sng" w="28575">
              <a:solidFill>
                <a:srgbClr val="EEEEE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t/>
              </a:r>
              <a:endParaRPr>
                <a:solidFill>
                  <a:srgbClr val="EEEEEE"/>
                </a:solidFill>
                <a:latin typeface="Comfortaa"/>
                <a:ea typeface="Comfortaa"/>
                <a:cs typeface="Comfortaa"/>
                <a:sym typeface="Comfortaa"/>
              </a:endParaRPr>
            </a:p>
          </p:txBody>
        </p:sp>
        <p:cxnSp>
          <p:nvCxnSpPr>
            <p:cNvPr id="498" name="Google Shape;498;p58"/>
            <p:cNvCxnSpPr/>
            <p:nvPr/>
          </p:nvCxnSpPr>
          <p:spPr>
            <a:xfrm>
              <a:off x="3097174" y="2665018"/>
              <a:ext cx="0" cy="340800"/>
            </a:xfrm>
            <a:prstGeom prst="straightConnector1">
              <a:avLst/>
            </a:prstGeom>
            <a:noFill/>
            <a:ln cap="flat" cmpd="sng" w="28575">
              <a:solidFill>
                <a:srgbClr val="EEEEEE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99" name="Google Shape;499;p58"/>
            <p:cNvCxnSpPr/>
            <p:nvPr/>
          </p:nvCxnSpPr>
          <p:spPr>
            <a:xfrm>
              <a:off x="3342402" y="2667756"/>
              <a:ext cx="0" cy="340800"/>
            </a:xfrm>
            <a:prstGeom prst="straightConnector1">
              <a:avLst/>
            </a:prstGeom>
            <a:noFill/>
            <a:ln cap="flat" cmpd="sng" w="28575">
              <a:solidFill>
                <a:srgbClr val="EEEEEE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00" name="Google Shape;500;p58"/>
            <p:cNvCxnSpPr/>
            <p:nvPr/>
          </p:nvCxnSpPr>
          <p:spPr>
            <a:xfrm>
              <a:off x="3573359" y="2667756"/>
              <a:ext cx="0" cy="340800"/>
            </a:xfrm>
            <a:prstGeom prst="straightConnector1">
              <a:avLst/>
            </a:prstGeom>
            <a:noFill/>
            <a:ln cap="flat" cmpd="sng" w="28575">
              <a:solidFill>
                <a:srgbClr val="EEEEEE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501" name="Google Shape;501;p58"/>
          <p:cNvSpPr/>
          <p:nvPr/>
        </p:nvSpPr>
        <p:spPr>
          <a:xfrm rot="-5402051">
            <a:off x="3719345" y="3023438"/>
            <a:ext cx="502800" cy="6273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EEEEEE"/>
          </a:solidFill>
          <a:ln cap="flat" cmpd="sng" w="9525">
            <a:solidFill>
              <a:srgbClr val="EEEE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EEEEE"/>
              </a:solidFill>
            </a:endParaRPr>
          </a:p>
        </p:txBody>
      </p:sp>
      <p:sp>
        <p:nvSpPr>
          <p:cNvPr id="502" name="Google Shape;502;p58"/>
          <p:cNvSpPr/>
          <p:nvPr/>
        </p:nvSpPr>
        <p:spPr>
          <a:xfrm rot="-9255840">
            <a:off x="4596876" y="3119771"/>
            <a:ext cx="1233231" cy="34121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EEEEEE"/>
          </a:solidFill>
          <a:ln cap="flat" cmpd="sng" w="9525">
            <a:solidFill>
              <a:srgbClr val="EEEE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EEEEE"/>
              </a:solidFill>
            </a:endParaRPr>
          </a:p>
        </p:txBody>
      </p:sp>
      <p:sp>
        <p:nvSpPr>
          <p:cNvPr id="503" name="Google Shape;503;p58"/>
          <p:cNvSpPr/>
          <p:nvPr/>
        </p:nvSpPr>
        <p:spPr>
          <a:xfrm flipH="1" rot="9255840">
            <a:off x="4596876" y="3119771"/>
            <a:ext cx="1233231" cy="34121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EEEEEE"/>
          </a:solidFill>
          <a:ln cap="flat" cmpd="sng" w="9525">
            <a:solidFill>
              <a:srgbClr val="EEEE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EEEEE"/>
              </a:solidFill>
            </a:endParaRPr>
          </a:p>
        </p:txBody>
      </p:sp>
      <p:grpSp>
        <p:nvGrpSpPr>
          <p:cNvPr id="504" name="Google Shape;504;p58"/>
          <p:cNvGrpSpPr/>
          <p:nvPr/>
        </p:nvGrpSpPr>
        <p:grpSpPr>
          <a:xfrm>
            <a:off x="4796058" y="881776"/>
            <a:ext cx="834878" cy="584911"/>
            <a:chOff x="509097" y="2581977"/>
            <a:chExt cx="1047000" cy="723900"/>
          </a:xfrm>
        </p:grpSpPr>
        <p:sp>
          <p:nvSpPr>
            <p:cNvPr id="505" name="Google Shape;505;p58"/>
            <p:cNvSpPr/>
            <p:nvPr/>
          </p:nvSpPr>
          <p:spPr>
            <a:xfrm>
              <a:off x="536800" y="2690050"/>
              <a:ext cx="951300" cy="502800"/>
            </a:xfrm>
            <a:prstGeom prst="rect">
              <a:avLst/>
            </a:prstGeom>
            <a:solidFill>
              <a:srgbClr val="93C47D"/>
            </a:solidFill>
            <a:ln cap="flat" cmpd="sng" w="9525">
              <a:solidFill>
                <a:srgbClr val="93C47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t/>
              </a:r>
              <a:endParaRPr>
                <a:solidFill>
                  <a:srgbClr val="EEEEEE"/>
                </a:solidFill>
                <a:latin typeface="Comfortaa"/>
                <a:ea typeface="Comfortaa"/>
                <a:cs typeface="Comfortaa"/>
                <a:sym typeface="Comfortaa"/>
              </a:endParaRPr>
            </a:p>
          </p:txBody>
        </p:sp>
        <p:sp>
          <p:nvSpPr>
            <p:cNvPr id="506" name="Google Shape;506;p58"/>
            <p:cNvSpPr txBox="1"/>
            <p:nvPr/>
          </p:nvSpPr>
          <p:spPr>
            <a:xfrm>
              <a:off x="509097" y="2581977"/>
              <a:ext cx="1047000" cy="72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300">
                  <a:solidFill>
                    <a:srgbClr val="EEEEEE"/>
                  </a:solidFill>
                  <a:latin typeface="Comfortaa"/>
                  <a:ea typeface="Comfortaa"/>
                  <a:cs typeface="Comfortaa"/>
                  <a:sym typeface="Comfortaa"/>
                </a:rPr>
                <a:t>VirtualThread</a:t>
              </a:r>
              <a:endParaRPr b="1" sz="1300">
                <a:solidFill>
                  <a:srgbClr val="EEEEEE"/>
                </a:solidFill>
                <a:latin typeface="Comfortaa"/>
                <a:ea typeface="Comfortaa"/>
                <a:cs typeface="Comfortaa"/>
                <a:sym typeface="Comfortaa"/>
              </a:endParaRPr>
            </a:p>
          </p:txBody>
        </p:sp>
      </p:grpSp>
      <p:sp>
        <p:nvSpPr>
          <p:cNvPr id="507" name="Google Shape;507;p58"/>
          <p:cNvSpPr txBox="1"/>
          <p:nvPr/>
        </p:nvSpPr>
        <p:spPr>
          <a:xfrm>
            <a:off x="4482798" y="2641944"/>
            <a:ext cx="1645200" cy="3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700">
                <a:solidFill>
                  <a:srgbClr val="EE8934"/>
                </a:solidFill>
                <a:latin typeface="Comfortaa"/>
                <a:ea typeface="Comfortaa"/>
                <a:cs typeface="Comfortaa"/>
                <a:sym typeface="Comfortaa"/>
              </a:rPr>
              <a:t>V.Thread</a:t>
            </a:r>
            <a:r>
              <a:rPr b="1" lang="ko" sz="1600">
                <a:solidFill>
                  <a:srgbClr val="EE8934"/>
                </a:solidFill>
                <a:latin typeface="Comfortaa"/>
                <a:ea typeface="Comfortaa"/>
                <a:cs typeface="Comfortaa"/>
                <a:sym typeface="Comfortaa"/>
              </a:rPr>
              <a:t> Pull</a:t>
            </a:r>
            <a:endParaRPr b="1" sz="1600">
              <a:solidFill>
                <a:srgbClr val="EE8934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508" name="Google Shape;508;p58"/>
          <p:cNvCxnSpPr/>
          <p:nvPr/>
        </p:nvCxnSpPr>
        <p:spPr>
          <a:xfrm>
            <a:off x="3698216" y="4279772"/>
            <a:ext cx="0" cy="346200"/>
          </a:xfrm>
          <a:prstGeom prst="straightConnector1">
            <a:avLst/>
          </a:prstGeom>
          <a:noFill/>
          <a:ln cap="flat" cmpd="sng" w="28575">
            <a:solidFill>
              <a:srgbClr val="EEEEEE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09" name="Google Shape;509;p58"/>
          <p:cNvCxnSpPr/>
          <p:nvPr/>
        </p:nvCxnSpPr>
        <p:spPr>
          <a:xfrm>
            <a:off x="6148741" y="4279772"/>
            <a:ext cx="0" cy="346200"/>
          </a:xfrm>
          <a:prstGeom prst="straightConnector1">
            <a:avLst/>
          </a:prstGeom>
          <a:noFill/>
          <a:ln cap="flat" cmpd="sng" w="28575">
            <a:solidFill>
              <a:srgbClr val="EEEEEE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0" name="Google Shape;510;p58"/>
          <p:cNvCxnSpPr/>
          <p:nvPr/>
        </p:nvCxnSpPr>
        <p:spPr>
          <a:xfrm rot="10800000">
            <a:off x="1462363" y="4630825"/>
            <a:ext cx="4700100" cy="0"/>
          </a:xfrm>
          <a:prstGeom prst="straightConnector1">
            <a:avLst/>
          </a:prstGeom>
          <a:noFill/>
          <a:ln cap="flat" cmpd="sng" w="28575">
            <a:solidFill>
              <a:srgbClr val="EEEEEE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1" name="Google Shape;511;p58"/>
          <p:cNvCxnSpPr/>
          <p:nvPr/>
        </p:nvCxnSpPr>
        <p:spPr>
          <a:xfrm>
            <a:off x="1476366" y="3966325"/>
            <a:ext cx="0" cy="657600"/>
          </a:xfrm>
          <a:prstGeom prst="straightConnector1">
            <a:avLst/>
          </a:prstGeom>
          <a:noFill/>
          <a:ln cap="flat" cmpd="sng" w="28575">
            <a:solidFill>
              <a:srgbClr val="EEEEEE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512" name="Google Shape;512;p58"/>
          <p:cNvCxnSpPr/>
          <p:nvPr/>
        </p:nvCxnSpPr>
        <p:spPr>
          <a:xfrm flipH="1">
            <a:off x="3996266" y="1813675"/>
            <a:ext cx="2484600" cy="13200"/>
          </a:xfrm>
          <a:prstGeom prst="straightConnector1">
            <a:avLst/>
          </a:prstGeom>
          <a:noFill/>
          <a:ln cap="flat" cmpd="sng" w="28575">
            <a:solidFill>
              <a:srgbClr val="EEEEEE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3" name="Google Shape;513;p58"/>
          <p:cNvCxnSpPr/>
          <p:nvPr/>
        </p:nvCxnSpPr>
        <p:spPr>
          <a:xfrm>
            <a:off x="4007016" y="1813678"/>
            <a:ext cx="0" cy="505200"/>
          </a:xfrm>
          <a:prstGeom prst="straightConnector1">
            <a:avLst/>
          </a:prstGeom>
          <a:noFill/>
          <a:ln cap="flat" cmpd="sng" w="28575">
            <a:solidFill>
              <a:srgbClr val="EEEEEE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14" name="Google Shape;514;p58"/>
          <p:cNvCxnSpPr/>
          <p:nvPr/>
        </p:nvCxnSpPr>
        <p:spPr>
          <a:xfrm>
            <a:off x="6465366" y="1827637"/>
            <a:ext cx="0" cy="505200"/>
          </a:xfrm>
          <a:prstGeom prst="straightConnector1">
            <a:avLst/>
          </a:prstGeom>
          <a:noFill/>
          <a:ln cap="flat" cmpd="sng" w="28575">
            <a:solidFill>
              <a:srgbClr val="EEEEEE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15" name="Google Shape;515;p58"/>
          <p:cNvCxnSpPr/>
          <p:nvPr/>
        </p:nvCxnSpPr>
        <p:spPr>
          <a:xfrm>
            <a:off x="5213478" y="1368437"/>
            <a:ext cx="0" cy="431400"/>
          </a:xfrm>
          <a:prstGeom prst="straightConnector1">
            <a:avLst/>
          </a:prstGeom>
          <a:noFill/>
          <a:ln cap="flat" cmpd="sng" w="28575">
            <a:solidFill>
              <a:srgbClr val="EEEEEE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16" name="Google Shape;516;p58"/>
          <p:cNvSpPr txBox="1"/>
          <p:nvPr/>
        </p:nvSpPr>
        <p:spPr>
          <a:xfrm>
            <a:off x="5299264" y="1481113"/>
            <a:ext cx="548700" cy="3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EE8934"/>
                </a:solidFill>
                <a:latin typeface="Comfortaa"/>
                <a:ea typeface="Comfortaa"/>
                <a:cs typeface="Comfortaa"/>
                <a:sym typeface="Comfortaa"/>
              </a:rPr>
              <a:t>생성</a:t>
            </a:r>
            <a:endParaRPr b="1" sz="1500">
              <a:solidFill>
                <a:srgbClr val="EE8934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517" name="Google Shape;517;p58"/>
          <p:cNvSpPr txBox="1"/>
          <p:nvPr/>
        </p:nvSpPr>
        <p:spPr>
          <a:xfrm>
            <a:off x="4605191" y="1881525"/>
            <a:ext cx="12594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rgbClr val="EE8934"/>
                </a:solidFill>
                <a:latin typeface="Comfortaa"/>
                <a:ea typeface="Comfortaa"/>
                <a:cs typeface="Comfortaa"/>
                <a:sym typeface="Comfortaa"/>
              </a:rPr>
              <a:t>Scheduled</a:t>
            </a:r>
            <a:endParaRPr b="1" sz="1300">
              <a:solidFill>
                <a:srgbClr val="EE8934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518" name="Google Shape;518;p58"/>
          <p:cNvSpPr txBox="1"/>
          <p:nvPr/>
        </p:nvSpPr>
        <p:spPr>
          <a:xfrm>
            <a:off x="1533807" y="4323875"/>
            <a:ext cx="1763700" cy="5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EE8934"/>
                </a:solidFill>
                <a:latin typeface="Comfortaa"/>
                <a:ea typeface="Comfortaa"/>
                <a:cs typeface="Comfortaa"/>
                <a:sym typeface="Comfortaa"/>
              </a:rPr>
              <a:t>I/O, Sleep, Wait…</a:t>
            </a:r>
            <a:endParaRPr b="1" sz="1500">
              <a:solidFill>
                <a:srgbClr val="EE8934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519" name="Google Shape;519;p58"/>
          <p:cNvSpPr txBox="1"/>
          <p:nvPr/>
        </p:nvSpPr>
        <p:spPr>
          <a:xfrm>
            <a:off x="5934964" y="3667125"/>
            <a:ext cx="1047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EEEEEE"/>
                </a:solidFill>
                <a:latin typeface="Comfortaa"/>
                <a:ea typeface="Comfortaa"/>
                <a:cs typeface="Comfortaa"/>
                <a:sym typeface="Comfortaa"/>
              </a:rPr>
              <a:t>Platform</a:t>
            </a:r>
            <a:br>
              <a:rPr b="1" lang="ko" sz="1500">
                <a:solidFill>
                  <a:srgbClr val="EEEEEE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b="1" lang="ko" sz="1500">
                <a:solidFill>
                  <a:srgbClr val="EEEEEE"/>
                </a:solidFill>
                <a:latin typeface="Comfortaa"/>
                <a:ea typeface="Comfortaa"/>
                <a:cs typeface="Comfortaa"/>
                <a:sym typeface="Comfortaa"/>
              </a:rPr>
              <a:t>Thread2</a:t>
            </a:r>
            <a:endParaRPr b="1" sz="1500">
              <a:solidFill>
                <a:srgbClr val="EEEEEE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520" name="Google Shape;520;p58"/>
          <p:cNvSpPr txBox="1"/>
          <p:nvPr/>
        </p:nvSpPr>
        <p:spPr>
          <a:xfrm>
            <a:off x="5744603" y="2202111"/>
            <a:ext cx="1431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rgbClr val="EEEEEE"/>
                </a:solidFill>
                <a:latin typeface="Comfortaa"/>
                <a:ea typeface="Comfortaa"/>
                <a:cs typeface="Comfortaa"/>
                <a:sym typeface="Comfortaa"/>
              </a:rPr>
              <a:t>WorkStealing</a:t>
            </a:r>
            <a:br>
              <a:rPr b="1" lang="ko" sz="1200">
                <a:solidFill>
                  <a:srgbClr val="EEEEEE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b="1" lang="ko" sz="1200">
                <a:solidFill>
                  <a:srgbClr val="EEEEEE"/>
                </a:solidFill>
                <a:latin typeface="Comfortaa"/>
                <a:ea typeface="Comfortaa"/>
                <a:cs typeface="Comfortaa"/>
                <a:sym typeface="Comfortaa"/>
              </a:rPr>
              <a:t>Queue2</a:t>
            </a:r>
            <a:endParaRPr b="1" sz="1200">
              <a:solidFill>
                <a:srgbClr val="EEEEEE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521" name="Google Shape;521;p58"/>
          <p:cNvSpPr/>
          <p:nvPr/>
        </p:nvSpPr>
        <p:spPr>
          <a:xfrm>
            <a:off x="687066" y="2478225"/>
            <a:ext cx="159300" cy="1356600"/>
          </a:xfrm>
          <a:prstGeom prst="leftBracket">
            <a:avLst>
              <a:gd fmla="val 8333" name="adj"/>
            </a:avLst>
          </a:prstGeom>
          <a:noFill/>
          <a:ln cap="flat" cmpd="sng" w="28575">
            <a:solidFill>
              <a:srgbClr val="EAEAE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p58"/>
          <p:cNvSpPr/>
          <p:nvPr/>
        </p:nvSpPr>
        <p:spPr>
          <a:xfrm flipH="1">
            <a:off x="2450991" y="2478225"/>
            <a:ext cx="159300" cy="1356600"/>
          </a:xfrm>
          <a:prstGeom prst="leftBracket">
            <a:avLst>
              <a:gd fmla="val 8333" name="adj"/>
            </a:avLst>
          </a:prstGeom>
          <a:noFill/>
          <a:ln cap="flat" cmpd="sng" w="28575">
            <a:solidFill>
              <a:srgbClr val="EAEAE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23" name="Google Shape;523;p58"/>
          <p:cNvGrpSpPr/>
          <p:nvPr/>
        </p:nvGrpSpPr>
        <p:grpSpPr>
          <a:xfrm>
            <a:off x="811933" y="2597539"/>
            <a:ext cx="834878" cy="584911"/>
            <a:chOff x="509097" y="2581977"/>
            <a:chExt cx="1047000" cy="723900"/>
          </a:xfrm>
        </p:grpSpPr>
        <p:sp>
          <p:nvSpPr>
            <p:cNvPr id="524" name="Google Shape;524;p58"/>
            <p:cNvSpPr/>
            <p:nvPr/>
          </p:nvSpPr>
          <p:spPr>
            <a:xfrm>
              <a:off x="536800" y="2690050"/>
              <a:ext cx="951300" cy="502800"/>
            </a:xfrm>
            <a:prstGeom prst="rect">
              <a:avLst/>
            </a:prstGeom>
            <a:solidFill>
              <a:srgbClr val="93C47D"/>
            </a:solidFill>
            <a:ln cap="flat" cmpd="sng" w="9525">
              <a:solidFill>
                <a:srgbClr val="93C47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t/>
              </a:r>
              <a:endParaRPr>
                <a:solidFill>
                  <a:srgbClr val="EEEEEE"/>
                </a:solidFill>
                <a:latin typeface="Comfortaa"/>
                <a:ea typeface="Comfortaa"/>
                <a:cs typeface="Comfortaa"/>
                <a:sym typeface="Comfortaa"/>
              </a:endParaRPr>
            </a:p>
          </p:txBody>
        </p:sp>
        <p:sp>
          <p:nvSpPr>
            <p:cNvPr id="525" name="Google Shape;525;p58"/>
            <p:cNvSpPr txBox="1"/>
            <p:nvPr/>
          </p:nvSpPr>
          <p:spPr>
            <a:xfrm>
              <a:off x="509097" y="2581977"/>
              <a:ext cx="1047000" cy="72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300">
                  <a:solidFill>
                    <a:srgbClr val="EEEEEE"/>
                  </a:solidFill>
                  <a:latin typeface="Comfortaa"/>
                  <a:ea typeface="Comfortaa"/>
                  <a:cs typeface="Comfortaa"/>
                  <a:sym typeface="Comfortaa"/>
                </a:rPr>
                <a:t>VirtualThread</a:t>
              </a:r>
              <a:endParaRPr b="1" sz="1300">
                <a:solidFill>
                  <a:srgbClr val="EEEEEE"/>
                </a:solidFill>
                <a:latin typeface="Comfortaa"/>
                <a:ea typeface="Comfortaa"/>
                <a:cs typeface="Comfortaa"/>
                <a:sym typeface="Comfortaa"/>
              </a:endParaRPr>
            </a:p>
          </p:txBody>
        </p:sp>
      </p:grpSp>
      <p:grpSp>
        <p:nvGrpSpPr>
          <p:cNvPr id="526" name="Google Shape;526;p58"/>
          <p:cNvGrpSpPr/>
          <p:nvPr/>
        </p:nvGrpSpPr>
        <p:grpSpPr>
          <a:xfrm>
            <a:off x="1702621" y="3190560"/>
            <a:ext cx="834878" cy="584911"/>
            <a:chOff x="509097" y="2581977"/>
            <a:chExt cx="1047000" cy="723900"/>
          </a:xfrm>
        </p:grpSpPr>
        <p:sp>
          <p:nvSpPr>
            <p:cNvPr id="527" name="Google Shape;527;p58"/>
            <p:cNvSpPr/>
            <p:nvPr/>
          </p:nvSpPr>
          <p:spPr>
            <a:xfrm>
              <a:off x="536800" y="2690050"/>
              <a:ext cx="951300" cy="502800"/>
            </a:xfrm>
            <a:prstGeom prst="rect">
              <a:avLst/>
            </a:prstGeom>
            <a:solidFill>
              <a:srgbClr val="93C47D"/>
            </a:solidFill>
            <a:ln cap="flat" cmpd="sng" w="9525">
              <a:solidFill>
                <a:srgbClr val="93C47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t/>
              </a:r>
              <a:endParaRPr>
                <a:solidFill>
                  <a:srgbClr val="EEEEEE"/>
                </a:solidFill>
                <a:latin typeface="Comfortaa"/>
                <a:ea typeface="Comfortaa"/>
                <a:cs typeface="Comfortaa"/>
                <a:sym typeface="Comfortaa"/>
              </a:endParaRPr>
            </a:p>
          </p:txBody>
        </p:sp>
        <p:sp>
          <p:nvSpPr>
            <p:cNvPr id="528" name="Google Shape;528;p58"/>
            <p:cNvSpPr txBox="1"/>
            <p:nvPr/>
          </p:nvSpPr>
          <p:spPr>
            <a:xfrm>
              <a:off x="509097" y="2581977"/>
              <a:ext cx="1047000" cy="72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300">
                  <a:solidFill>
                    <a:srgbClr val="EEEEEE"/>
                  </a:solidFill>
                  <a:latin typeface="Comfortaa"/>
                  <a:ea typeface="Comfortaa"/>
                  <a:cs typeface="Comfortaa"/>
                  <a:sym typeface="Comfortaa"/>
                </a:rPr>
                <a:t>VirtualThread</a:t>
              </a:r>
              <a:endParaRPr b="1" sz="1300">
                <a:solidFill>
                  <a:srgbClr val="EEEEEE"/>
                </a:solidFill>
                <a:latin typeface="Comfortaa"/>
                <a:ea typeface="Comfortaa"/>
                <a:cs typeface="Comfortaa"/>
                <a:sym typeface="Comfortaa"/>
              </a:endParaRPr>
            </a:p>
          </p:txBody>
        </p:sp>
      </p:grpSp>
      <p:grpSp>
        <p:nvGrpSpPr>
          <p:cNvPr id="529" name="Google Shape;529;p58"/>
          <p:cNvGrpSpPr/>
          <p:nvPr/>
        </p:nvGrpSpPr>
        <p:grpSpPr>
          <a:xfrm>
            <a:off x="1688733" y="2597539"/>
            <a:ext cx="834878" cy="584911"/>
            <a:chOff x="509097" y="2581977"/>
            <a:chExt cx="1047000" cy="723900"/>
          </a:xfrm>
        </p:grpSpPr>
        <p:sp>
          <p:nvSpPr>
            <p:cNvPr id="530" name="Google Shape;530;p58"/>
            <p:cNvSpPr/>
            <p:nvPr/>
          </p:nvSpPr>
          <p:spPr>
            <a:xfrm>
              <a:off x="536800" y="2690050"/>
              <a:ext cx="951300" cy="502800"/>
            </a:xfrm>
            <a:prstGeom prst="rect">
              <a:avLst/>
            </a:prstGeom>
            <a:solidFill>
              <a:srgbClr val="93C47D"/>
            </a:solidFill>
            <a:ln cap="flat" cmpd="sng" w="9525">
              <a:solidFill>
                <a:srgbClr val="93C47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t/>
              </a:r>
              <a:endParaRPr>
                <a:solidFill>
                  <a:srgbClr val="EEEEEE"/>
                </a:solidFill>
                <a:latin typeface="Comfortaa"/>
                <a:ea typeface="Comfortaa"/>
                <a:cs typeface="Comfortaa"/>
                <a:sym typeface="Comfortaa"/>
              </a:endParaRPr>
            </a:p>
          </p:txBody>
        </p:sp>
        <p:sp>
          <p:nvSpPr>
            <p:cNvPr id="531" name="Google Shape;531;p58"/>
            <p:cNvSpPr txBox="1"/>
            <p:nvPr/>
          </p:nvSpPr>
          <p:spPr>
            <a:xfrm>
              <a:off x="509097" y="2581977"/>
              <a:ext cx="1047000" cy="72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300">
                  <a:solidFill>
                    <a:srgbClr val="EEEEEE"/>
                  </a:solidFill>
                  <a:latin typeface="Comfortaa"/>
                  <a:ea typeface="Comfortaa"/>
                  <a:cs typeface="Comfortaa"/>
                  <a:sym typeface="Comfortaa"/>
                </a:rPr>
                <a:t>VirtualThread</a:t>
              </a:r>
              <a:endParaRPr b="1" sz="1300">
                <a:solidFill>
                  <a:srgbClr val="EEEEEE"/>
                </a:solidFill>
                <a:latin typeface="Comfortaa"/>
                <a:ea typeface="Comfortaa"/>
                <a:cs typeface="Comfortaa"/>
                <a:sym typeface="Comfortaa"/>
              </a:endParaRPr>
            </a:p>
          </p:txBody>
        </p:sp>
      </p:grpSp>
      <p:grpSp>
        <p:nvGrpSpPr>
          <p:cNvPr id="532" name="Google Shape;532;p58"/>
          <p:cNvGrpSpPr/>
          <p:nvPr/>
        </p:nvGrpSpPr>
        <p:grpSpPr>
          <a:xfrm>
            <a:off x="823658" y="3178876"/>
            <a:ext cx="834878" cy="584911"/>
            <a:chOff x="509097" y="2581977"/>
            <a:chExt cx="1047000" cy="723900"/>
          </a:xfrm>
        </p:grpSpPr>
        <p:sp>
          <p:nvSpPr>
            <p:cNvPr id="533" name="Google Shape;533;p58"/>
            <p:cNvSpPr/>
            <p:nvPr/>
          </p:nvSpPr>
          <p:spPr>
            <a:xfrm>
              <a:off x="536800" y="2690050"/>
              <a:ext cx="951300" cy="502800"/>
            </a:xfrm>
            <a:prstGeom prst="rect">
              <a:avLst/>
            </a:prstGeom>
            <a:solidFill>
              <a:srgbClr val="93C47D"/>
            </a:solidFill>
            <a:ln cap="flat" cmpd="sng" w="9525">
              <a:solidFill>
                <a:srgbClr val="93C47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t/>
              </a:r>
              <a:endParaRPr>
                <a:solidFill>
                  <a:srgbClr val="EEEEEE"/>
                </a:solidFill>
                <a:latin typeface="Comfortaa"/>
                <a:ea typeface="Comfortaa"/>
                <a:cs typeface="Comfortaa"/>
                <a:sym typeface="Comfortaa"/>
              </a:endParaRPr>
            </a:p>
          </p:txBody>
        </p:sp>
        <p:sp>
          <p:nvSpPr>
            <p:cNvPr id="534" name="Google Shape;534;p58"/>
            <p:cNvSpPr txBox="1"/>
            <p:nvPr/>
          </p:nvSpPr>
          <p:spPr>
            <a:xfrm>
              <a:off x="509097" y="2581977"/>
              <a:ext cx="1047000" cy="72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300">
                  <a:solidFill>
                    <a:srgbClr val="EEEEEE"/>
                  </a:solidFill>
                  <a:latin typeface="Comfortaa"/>
                  <a:ea typeface="Comfortaa"/>
                  <a:cs typeface="Comfortaa"/>
                  <a:sym typeface="Comfortaa"/>
                </a:rPr>
                <a:t>VirtualThread</a:t>
              </a:r>
              <a:endParaRPr b="1" sz="1300">
                <a:solidFill>
                  <a:srgbClr val="EEEEEE"/>
                </a:solidFill>
                <a:latin typeface="Comfortaa"/>
                <a:ea typeface="Comfortaa"/>
                <a:cs typeface="Comfortaa"/>
                <a:sym typeface="Comfortaa"/>
              </a:endParaRPr>
            </a:p>
          </p:txBody>
        </p:sp>
      </p:grpSp>
      <p:sp>
        <p:nvSpPr>
          <p:cNvPr id="535" name="Google Shape;535;p58"/>
          <p:cNvSpPr txBox="1"/>
          <p:nvPr/>
        </p:nvSpPr>
        <p:spPr>
          <a:xfrm>
            <a:off x="966966" y="3703325"/>
            <a:ext cx="1494300" cy="3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EE8934"/>
                </a:solidFill>
                <a:latin typeface="Comfortaa"/>
                <a:ea typeface="Comfortaa"/>
                <a:cs typeface="Comfortaa"/>
                <a:sym typeface="Comfortaa"/>
              </a:rPr>
              <a:t>대기 상태의 V.T들 </a:t>
            </a:r>
            <a:endParaRPr b="1" sz="1500">
              <a:solidFill>
                <a:srgbClr val="EE8934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536" name="Google Shape;536;p58"/>
          <p:cNvSpPr txBox="1"/>
          <p:nvPr/>
        </p:nvSpPr>
        <p:spPr>
          <a:xfrm>
            <a:off x="3758330" y="3207307"/>
            <a:ext cx="548700" cy="3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EE8934"/>
                </a:solidFill>
                <a:latin typeface="Comfortaa"/>
                <a:ea typeface="Comfortaa"/>
                <a:cs typeface="Comfortaa"/>
                <a:sym typeface="Comfortaa"/>
              </a:rPr>
              <a:t>실행</a:t>
            </a:r>
            <a:endParaRPr b="1" sz="1500">
              <a:solidFill>
                <a:srgbClr val="EE8934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537" name="Google Shape;537;p58"/>
          <p:cNvSpPr txBox="1"/>
          <p:nvPr/>
        </p:nvSpPr>
        <p:spPr>
          <a:xfrm>
            <a:off x="5006857" y="3147063"/>
            <a:ext cx="548700" cy="3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EE8934"/>
                </a:solidFill>
                <a:latin typeface="Comfortaa"/>
                <a:ea typeface="Comfortaa"/>
                <a:cs typeface="Comfortaa"/>
                <a:sym typeface="Comfortaa"/>
              </a:rPr>
              <a:t>실행</a:t>
            </a:r>
            <a:endParaRPr b="1" sz="1500">
              <a:solidFill>
                <a:srgbClr val="EE8934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538" name="Google Shape;538;p58"/>
          <p:cNvSpPr/>
          <p:nvPr/>
        </p:nvSpPr>
        <p:spPr>
          <a:xfrm rot="-5402051">
            <a:off x="6182370" y="3025513"/>
            <a:ext cx="502800" cy="6273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EEEEEE"/>
          </a:solidFill>
          <a:ln cap="flat" cmpd="sng" w="9525">
            <a:solidFill>
              <a:srgbClr val="EEEE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EEEEE"/>
              </a:solidFill>
            </a:endParaRPr>
          </a:p>
        </p:txBody>
      </p:sp>
      <p:sp>
        <p:nvSpPr>
          <p:cNvPr id="539" name="Google Shape;539;p58"/>
          <p:cNvSpPr txBox="1"/>
          <p:nvPr/>
        </p:nvSpPr>
        <p:spPr>
          <a:xfrm>
            <a:off x="6221355" y="3209382"/>
            <a:ext cx="548700" cy="3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EE8934"/>
                </a:solidFill>
                <a:latin typeface="Comfortaa"/>
                <a:ea typeface="Comfortaa"/>
                <a:cs typeface="Comfortaa"/>
                <a:sym typeface="Comfortaa"/>
              </a:rPr>
              <a:t>실행</a:t>
            </a:r>
            <a:endParaRPr b="1" sz="1500">
              <a:solidFill>
                <a:srgbClr val="EE8934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59"/>
          <p:cNvSpPr/>
          <p:nvPr/>
        </p:nvSpPr>
        <p:spPr>
          <a:xfrm>
            <a:off x="3241341" y="1439775"/>
            <a:ext cx="4058400" cy="3433500"/>
          </a:xfrm>
          <a:prstGeom prst="roundRect">
            <a:avLst>
              <a:gd fmla="val 5931" name="adj"/>
            </a:avLst>
          </a:prstGeom>
          <a:solidFill>
            <a:srgbClr val="2B2B2B"/>
          </a:solidFill>
          <a:ln cap="flat" cmpd="sng" w="19050">
            <a:solidFill>
              <a:srgbClr val="59943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5" name="Google Shape;545;p59"/>
          <p:cNvSpPr/>
          <p:nvPr/>
        </p:nvSpPr>
        <p:spPr>
          <a:xfrm>
            <a:off x="6255066" y="837625"/>
            <a:ext cx="2458200" cy="5052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rgbClr val="2B2B2B"/>
          </a:solidFill>
          <a:ln cap="flat" cmpd="sng" w="19050">
            <a:solidFill>
              <a:srgbClr val="59943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700">
                <a:solidFill>
                  <a:srgbClr val="EEEEEE"/>
                </a:solidFill>
                <a:latin typeface="Comfortaa"/>
                <a:ea typeface="Comfortaa"/>
                <a:cs typeface="Comfortaa"/>
                <a:sym typeface="Comfortaa"/>
              </a:rPr>
              <a:t>ForkJoinPool</a:t>
            </a:r>
            <a:endParaRPr b="1" sz="1700">
              <a:solidFill>
                <a:srgbClr val="EEEEEE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546" name="Google Shape;546;p59"/>
          <p:cNvSpPr txBox="1"/>
          <p:nvPr/>
        </p:nvSpPr>
        <p:spPr>
          <a:xfrm>
            <a:off x="311700" y="193875"/>
            <a:ext cx="7877400" cy="7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  <a:t>Virtual Thread Scheduling</a:t>
            </a:r>
            <a:endParaRPr b="1" sz="3000">
              <a:solidFill>
                <a:srgbClr val="EAEAEA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547" name="Google Shape;547;p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grpSp>
        <p:nvGrpSpPr>
          <p:cNvPr id="548" name="Google Shape;548;p59"/>
          <p:cNvGrpSpPr/>
          <p:nvPr/>
        </p:nvGrpSpPr>
        <p:grpSpPr>
          <a:xfrm>
            <a:off x="3376716" y="3662950"/>
            <a:ext cx="1234800" cy="646500"/>
            <a:chOff x="536800" y="2582950"/>
            <a:chExt cx="1234800" cy="646500"/>
          </a:xfrm>
        </p:grpSpPr>
        <p:sp>
          <p:nvSpPr>
            <p:cNvPr id="549" name="Google Shape;549;p59"/>
            <p:cNvSpPr/>
            <p:nvPr/>
          </p:nvSpPr>
          <p:spPr>
            <a:xfrm>
              <a:off x="536800" y="2587150"/>
              <a:ext cx="1234800" cy="605700"/>
            </a:xfrm>
            <a:prstGeom prst="rect">
              <a:avLst/>
            </a:prstGeom>
            <a:solidFill>
              <a:srgbClr val="56A8F5"/>
            </a:solidFill>
            <a:ln cap="flat" cmpd="sng" w="9525">
              <a:solidFill>
                <a:srgbClr val="56A8F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t/>
              </a:r>
              <a:endParaRPr>
                <a:solidFill>
                  <a:srgbClr val="EEEEEE"/>
                </a:solidFill>
                <a:latin typeface="Comfortaa"/>
                <a:ea typeface="Comfortaa"/>
                <a:cs typeface="Comfortaa"/>
                <a:sym typeface="Comfortaa"/>
              </a:endParaRPr>
            </a:p>
          </p:txBody>
        </p:sp>
        <p:sp>
          <p:nvSpPr>
            <p:cNvPr id="550" name="Google Shape;550;p59"/>
            <p:cNvSpPr txBox="1"/>
            <p:nvPr/>
          </p:nvSpPr>
          <p:spPr>
            <a:xfrm>
              <a:off x="630700" y="2582950"/>
              <a:ext cx="10470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500">
                  <a:solidFill>
                    <a:srgbClr val="EEEEEE"/>
                  </a:solidFill>
                  <a:latin typeface="Comfortaa"/>
                  <a:ea typeface="Comfortaa"/>
                  <a:cs typeface="Comfortaa"/>
                  <a:sym typeface="Comfortaa"/>
                </a:rPr>
                <a:t>Platform</a:t>
              </a:r>
              <a:br>
                <a:rPr b="1" lang="ko" sz="1500">
                  <a:solidFill>
                    <a:srgbClr val="EEEEEE"/>
                  </a:solidFill>
                  <a:latin typeface="Comfortaa"/>
                  <a:ea typeface="Comfortaa"/>
                  <a:cs typeface="Comfortaa"/>
                  <a:sym typeface="Comfortaa"/>
                </a:rPr>
              </a:br>
              <a:r>
                <a:rPr b="1" lang="ko" sz="1500">
                  <a:solidFill>
                    <a:srgbClr val="EEEEEE"/>
                  </a:solidFill>
                  <a:latin typeface="Comfortaa"/>
                  <a:ea typeface="Comfortaa"/>
                  <a:cs typeface="Comfortaa"/>
                  <a:sym typeface="Comfortaa"/>
                </a:rPr>
                <a:t>Thread1</a:t>
              </a:r>
              <a:endParaRPr b="1" sz="1500">
                <a:solidFill>
                  <a:srgbClr val="EEEEEE"/>
                </a:solidFill>
                <a:latin typeface="Comfortaa"/>
                <a:ea typeface="Comfortaa"/>
                <a:cs typeface="Comfortaa"/>
                <a:sym typeface="Comfortaa"/>
              </a:endParaRPr>
            </a:p>
          </p:txBody>
        </p:sp>
      </p:grpSp>
      <p:sp>
        <p:nvSpPr>
          <p:cNvPr id="551" name="Google Shape;551;p59"/>
          <p:cNvSpPr/>
          <p:nvPr/>
        </p:nvSpPr>
        <p:spPr>
          <a:xfrm>
            <a:off x="5847966" y="3667150"/>
            <a:ext cx="1234800" cy="605700"/>
          </a:xfrm>
          <a:prstGeom prst="rect">
            <a:avLst/>
          </a:prstGeom>
          <a:solidFill>
            <a:srgbClr val="56A8F5"/>
          </a:solidFill>
          <a:ln cap="flat" cmpd="sng" w="9525">
            <a:solidFill>
              <a:srgbClr val="56A8F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rgbClr val="EEEEEE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grpSp>
        <p:nvGrpSpPr>
          <p:cNvPr id="552" name="Google Shape;552;p59"/>
          <p:cNvGrpSpPr/>
          <p:nvPr/>
        </p:nvGrpSpPr>
        <p:grpSpPr>
          <a:xfrm>
            <a:off x="3291378" y="2205531"/>
            <a:ext cx="1431300" cy="805687"/>
            <a:chOff x="2638737" y="2205531"/>
            <a:chExt cx="1431300" cy="805687"/>
          </a:xfrm>
        </p:grpSpPr>
        <p:grpSp>
          <p:nvGrpSpPr>
            <p:cNvPr id="553" name="Google Shape;553;p59"/>
            <p:cNvGrpSpPr/>
            <p:nvPr/>
          </p:nvGrpSpPr>
          <p:grpSpPr>
            <a:xfrm>
              <a:off x="2869210" y="2665018"/>
              <a:ext cx="936000" cy="346200"/>
              <a:chOff x="2869210" y="2665018"/>
              <a:chExt cx="936000" cy="346200"/>
            </a:xfrm>
          </p:grpSpPr>
          <p:sp>
            <p:nvSpPr>
              <p:cNvPr id="554" name="Google Shape;554;p59"/>
              <p:cNvSpPr/>
              <p:nvPr/>
            </p:nvSpPr>
            <p:spPr>
              <a:xfrm>
                <a:off x="2869210" y="2665018"/>
                <a:ext cx="936000" cy="346200"/>
              </a:xfrm>
              <a:prstGeom prst="rect">
                <a:avLst/>
              </a:prstGeom>
              <a:solidFill>
                <a:srgbClr val="56A8F5"/>
              </a:solidFill>
              <a:ln cap="flat" cmpd="sng" w="28575">
                <a:solidFill>
                  <a:srgbClr val="EEEEEE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1200"/>
                  </a:spcAft>
                  <a:buNone/>
                </a:pPr>
                <a:r>
                  <a:t/>
                </a:r>
                <a:endParaRPr>
                  <a:solidFill>
                    <a:srgbClr val="EEEEEE"/>
                  </a:solidFill>
                  <a:latin typeface="Comfortaa"/>
                  <a:ea typeface="Comfortaa"/>
                  <a:cs typeface="Comfortaa"/>
                  <a:sym typeface="Comfortaa"/>
                </a:endParaRPr>
              </a:p>
            </p:txBody>
          </p:sp>
          <p:cxnSp>
            <p:nvCxnSpPr>
              <p:cNvPr id="555" name="Google Shape;555;p59"/>
              <p:cNvCxnSpPr/>
              <p:nvPr/>
            </p:nvCxnSpPr>
            <p:spPr>
              <a:xfrm>
                <a:off x="3097174" y="2665018"/>
                <a:ext cx="0" cy="3408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EEEEEE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56" name="Google Shape;556;p59"/>
              <p:cNvCxnSpPr/>
              <p:nvPr/>
            </p:nvCxnSpPr>
            <p:spPr>
              <a:xfrm>
                <a:off x="3342402" y="2667756"/>
                <a:ext cx="0" cy="3408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EEEEEE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57" name="Google Shape;557;p59"/>
              <p:cNvCxnSpPr/>
              <p:nvPr/>
            </p:nvCxnSpPr>
            <p:spPr>
              <a:xfrm>
                <a:off x="3573359" y="2667756"/>
                <a:ext cx="0" cy="3408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EEEEEE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sp>
          <p:nvSpPr>
            <p:cNvPr id="558" name="Google Shape;558;p59"/>
            <p:cNvSpPr txBox="1"/>
            <p:nvPr/>
          </p:nvSpPr>
          <p:spPr>
            <a:xfrm>
              <a:off x="2638737" y="2205531"/>
              <a:ext cx="14313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200">
                  <a:solidFill>
                    <a:srgbClr val="EEEEEE"/>
                  </a:solidFill>
                  <a:latin typeface="Comfortaa"/>
                  <a:ea typeface="Comfortaa"/>
                  <a:cs typeface="Comfortaa"/>
                  <a:sym typeface="Comfortaa"/>
                </a:rPr>
                <a:t>WorkStealing</a:t>
              </a:r>
              <a:br>
                <a:rPr b="1" lang="ko" sz="1200">
                  <a:solidFill>
                    <a:srgbClr val="EEEEEE"/>
                  </a:solidFill>
                  <a:latin typeface="Comfortaa"/>
                  <a:ea typeface="Comfortaa"/>
                  <a:cs typeface="Comfortaa"/>
                  <a:sym typeface="Comfortaa"/>
                </a:rPr>
              </a:br>
              <a:r>
                <a:rPr b="1" lang="ko" sz="1200">
                  <a:solidFill>
                    <a:srgbClr val="EEEEEE"/>
                  </a:solidFill>
                  <a:latin typeface="Comfortaa"/>
                  <a:ea typeface="Comfortaa"/>
                  <a:cs typeface="Comfortaa"/>
                  <a:sym typeface="Comfortaa"/>
                </a:rPr>
                <a:t>Queue1</a:t>
              </a:r>
              <a:endParaRPr b="1" sz="1200">
                <a:solidFill>
                  <a:srgbClr val="EEEEEE"/>
                </a:solidFill>
                <a:latin typeface="Comfortaa"/>
                <a:ea typeface="Comfortaa"/>
                <a:cs typeface="Comfortaa"/>
                <a:sym typeface="Comfortaa"/>
              </a:endParaRPr>
            </a:p>
          </p:txBody>
        </p:sp>
      </p:grpSp>
      <p:grpSp>
        <p:nvGrpSpPr>
          <p:cNvPr id="559" name="Google Shape;559;p59"/>
          <p:cNvGrpSpPr/>
          <p:nvPr/>
        </p:nvGrpSpPr>
        <p:grpSpPr>
          <a:xfrm>
            <a:off x="5980200" y="2665018"/>
            <a:ext cx="936000" cy="346200"/>
            <a:chOff x="2869210" y="2665018"/>
            <a:chExt cx="936000" cy="346200"/>
          </a:xfrm>
        </p:grpSpPr>
        <p:sp>
          <p:nvSpPr>
            <p:cNvPr id="560" name="Google Shape;560;p59"/>
            <p:cNvSpPr/>
            <p:nvPr/>
          </p:nvSpPr>
          <p:spPr>
            <a:xfrm>
              <a:off x="2869210" y="2665018"/>
              <a:ext cx="936000" cy="346200"/>
            </a:xfrm>
            <a:prstGeom prst="rect">
              <a:avLst/>
            </a:prstGeom>
            <a:solidFill>
              <a:srgbClr val="56A8F5"/>
            </a:solidFill>
            <a:ln cap="flat" cmpd="sng" w="28575">
              <a:solidFill>
                <a:srgbClr val="EEEEE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t/>
              </a:r>
              <a:endParaRPr>
                <a:solidFill>
                  <a:srgbClr val="EEEEEE"/>
                </a:solidFill>
                <a:latin typeface="Comfortaa"/>
                <a:ea typeface="Comfortaa"/>
                <a:cs typeface="Comfortaa"/>
                <a:sym typeface="Comfortaa"/>
              </a:endParaRPr>
            </a:p>
          </p:txBody>
        </p:sp>
        <p:cxnSp>
          <p:nvCxnSpPr>
            <p:cNvPr id="561" name="Google Shape;561;p59"/>
            <p:cNvCxnSpPr/>
            <p:nvPr/>
          </p:nvCxnSpPr>
          <p:spPr>
            <a:xfrm>
              <a:off x="3097174" y="2665018"/>
              <a:ext cx="0" cy="340800"/>
            </a:xfrm>
            <a:prstGeom prst="straightConnector1">
              <a:avLst/>
            </a:prstGeom>
            <a:noFill/>
            <a:ln cap="flat" cmpd="sng" w="28575">
              <a:solidFill>
                <a:srgbClr val="EEEEEE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62" name="Google Shape;562;p59"/>
            <p:cNvCxnSpPr/>
            <p:nvPr/>
          </p:nvCxnSpPr>
          <p:spPr>
            <a:xfrm>
              <a:off x="3342402" y="2667756"/>
              <a:ext cx="0" cy="340800"/>
            </a:xfrm>
            <a:prstGeom prst="straightConnector1">
              <a:avLst/>
            </a:prstGeom>
            <a:noFill/>
            <a:ln cap="flat" cmpd="sng" w="28575">
              <a:solidFill>
                <a:srgbClr val="EEEEEE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63" name="Google Shape;563;p59"/>
            <p:cNvCxnSpPr/>
            <p:nvPr/>
          </p:nvCxnSpPr>
          <p:spPr>
            <a:xfrm>
              <a:off x="3573359" y="2667756"/>
              <a:ext cx="0" cy="340800"/>
            </a:xfrm>
            <a:prstGeom prst="straightConnector1">
              <a:avLst/>
            </a:prstGeom>
            <a:noFill/>
            <a:ln cap="flat" cmpd="sng" w="28575">
              <a:solidFill>
                <a:srgbClr val="EEEEEE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564" name="Google Shape;564;p59"/>
          <p:cNvSpPr/>
          <p:nvPr/>
        </p:nvSpPr>
        <p:spPr>
          <a:xfrm rot="-5402051">
            <a:off x="3719345" y="3023438"/>
            <a:ext cx="502800" cy="6273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EEEEEE"/>
          </a:solidFill>
          <a:ln cap="flat" cmpd="sng" w="9525">
            <a:solidFill>
              <a:srgbClr val="EEEE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EEEEE"/>
              </a:solidFill>
            </a:endParaRPr>
          </a:p>
        </p:txBody>
      </p:sp>
      <p:sp>
        <p:nvSpPr>
          <p:cNvPr id="565" name="Google Shape;565;p59"/>
          <p:cNvSpPr/>
          <p:nvPr/>
        </p:nvSpPr>
        <p:spPr>
          <a:xfrm rot="-9255840">
            <a:off x="4596876" y="3119771"/>
            <a:ext cx="1233231" cy="34121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EEEEEE"/>
          </a:solidFill>
          <a:ln cap="flat" cmpd="sng" w="9525">
            <a:solidFill>
              <a:srgbClr val="EEEE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EEEEE"/>
              </a:solidFill>
            </a:endParaRPr>
          </a:p>
        </p:txBody>
      </p:sp>
      <p:sp>
        <p:nvSpPr>
          <p:cNvPr id="566" name="Google Shape;566;p59"/>
          <p:cNvSpPr/>
          <p:nvPr/>
        </p:nvSpPr>
        <p:spPr>
          <a:xfrm flipH="1" rot="9255840">
            <a:off x="4596876" y="3119771"/>
            <a:ext cx="1233231" cy="34121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EEEEEE"/>
          </a:solidFill>
          <a:ln cap="flat" cmpd="sng" w="9525">
            <a:solidFill>
              <a:srgbClr val="EEEE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EEEEE"/>
              </a:solidFill>
            </a:endParaRPr>
          </a:p>
        </p:txBody>
      </p:sp>
      <p:grpSp>
        <p:nvGrpSpPr>
          <p:cNvPr id="567" name="Google Shape;567;p59"/>
          <p:cNvGrpSpPr/>
          <p:nvPr/>
        </p:nvGrpSpPr>
        <p:grpSpPr>
          <a:xfrm>
            <a:off x="4796058" y="881776"/>
            <a:ext cx="834878" cy="584911"/>
            <a:chOff x="509097" y="2581977"/>
            <a:chExt cx="1047000" cy="723900"/>
          </a:xfrm>
        </p:grpSpPr>
        <p:sp>
          <p:nvSpPr>
            <p:cNvPr id="568" name="Google Shape;568;p59"/>
            <p:cNvSpPr/>
            <p:nvPr/>
          </p:nvSpPr>
          <p:spPr>
            <a:xfrm>
              <a:off x="536800" y="2690050"/>
              <a:ext cx="951300" cy="502800"/>
            </a:xfrm>
            <a:prstGeom prst="rect">
              <a:avLst/>
            </a:prstGeom>
            <a:solidFill>
              <a:srgbClr val="93C47D"/>
            </a:solidFill>
            <a:ln cap="flat" cmpd="sng" w="9525">
              <a:solidFill>
                <a:srgbClr val="93C47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t/>
              </a:r>
              <a:endParaRPr>
                <a:solidFill>
                  <a:srgbClr val="EEEEEE"/>
                </a:solidFill>
                <a:latin typeface="Comfortaa"/>
                <a:ea typeface="Comfortaa"/>
                <a:cs typeface="Comfortaa"/>
                <a:sym typeface="Comfortaa"/>
              </a:endParaRPr>
            </a:p>
          </p:txBody>
        </p:sp>
        <p:sp>
          <p:nvSpPr>
            <p:cNvPr id="569" name="Google Shape;569;p59"/>
            <p:cNvSpPr txBox="1"/>
            <p:nvPr/>
          </p:nvSpPr>
          <p:spPr>
            <a:xfrm>
              <a:off x="509097" y="2581977"/>
              <a:ext cx="1047000" cy="72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300">
                  <a:solidFill>
                    <a:srgbClr val="EEEEEE"/>
                  </a:solidFill>
                  <a:latin typeface="Comfortaa"/>
                  <a:ea typeface="Comfortaa"/>
                  <a:cs typeface="Comfortaa"/>
                  <a:sym typeface="Comfortaa"/>
                </a:rPr>
                <a:t>VirtualThread</a:t>
              </a:r>
              <a:endParaRPr b="1" sz="1300">
                <a:solidFill>
                  <a:srgbClr val="EEEEEE"/>
                </a:solidFill>
                <a:latin typeface="Comfortaa"/>
                <a:ea typeface="Comfortaa"/>
                <a:cs typeface="Comfortaa"/>
                <a:sym typeface="Comfortaa"/>
              </a:endParaRPr>
            </a:p>
          </p:txBody>
        </p:sp>
      </p:grpSp>
      <p:sp>
        <p:nvSpPr>
          <p:cNvPr id="570" name="Google Shape;570;p59"/>
          <p:cNvSpPr txBox="1"/>
          <p:nvPr/>
        </p:nvSpPr>
        <p:spPr>
          <a:xfrm>
            <a:off x="4482798" y="2641944"/>
            <a:ext cx="1645200" cy="3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700">
                <a:solidFill>
                  <a:srgbClr val="EE8934"/>
                </a:solidFill>
                <a:latin typeface="Comfortaa"/>
                <a:ea typeface="Comfortaa"/>
                <a:cs typeface="Comfortaa"/>
                <a:sym typeface="Comfortaa"/>
              </a:rPr>
              <a:t>V.Thread</a:t>
            </a:r>
            <a:r>
              <a:rPr b="1" lang="ko" sz="1600">
                <a:solidFill>
                  <a:srgbClr val="EE8934"/>
                </a:solidFill>
                <a:latin typeface="Comfortaa"/>
                <a:ea typeface="Comfortaa"/>
                <a:cs typeface="Comfortaa"/>
                <a:sym typeface="Comfortaa"/>
              </a:rPr>
              <a:t> Pull</a:t>
            </a:r>
            <a:endParaRPr b="1" sz="1600">
              <a:solidFill>
                <a:srgbClr val="EE8934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571" name="Google Shape;571;p59"/>
          <p:cNvCxnSpPr/>
          <p:nvPr/>
        </p:nvCxnSpPr>
        <p:spPr>
          <a:xfrm>
            <a:off x="3698216" y="4279772"/>
            <a:ext cx="0" cy="346200"/>
          </a:xfrm>
          <a:prstGeom prst="straightConnector1">
            <a:avLst/>
          </a:prstGeom>
          <a:noFill/>
          <a:ln cap="flat" cmpd="sng" w="28575">
            <a:solidFill>
              <a:srgbClr val="EEEEEE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2" name="Google Shape;572;p59"/>
          <p:cNvCxnSpPr/>
          <p:nvPr/>
        </p:nvCxnSpPr>
        <p:spPr>
          <a:xfrm>
            <a:off x="6148741" y="4279772"/>
            <a:ext cx="0" cy="346200"/>
          </a:xfrm>
          <a:prstGeom prst="straightConnector1">
            <a:avLst/>
          </a:prstGeom>
          <a:noFill/>
          <a:ln cap="flat" cmpd="sng" w="28575">
            <a:solidFill>
              <a:srgbClr val="EEEEEE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3" name="Google Shape;573;p59"/>
          <p:cNvCxnSpPr/>
          <p:nvPr/>
        </p:nvCxnSpPr>
        <p:spPr>
          <a:xfrm rot="10800000">
            <a:off x="1462363" y="4630825"/>
            <a:ext cx="4700100" cy="0"/>
          </a:xfrm>
          <a:prstGeom prst="straightConnector1">
            <a:avLst/>
          </a:prstGeom>
          <a:noFill/>
          <a:ln cap="flat" cmpd="sng" w="28575">
            <a:solidFill>
              <a:srgbClr val="EEEEEE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4" name="Google Shape;574;p59"/>
          <p:cNvCxnSpPr/>
          <p:nvPr/>
        </p:nvCxnSpPr>
        <p:spPr>
          <a:xfrm>
            <a:off x="1476366" y="3966325"/>
            <a:ext cx="0" cy="657600"/>
          </a:xfrm>
          <a:prstGeom prst="straightConnector1">
            <a:avLst/>
          </a:prstGeom>
          <a:noFill/>
          <a:ln cap="flat" cmpd="sng" w="28575">
            <a:solidFill>
              <a:srgbClr val="EEEEEE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575" name="Google Shape;575;p59"/>
          <p:cNvCxnSpPr/>
          <p:nvPr/>
        </p:nvCxnSpPr>
        <p:spPr>
          <a:xfrm rot="10800000">
            <a:off x="3260066" y="1813675"/>
            <a:ext cx="3220800" cy="0"/>
          </a:xfrm>
          <a:prstGeom prst="straightConnector1">
            <a:avLst/>
          </a:prstGeom>
          <a:noFill/>
          <a:ln cap="flat" cmpd="sng" w="28575">
            <a:solidFill>
              <a:srgbClr val="EEEEEE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6" name="Google Shape;576;p59"/>
          <p:cNvCxnSpPr/>
          <p:nvPr/>
        </p:nvCxnSpPr>
        <p:spPr>
          <a:xfrm>
            <a:off x="1476366" y="1806653"/>
            <a:ext cx="0" cy="505200"/>
          </a:xfrm>
          <a:prstGeom prst="straightConnector1">
            <a:avLst/>
          </a:prstGeom>
          <a:noFill/>
          <a:ln cap="flat" cmpd="sng" w="28575">
            <a:solidFill>
              <a:srgbClr val="EEEEEE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7" name="Google Shape;577;p59"/>
          <p:cNvCxnSpPr/>
          <p:nvPr/>
        </p:nvCxnSpPr>
        <p:spPr>
          <a:xfrm>
            <a:off x="4007016" y="1813678"/>
            <a:ext cx="0" cy="505200"/>
          </a:xfrm>
          <a:prstGeom prst="straightConnector1">
            <a:avLst/>
          </a:prstGeom>
          <a:noFill/>
          <a:ln cap="flat" cmpd="sng" w="28575">
            <a:solidFill>
              <a:srgbClr val="EEEEEE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78" name="Google Shape;578;p59"/>
          <p:cNvCxnSpPr/>
          <p:nvPr/>
        </p:nvCxnSpPr>
        <p:spPr>
          <a:xfrm>
            <a:off x="6465366" y="1827637"/>
            <a:ext cx="0" cy="505200"/>
          </a:xfrm>
          <a:prstGeom prst="straightConnector1">
            <a:avLst/>
          </a:prstGeom>
          <a:noFill/>
          <a:ln cap="flat" cmpd="sng" w="28575">
            <a:solidFill>
              <a:srgbClr val="EEEEEE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79" name="Google Shape;579;p59"/>
          <p:cNvCxnSpPr/>
          <p:nvPr/>
        </p:nvCxnSpPr>
        <p:spPr>
          <a:xfrm>
            <a:off x="5213478" y="1368437"/>
            <a:ext cx="0" cy="431400"/>
          </a:xfrm>
          <a:prstGeom prst="straightConnector1">
            <a:avLst/>
          </a:prstGeom>
          <a:noFill/>
          <a:ln cap="flat" cmpd="sng" w="28575">
            <a:solidFill>
              <a:srgbClr val="EEEEEE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80" name="Google Shape;580;p59"/>
          <p:cNvSpPr txBox="1"/>
          <p:nvPr/>
        </p:nvSpPr>
        <p:spPr>
          <a:xfrm>
            <a:off x="5299264" y="1481113"/>
            <a:ext cx="548700" cy="3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EE8934"/>
                </a:solidFill>
                <a:latin typeface="Comfortaa"/>
                <a:ea typeface="Comfortaa"/>
                <a:cs typeface="Comfortaa"/>
                <a:sym typeface="Comfortaa"/>
              </a:rPr>
              <a:t>생성</a:t>
            </a:r>
            <a:endParaRPr b="1" sz="1500">
              <a:solidFill>
                <a:srgbClr val="EE8934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581" name="Google Shape;581;p59"/>
          <p:cNvSpPr txBox="1"/>
          <p:nvPr/>
        </p:nvSpPr>
        <p:spPr>
          <a:xfrm>
            <a:off x="4605191" y="1881525"/>
            <a:ext cx="12594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rgbClr val="EE8934"/>
                </a:solidFill>
                <a:latin typeface="Comfortaa"/>
                <a:ea typeface="Comfortaa"/>
                <a:cs typeface="Comfortaa"/>
                <a:sym typeface="Comfortaa"/>
              </a:rPr>
              <a:t>Scheduled</a:t>
            </a:r>
            <a:endParaRPr b="1" sz="1300">
              <a:solidFill>
                <a:srgbClr val="EE8934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582" name="Google Shape;582;p59"/>
          <p:cNvSpPr txBox="1"/>
          <p:nvPr/>
        </p:nvSpPr>
        <p:spPr>
          <a:xfrm>
            <a:off x="1533789" y="1993413"/>
            <a:ext cx="548700" cy="3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EE8934"/>
                </a:solidFill>
                <a:latin typeface="Comfortaa"/>
                <a:ea typeface="Comfortaa"/>
                <a:cs typeface="Comfortaa"/>
                <a:sym typeface="Comfortaa"/>
              </a:rPr>
              <a:t>준비</a:t>
            </a:r>
            <a:endParaRPr b="1" sz="1500">
              <a:solidFill>
                <a:srgbClr val="EE8934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583" name="Google Shape;583;p59"/>
          <p:cNvSpPr txBox="1"/>
          <p:nvPr/>
        </p:nvSpPr>
        <p:spPr>
          <a:xfrm>
            <a:off x="1533807" y="4323875"/>
            <a:ext cx="1763700" cy="5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EE8934"/>
                </a:solidFill>
                <a:latin typeface="Comfortaa"/>
                <a:ea typeface="Comfortaa"/>
                <a:cs typeface="Comfortaa"/>
                <a:sym typeface="Comfortaa"/>
              </a:rPr>
              <a:t>I/O, Sleep, Wait…</a:t>
            </a:r>
            <a:endParaRPr b="1" sz="1500">
              <a:solidFill>
                <a:srgbClr val="EE8934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584" name="Google Shape;584;p59"/>
          <p:cNvSpPr txBox="1"/>
          <p:nvPr/>
        </p:nvSpPr>
        <p:spPr>
          <a:xfrm>
            <a:off x="5934964" y="3667125"/>
            <a:ext cx="1047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EEEEEE"/>
                </a:solidFill>
                <a:latin typeface="Comfortaa"/>
                <a:ea typeface="Comfortaa"/>
                <a:cs typeface="Comfortaa"/>
                <a:sym typeface="Comfortaa"/>
              </a:rPr>
              <a:t>Platform</a:t>
            </a:r>
            <a:br>
              <a:rPr b="1" lang="ko" sz="1500">
                <a:solidFill>
                  <a:srgbClr val="EEEEEE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b="1" lang="ko" sz="1500">
                <a:solidFill>
                  <a:srgbClr val="EEEEEE"/>
                </a:solidFill>
                <a:latin typeface="Comfortaa"/>
                <a:ea typeface="Comfortaa"/>
                <a:cs typeface="Comfortaa"/>
                <a:sym typeface="Comfortaa"/>
              </a:rPr>
              <a:t>Thread2</a:t>
            </a:r>
            <a:endParaRPr b="1" sz="1500">
              <a:solidFill>
                <a:srgbClr val="EEEEEE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585" name="Google Shape;585;p59"/>
          <p:cNvSpPr txBox="1"/>
          <p:nvPr/>
        </p:nvSpPr>
        <p:spPr>
          <a:xfrm>
            <a:off x="5744603" y="2202111"/>
            <a:ext cx="1431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rgbClr val="EEEEEE"/>
                </a:solidFill>
                <a:latin typeface="Comfortaa"/>
                <a:ea typeface="Comfortaa"/>
                <a:cs typeface="Comfortaa"/>
                <a:sym typeface="Comfortaa"/>
              </a:rPr>
              <a:t>WorkStealing</a:t>
            </a:r>
            <a:br>
              <a:rPr b="1" lang="ko" sz="1200">
                <a:solidFill>
                  <a:srgbClr val="EEEEEE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b="1" lang="ko" sz="1200">
                <a:solidFill>
                  <a:srgbClr val="EEEEEE"/>
                </a:solidFill>
                <a:latin typeface="Comfortaa"/>
                <a:ea typeface="Comfortaa"/>
                <a:cs typeface="Comfortaa"/>
                <a:sym typeface="Comfortaa"/>
              </a:rPr>
              <a:t>Queue2</a:t>
            </a:r>
            <a:endParaRPr b="1" sz="1200">
              <a:solidFill>
                <a:srgbClr val="EEEEEE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586" name="Google Shape;586;p59"/>
          <p:cNvSpPr/>
          <p:nvPr/>
        </p:nvSpPr>
        <p:spPr>
          <a:xfrm>
            <a:off x="687066" y="2478225"/>
            <a:ext cx="159300" cy="1356600"/>
          </a:xfrm>
          <a:prstGeom prst="leftBracket">
            <a:avLst>
              <a:gd fmla="val 8333" name="adj"/>
            </a:avLst>
          </a:prstGeom>
          <a:noFill/>
          <a:ln cap="flat" cmpd="sng" w="28575">
            <a:solidFill>
              <a:srgbClr val="EAEAE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7" name="Google Shape;587;p59"/>
          <p:cNvSpPr/>
          <p:nvPr/>
        </p:nvSpPr>
        <p:spPr>
          <a:xfrm flipH="1">
            <a:off x="2450991" y="2478225"/>
            <a:ext cx="159300" cy="1356600"/>
          </a:xfrm>
          <a:prstGeom prst="leftBracket">
            <a:avLst>
              <a:gd fmla="val 8333" name="adj"/>
            </a:avLst>
          </a:prstGeom>
          <a:noFill/>
          <a:ln cap="flat" cmpd="sng" w="28575">
            <a:solidFill>
              <a:srgbClr val="EAEAE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88" name="Google Shape;588;p59"/>
          <p:cNvGrpSpPr/>
          <p:nvPr/>
        </p:nvGrpSpPr>
        <p:grpSpPr>
          <a:xfrm>
            <a:off x="811933" y="2597539"/>
            <a:ext cx="834878" cy="584911"/>
            <a:chOff x="509097" y="2581977"/>
            <a:chExt cx="1047000" cy="723900"/>
          </a:xfrm>
        </p:grpSpPr>
        <p:sp>
          <p:nvSpPr>
            <p:cNvPr id="589" name="Google Shape;589;p59"/>
            <p:cNvSpPr/>
            <p:nvPr/>
          </p:nvSpPr>
          <p:spPr>
            <a:xfrm>
              <a:off x="536800" y="2690050"/>
              <a:ext cx="951300" cy="502800"/>
            </a:xfrm>
            <a:prstGeom prst="rect">
              <a:avLst/>
            </a:prstGeom>
            <a:solidFill>
              <a:srgbClr val="93C47D"/>
            </a:solidFill>
            <a:ln cap="flat" cmpd="sng" w="9525">
              <a:solidFill>
                <a:srgbClr val="93C47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t/>
              </a:r>
              <a:endParaRPr>
                <a:solidFill>
                  <a:srgbClr val="EEEEEE"/>
                </a:solidFill>
                <a:latin typeface="Comfortaa"/>
                <a:ea typeface="Comfortaa"/>
                <a:cs typeface="Comfortaa"/>
                <a:sym typeface="Comfortaa"/>
              </a:endParaRPr>
            </a:p>
          </p:txBody>
        </p:sp>
        <p:sp>
          <p:nvSpPr>
            <p:cNvPr id="590" name="Google Shape;590;p59"/>
            <p:cNvSpPr txBox="1"/>
            <p:nvPr/>
          </p:nvSpPr>
          <p:spPr>
            <a:xfrm>
              <a:off x="509097" y="2581977"/>
              <a:ext cx="1047000" cy="72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300">
                  <a:solidFill>
                    <a:srgbClr val="EEEEEE"/>
                  </a:solidFill>
                  <a:latin typeface="Comfortaa"/>
                  <a:ea typeface="Comfortaa"/>
                  <a:cs typeface="Comfortaa"/>
                  <a:sym typeface="Comfortaa"/>
                </a:rPr>
                <a:t>VirtualThread</a:t>
              </a:r>
              <a:endParaRPr b="1" sz="1300">
                <a:solidFill>
                  <a:srgbClr val="EEEEEE"/>
                </a:solidFill>
                <a:latin typeface="Comfortaa"/>
                <a:ea typeface="Comfortaa"/>
                <a:cs typeface="Comfortaa"/>
                <a:sym typeface="Comfortaa"/>
              </a:endParaRPr>
            </a:p>
          </p:txBody>
        </p:sp>
      </p:grpSp>
      <p:grpSp>
        <p:nvGrpSpPr>
          <p:cNvPr id="591" name="Google Shape;591;p59"/>
          <p:cNvGrpSpPr/>
          <p:nvPr/>
        </p:nvGrpSpPr>
        <p:grpSpPr>
          <a:xfrm>
            <a:off x="1702621" y="3190560"/>
            <a:ext cx="834878" cy="584911"/>
            <a:chOff x="509097" y="2581977"/>
            <a:chExt cx="1047000" cy="723900"/>
          </a:xfrm>
        </p:grpSpPr>
        <p:sp>
          <p:nvSpPr>
            <p:cNvPr id="592" name="Google Shape;592;p59"/>
            <p:cNvSpPr/>
            <p:nvPr/>
          </p:nvSpPr>
          <p:spPr>
            <a:xfrm>
              <a:off x="536800" y="2690050"/>
              <a:ext cx="951300" cy="502800"/>
            </a:xfrm>
            <a:prstGeom prst="rect">
              <a:avLst/>
            </a:prstGeom>
            <a:solidFill>
              <a:srgbClr val="93C47D"/>
            </a:solidFill>
            <a:ln cap="flat" cmpd="sng" w="9525">
              <a:solidFill>
                <a:srgbClr val="93C47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t/>
              </a:r>
              <a:endParaRPr>
                <a:solidFill>
                  <a:srgbClr val="EEEEEE"/>
                </a:solidFill>
                <a:latin typeface="Comfortaa"/>
                <a:ea typeface="Comfortaa"/>
                <a:cs typeface="Comfortaa"/>
                <a:sym typeface="Comfortaa"/>
              </a:endParaRPr>
            </a:p>
          </p:txBody>
        </p:sp>
        <p:sp>
          <p:nvSpPr>
            <p:cNvPr id="593" name="Google Shape;593;p59"/>
            <p:cNvSpPr txBox="1"/>
            <p:nvPr/>
          </p:nvSpPr>
          <p:spPr>
            <a:xfrm>
              <a:off x="509097" y="2581977"/>
              <a:ext cx="1047000" cy="72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300">
                  <a:solidFill>
                    <a:srgbClr val="EEEEEE"/>
                  </a:solidFill>
                  <a:latin typeface="Comfortaa"/>
                  <a:ea typeface="Comfortaa"/>
                  <a:cs typeface="Comfortaa"/>
                  <a:sym typeface="Comfortaa"/>
                </a:rPr>
                <a:t>VirtualThread</a:t>
              </a:r>
              <a:endParaRPr b="1" sz="1300">
                <a:solidFill>
                  <a:srgbClr val="EEEEEE"/>
                </a:solidFill>
                <a:latin typeface="Comfortaa"/>
                <a:ea typeface="Comfortaa"/>
                <a:cs typeface="Comfortaa"/>
                <a:sym typeface="Comfortaa"/>
              </a:endParaRPr>
            </a:p>
          </p:txBody>
        </p:sp>
      </p:grpSp>
      <p:grpSp>
        <p:nvGrpSpPr>
          <p:cNvPr id="594" name="Google Shape;594;p59"/>
          <p:cNvGrpSpPr/>
          <p:nvPr/>
        </p:nvGrpSpPr>
        <p:grpSpPr>
          <a:xfrm>
            <a:off x="1688733" y="2597539"/>
            <a:ext cx="834878" cy="584911"/>
            <a:chOff x="509097" y="2581977"/>
            <a:chExt cx="1047000" cy="723900"/>
          </a:xfrm>
        </p:grpSpPr>
        <p:sp>
          <p:nvSpPr>
            <p:cNvPr id="595" name="Google Shape;595;p59"/>
            <p:cNvSpPr/>
            <p:nvPr/>
          </p:nvSpPr>
          <p:spPr>
            <a:xfrm>
              <a:off x="536800" y="2690050"/>
              <a:ext cx="951300" cy="502800"/>
            </a:xfrm>
            <a:prstGeom prst="rect">
              <a:avLst/>
            </a:prstGeom>
            <a:solidFill>
              <a:srgbClr val="93C47D"/>
            </a:solidFill>
            <a:ln cap="flat" cmpd="sng" w="9525">
              <a:solidFill>
                <a:srgbClr val="93C47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t/>
              </a:r>
              <a:endParaRPr>
                <a:solidFill>
                  <a:srgbClr val="EEEEEE"/>
                </a:solidFill>
                <a:latin typeface="Comfortaa"/>
                <a:ea typeface="Comfortaa"/>
                <a:cs typeface="Comfortaa"/>
                <a:sym typeface="Comfortaa"/>
              </a:endParaRPr>
            </a:p>
          </p:txBody>
        </p:sp>
        <p:sp>
          <p:nvSpPr>
            <p:cNvPr id="596" name="Google Shape;596;p59"/>
            <p:cNvSpPr txBox="1"/>
            <p:nvPr/>
          </p:nvSpPr>
          <p:spPr>
            <a:xfrm>
              <a:off x="509097" y="2581977"/>
              <a:ext cx="1047000" cy="72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300">
                  <a:solidFill>
                    <a:srgbClr val="EEEEEE"/>
                  </a:solidFill>
                  <a:latin typeface="Comfortaa"/>
                  <a:ea typeface="Comfortaa"/>
                  <a:cs typeface="Comfortaa"/>
                  <a:sym typeface="Comfortaa"/>
                </a:rPr>
                <a:t>VirtualThread</a:t>
              </a:r>
              <a:endParaRPr b="1" sz="1300">
                <a:solidFill>
                  <a:srgbClr val="EEEEEE"/>
                </a:solidFill>
                <a:latin typeface="Comfortaa"/>
                <a:ea typeface="Comfortaa"/>
                <a:cs typeface="Comfortaa"/>
                <a:sym typeface="Comfortaa"/>
              </a:endParaRPr>
            </a:p>
          </p:txBody>
        </p:sp>
      </p:grpSp>
      <p:grpSp>
        <p:nvGrpSpPr>
          <p:cNvPr id="597" name="Google Shape;597;p59"/>
          <p:cNvGrpSpPr/>
          <p:nvPr/>
        </p:nvGrpSpPr>
        <p:grpSpPr>
          <a:xfrm>
            <a:off x="823658" y="3178876"/>
            <a:ext cx="834878" cy="584911"/>
            <a:chOff x="509097" y="2581977"/>
            <a:chExt cx="1047000" cy="723900"/>
          </a:xfrm>
        </p:grpSpPr>
        <p:sp>
          <p:nvSpPr>
            <p:cNvPr id="598" name="Google Shape;598;p59"/>
            <p:cNvSpPr/>
            <p:nvPr/>
          </p:nvSpPr>
          <p:spPr>
            <a:xfrm>
              <a:off x="536800" y="2690050"/>
              <a:ext cx="951300" cy="502800"/>
            </a:xfrm>
            <a:prstGeom prst="rect">
              <a:avLst/>
            </a:prstGeom>
            <a:solidFill>
              <a:srgbClr val="93C47D"/>
            </a:solidFill>
            <a:ln cap="flat" cmpd="sng" w="9525">
              <a:solidFill>
                <a:srgbClr val="93C47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t/>
              </a:r>
              <a:endParaRPr>
                <a:solidFill>
                  <a:srgbClr val="EEEEEE"/>
                </a:solidFill>
                <a:latin typeface="Comfortaa"/>
                <a:ea typeface="Comfortaa"/>
                <a:cs typeface="Comfortaa"/>
                <a:sym typeface="Comfortaa"/>
              </a:endParaRPr>
            </a:p>
          </p:txBody>
        </p:sp>
        <p:sp>
          <p:nvSpPr>
            <p:cNvPr id="599" name="Google Shape;599;p59"/>
            <p:cNvSpPr txBox="1"/>
            <p:nvPr/>
          </p:nvSpPr>
          <p:spPr>
            <a:xfrm>
              <a:off x="509097" y="2581977"/>
              <a:ext cx="1047000" cy="72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300">
                  <a:solidFill>
                    <a:srgbClr val="EEEEEE"/>
                  </a:solidFill>
                  <a:latin typeface="Comfortaa"/>
                  <a:ea typeface="Comfortaa"/>
                  <a:cs typeface="Comfortaa"/>
                  <a:sym typeface="Comfortaa"/>
                </a:rPr>
                <a:t>VirtualThread</a:t>
              </a:r>
              <a:endParaRPr b="1" sz="1300">
                <a:solidFill>
                  <a:srgbClr val="EEEEEE"/>
                </a:solidFill>
                <a:latin typeface="Comfortaa"/>
                <a:ea typeface="Comfortaa"/>
                <a:cs typeface="Comfortaa"/>
                <a:sym typeface="Comfortaa"/>
              </a:endParaRPr>
            </a:p>
          </p:txBody>
        </p:sp>
      </p:grpSp>
      <p:sp>
        <p:nvSpPr>
          <p:cNvPr id="600" name="Google Shape;600;p59"/>
          <p:cNvSpPr txBox="1"/>
          <p:nvPr/>
        </p:nvSpPr>
        <p:spPr>
          <a:xfrm>
            <a:off x="966966" y="3703325"/>
            <a:ext cx="1494300" cy="3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EE8934"/>
                </a:solidFill>
                <a:latin typeface="Comfortaa"/>
                <a:ea typeface="Comfortaa"/>
                <a:cs typeface="Comfortaa"/>
                <a:sym typeface="Comfortaa"/>
              </a:rPr>
              <a:t>대기 상태의 V.T들 </a:t>
            </a:r>
            <a:endParaRPr b="1" sz="1500">
              <a:solidFill>
                <a:srgbClr val="EE8934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601" name="Google Shape;601;p59"/>
          <p:cNvSpPr txBox="1"/>
          <p:nvPr/>
        </p:nvSpPr>
        <p:spPr>
          <a:xfrm>
            <a:off x="3758330" y="3207307"/>
            <a:ext cx="548700" cy="3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EE8934"/>
                </a:solidFill>
                <a:latin typeface="Comfortaa"/>
                <a:ea typeface="Comfortaa"/>
                <a:cs typeface="Comfortaa"/>
                <a:sym typeface="Comfortaa"/>
              </a:rPr>
              <a:t>실행</a:t>
            </a:r>
            <a:endParaRPr b="1" sz="1500">
              <a:solidFill>
                <a:srgbClr val="EE8934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602" name="Google Shape;602;p59"/>
          <p:cNvSpPr txBox="1"/>
          <p:nvPr/>
        </p:nvSpPr>
        <p:spPr>
          <a:xfrm>
            <a:off x="5006857" y="3147063"/>
            <a:ext cx="548700" cy="3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EE8934"/>
                </a:solidFill>
                <a:latin typeface="Comfortaa"/>
                <a:ea typeface="Comfortaa"/>
                <a:cs typeface="Comfortaa"/>
                <a:sym typeface="Comfortaa"/>
              </a:rPr>
              <a:t>실행</a:t>
            </a:r>
            <a:endParaRPr b="1" sz="1500">
              <a:solidFill>
                <a:srgbClr val="EE8934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603" name="Google Shape;603;p59"/>
          <p:cNvSpPr/>
          <p:nvPr/>
        </p:nvSpPr>
        <p:spPr>
          <a:xfrm rot="-5402051">
            <a:off x="6182370" y="3025513"/>
            <a:ext cx="502800" cy="6273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EEEEEE"/>
          </a:solidFill>
          <a:ln cap="flat" cmpd="sng" w="9525">
            <a:solidFill>
              <a:srgbClr val="EEEE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EEEEE"/>
              </a:solidFill>
            </a:endParaRPr>
          </a:p>
        </p:txBody>
      </p:sp>
      <p:sp>
        <p:nvSpPr>
          <p:cNvPr id="604" name="Google Shape;604;p59"/>
          <p:cNvSpPr txBox="1"/>
          <p:nvPr/>
        </p:nvSpPr>
        <p:spPr>
          <a:xfrm>
            <a:off x="6221355" y="3209382"/>
            <a:ext cx="548700" cy="3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EE8934"/>
                </a:solidFill>
                <a:latin typeface="Comfortaa"/>
                <a:ea typeface="Comfortaa"/>
                <a:cs typeface="Comfortaa"/>
                <a:sym typeface="Comfortaa"/>
              </a:rPr>
              <a:t>실행</a:t>
            </a:r>
            <a:endParaRPr b="1" sz="1500">
              <a:solidFill>
                <a:srgbClr val="EE8934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605" name="Google Shape;605;p59"/>
          <p:cNvCxnSpPr/>
          <p:nvPr/>
        </p:nvCxnSpPr>
        <p:spPr>
          <a:xfrm rot="10800000">
            <a:off x="1462250" y="1810225"/>
            <a:ext cx="1797900" cy="0"/>
          </a:xfrm>
          <a:prstGeom prst="straightConnector1">
            <a:avLst/>
          </a:prstGeom>
          <a:noFill/>
          <a:ln cap="flat" cmpd="sng" w="28575">
            <a:solidFill>
              <a:srgbClr val="EEEEEE"/>
            </a:solidFill>
            <a:prstDash val="solid"/>
            <a:round/>
            <a:headEnd len="med" w="med" type="triangle"/>
            <a:tailEnd len="med" w="med" type="none"/>
          </a:ln>
        </p:spPr>
      </p:cxn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60"/>
          <p:cNvSpPr txBox="1"/>
          <p:nvPr/>
        </p:nvSpPr>
        <p:spPr>
          <a:xfrm>
            <a:off x="325350" y="1394850"/>
            <a:ext cx="8493300" cy="18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4500">
                <a:solidFill>
                  <a:srgbClr val="EE8934"/>
                </a:solidFill>
                <a:latin typeface="Comfortaa"/>
                <a:ea typeface="Comfortaa"/>
                <a:cs typeface="Comfortaa"/>
                <a:sym typeface="Comfortaa"/>
              </a:rPr>
              <a:t>Virtual Thread</a:t>
            </a:r>
            <a:endParaRPr b="1" sz="4500">
              <a:solidFill>
                <a:srgbClr val="EE8934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4500">
                <a:solidFill>
                  <a:schemeClr val="accent2"/>
                </a:solidFill>
                <a:latin typeface="Comfortaa"/>
                <a:ea typeface="Comfortaa"/>
                <a:cs typeface="Comfortaa"/>
                <a:sym typeface="Comfortaa"/>
              </a:rPr>
              <a:t>Scheduling</a:t>
            </a:r>
            <a:endParaRPr b="1" sz="4500">
              <a:solidFill>
                <a:schemeClr val="accent2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4500">
                <a:solidFill>
                  <a:schemeClr val="accent2"/>
                </a:solidFill>
                <a:latin typeface="Comfortaa"/>
                <a:ea typeface="Comfortaa"/>
                <a:cs typeface="Comfortaa"/>
                <a:sym typeface="Comfortaa"/>
              </a:rPr>
              <a:t>&amp; </a:t>
            </a:r>
            <a:r>
              <a:rPr b="1" lang="ko" sz="4500">
                <a:solidFill>
                  <a:srgbClr val="EE8934"/>
                </a:solidFill>
                <a:latin typeface="Comfortaa"/>
                <a:ea typeface="Comfortaa"/>
                <a:cs typeface="Comfortaa"/>
                <a:sym typeface="Comfortaa"/>
              </a:rPr>
              <a:t>Context Switching</a:t>
            </a:r>
            <a:endParaRPr b="1" sz="4500">
              <a:solidFill>
                <a:srgbClr val="EE8934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61"/>
          <p:cNvSpPr txBox="1"/>
          <p:nvPr/>
        </p:nvSpPr>
        <p:spPr>
          <a:xfrm>
            <a:off x="325350" y="1394850"/>
            <a:ext cx="8493300" cy="18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4500">
                <a:solidFill>
                  <a:schemeClr val="accent2"/>
                </a:solidFill>
                <a:latin typeface="Comfortaa"/>
                <a:ea typeface="Comfortaa"/>
                <a:cs typeface="Comfortaa"/>
                <a:sym typeface="Comfortaa"/>
              </a:rPr>
              <a:t>Platform Thread의 </a:t>
            </a:r>
            <a:endParaRPr b="1" sz="4500">
              <a:solidFill>
                <a:schemeClr val="accent2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4500">
                <a:solidFill>
                  <a:schemeClr val="accent2"/>
                </a:solidFill>
                <a:latin typeface="Comfortaa"/>
                <a:ea typeface="Comfortaa"/>
                <a:cs typeface="Comfortaa"/>
                <a:sym typeface="Comfortaa"/>
              </a:rPr>
              <a:t>메모리 영역을 조작하는 것</a:t>
            </a:r>
            <a:endParaRPr b="1" sz="4500">
              <a:solidFill>
                <a:schemeClr val="accent2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62"/>
          <p:cNvSpPr txBox="1"/>
          <p:nvPr/>
        </p:nvSpPr>
        <p:spPr>
          <a:xfrm>
            <a:off x="311700" y="193875"/>
            <a:ext cx="7877400" cy="7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  <a:t>Virtual Thread Context Switching</a:t>
            </a:r>
            <a:endParaRPr b="1" sz="3000">
              <a:solidFill>
                <a:srgbClr val="EAEAEA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621" name="Google Shape;621;p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grpSp>
        <p:nvGrpSpPr>
          <p:cNvPr id="622" name="Google Shape;622;p62"/>
          <p:cNvGrpSpPr/>
          <p:nvPr/>
        </p:nvGrpSpPr>
        <p:grpSpPr>
          <a:xfrm>
            <a:off x="5896876" y="905390"/>
            <a:ext cx="2569200" cy="3634718"/>
            <a:chOff x="5592076" y="722682"/>
            <a:chExt cx="2569200" cy="3634718"/>
          </a:xfrm>
        </p:grpSpPr>
        <p:sp>
          <p:nvSpPr>
            <p:cNvPr id="623" name="Google Shape;623;p62"/>
            <p:cNvSpPr/>
            <p:nvPr/>
          </p:nvSpPr>
          <p:spPr>
            <a:xfrm>
              <a:off x="6001575" y="1435400"/>
              <a:ext cx="1750200" cy="2922000"/>
            </a:xfrm>
            <a:prstGeom prst="rect">
              <a:avLst/>
            </a:prstGeom>
            <a:solidFill>
              <a:srgbClr val="EE8934"/>
            </a:solidFill>
            <a:ln cap="flat" cmpd="sng" w="9525">
              <a:solidFill>
                <a:srgbClr val="EE893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t/>
              </a:r>
              <a:endParaRPr>
                <a:solidFill>
                  <a:srgbClr val="EEEEEE"/>
                </a:solidFill>
                <a:latin typeface="Comfortaa"/>
                <a:ea typeface="Comfortaa"/>
                <a:cs typeface="Comfortaa"/>
                <a:sym typeface="Comfortaa"/>
              </a:endParaRPr>
            </a:p>
          </p:txBody>
        </p:sp>
        <p:sp>
          <p:nvSpPr>
            <p:cNvPr id="624" name="Google Shape;624;p62"/>
            <p:cNvSpPr txBox="1"/>
            <p:nvPr/>
          </p:nvSpPr>
          <p:spPr>
            <a:xfrm>
              <a:off x="5592076" y="722682"/>
              <a:ext cx="2569200" cy="80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2000">
                  <a:solidFill>
                    <a:srgbClr val="EEEEEE"/>
                  </a:solidFill>
                  <a:latin typeface="Comfortaa"/>
                  <a:ea typeface="Comfortaa"/>
                  <a:cs typeface="Comfortaa"/>
                  <a:sym typeface="Comfortaa"/>
                </a:rPr>
                <a:t>Platform Thread </a:t>
              </a:r>
              <a:endParaRPr b="1" sz="2000">
                <a:solidFill>
                  <a:srgbClr val="EEEEEE"/>
                </a:solidFill>
                <a:latin typeface="Comfortaa"/>
                <a:ea typeface="Comfortaa"/>
                <a:cs typeface="Comfortaa"/>
                <a:sym typeface="Comfortaa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2000">
                  <a:solidFill>
                    <a:srgbClr val="EEEEEE"/>
                  </a:solidFill>
                  <a:latin typeface="Comfortaa"/>
                  <a:ea typeface="Comfortaa"/>
                  <a:cs typeface="Comfortaa"/>
                  <a:sym typeface="Comfortaa"/>
                </a:rPr>
                <a:t>Memory</a:t>
              </a:r>
              <a:endParaRPr b="1" sz="2000">
                <a:solidFill>
                  <a:srgbClr val="EEEEEE"/>
                </a:solidFill>
                <a:latin typeface="Comfortaa"/>
                <a:ea typeface="Comfortaa"/>
                <a:cs typeface="Comfortaa"/>
                <a:sym typeface="Comfortaa"/>
              </a:endParaRPr>
            </a:p>
          </p:txBody>
        </p:sp>
      </p:grpSp>
      <p:sp>
        <p:nvSpPr>
          <p:cNvPr id="625" name="Google Shape;625;p62"/>
          <p:cNvSpPr/>
          <p:nvPr/>
        </p:nvSpPr>
        <p:spPr>
          <a:xfrm>
            <a:off x="6396675" y="1710183"/>
            <a:ext cx="1569600" cy="329700"/>
          </a:xfrm>
          <a:prstGeom prst="rect">
            <a:avLst/>
          </a:prstGeom>
          <a:solidFill>
            <a:srgbClr val="6EB33F"/>
          </a:solidFill>
          <a:ln cap="flat" cmpd="sng" w="28575">
            <a:solidFill>
              <a:srgbClr val="6EB33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EEEEEE"/>
                </a:solidFill>
                <a:latin typeface="Comfortaa"/>
                <a:ea typeface="Comfortaa"/>
                <a:cs typeface="Comfortaa"/>
                <a:sym typeface="Comfortaa"/>
              </a:rPr>
              <a:t>PC Register</a:t>
            </a:r>
            <a:endParaRPr b="1">
              <a:solidFill>
                <a:srgbClr val="EEEEEE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626" name="Google Shape;626;p62"/>
          <p:cNvSpPr/>
          <p:nvPr/>
        </p:nvSpPr>
        <p:spPr>
          <a:xfrm>
            <a:off x="6396675" y="2792265"/>
            <a:ext cx="1569600" cy="1576200"/>
          </a:xfrm>
          <a:prstGeom prst="rect">
            <a:avLst/>
          </a:prstGeom>
          <a:solidFill>
            <a:srgbClr val="EE8934"/>
          </a:solidFill>
          <a:ln cap="flat" cmpd="sng" w="38100">
            <a:solidFill>
              <a:srgbClr val="EEEE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rgbClr val="EEEEEE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627" name="Google Shape;627;p62"/>
          <p:cNvSpPr txBox="1"/>
          <p:nvPr/>
        </p:nvSpPr>
        <p:spPr>
          <a:xfrm>
            <a:off x="6095150" y="2221272"/>
            <a:ext cx="2226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EEEEEE"/>
                </a:solidFill>
                <a:latin typeface="Comfortaa"/>
                <a:ea typeface="Comfortaa"/>
                <a:cs typeface="Comfortaa"/>
                <a:sym typeface="Comfortaa"/>
              </a:rPr>
              <a:t>Platform Thread</a:t>
            </a:r>
            <a:endParaRPr b="1" sz="1500">
              <a:solidFill>
                <a:srgbClr val="EEEEEE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EEEEEE"/>
                </a:solidFill>
                <a:latin typeface="Comfortaa"/>
                <a:ea typeface="Comfortaa"/>
                <a:cs typeface="Comfortaa"/>
                <a:sym typeface="Comfortaa"/>
              </a:rPr>
              <a:t>Stack</a:t>
            </a:r>
            <a:endParaRPr b="1" sz="1500">
              <a:solidFill>
                <a:srgbClr val="EEEEEE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628" name="Google Shape;628;p62"/>
          <p:cNvSpPr/>
          <p:nvPr/>
        </p:nvSpPr>
        <p:spPr>
          <a:xfrm>
            <a:off x="6485375" y="4041583"/>
            <a:ext cx="1382400" cy="256200"/>
          </a:xfrm>
          <a:prstGeom prst="rect">
            <a:avLst/>
          </a:prstGeom>
          <a:solidFill>
            <a:srgbClr val="9E9E9E"/>
          </a:solidFill>
          <a:ln cap="flat" cmpd="sng" w="38100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rgbClr val="EEEEEE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629" name="Google Shape;629;p62"/>
          <p:cNvSpPr/>
          <p:nvPr/>
        </p:nvSpPr>
        <p:spPr>
          <a:xfrm>
            <a:off x="6485375" y="3712283"/>
            <a:ext cx="1382400" cy="256200"/>
          </a:xfrm>
          <a:prstGeom prst="rect">
            <a:avLst/>
          </a:prstGeom>
          <a:solidFill>
            <a:srgbClr val="9E9E9E"/>
          </a:solidFill>
          <a:ln cap="flat" cmpd="sng" w="38100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rgbClr val="EEEEEE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630" name="Google Shape;630;p62"/>
          <p:cNvSpPr/>
          <p:nvPr/>
        </p:nvSpPr>
        <p:spPr>
          <a:xfrm>
            <a:off x="6485375" y="3373208"/>
            <a:ext cx="1382400" cy="256200"/>
          </a:xfrm>
          <a:prstGeom prst="rect">
            <a:avLst/>
          </a:prstGeom>
          <a:solidFill>
            <a:srgbClr val="EEEEEE"/>
          </a:solidFill>
          <a:ln cap="flat" cmpd="sng" w="38100">
            <a:solidFill>
              <a:srgbClr val="EEEE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rgbClr val="EEEEEE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631" name="Google Shape;631;p62"/>
          <p:cNvSpPr/>
          <p:nvPr/>
        </p:nvSpPr>
        <p:spPr>
          <a:xfrm>
            <a:off x="6485375" y="3027036"/>
            <a:ext cx="1382400" cy="256200"/>
          </a:xfrm>
          <a:prstGeom prst="rect">
            <a:avLst/>
          </a:prstGeom>
          <a:solidFill>
            <a:srgbClr val="EEEEEE"/>
          </a:solidFill>
          <a:ln cap="flat" cmpd="sng" w="38100">
            <a:solidFill>
              <a:srgbClr val="EEEE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rgbClr val="EEEEEE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632" name="Google Shape;632;p62"/>
          <p:cNvSpPr/>
          <p:nvPr/>
        </p:nvSpPr>
        <p:spPr>
          <a:xfrm>
            <a:off x="6439960" y="2960654"/>
            <a:ext cx="1477800" cy="718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63"/>
          <p:cNvSpPr txBox="1"/>
          <p:nvPr/>
        </p:nvSpPr>
        <p:spPr>
          <a:xfrm>
            <a:off x="311700" y="193875"/>
            <a:ext cx="7877400" cy="7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  <a:t>Virtual Thread Context Switching</a:t>
            </a:r>
            <a:endParaRPr b="1" sz="3000">
              <a:solidFill>
                <a:srgbClr val="EAEAEA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638" name="Google Shape;638;p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639" name="Google Shape;639;p63"/>
          <p:cNvSpPr/>
          <p:nvPr/>
        </p:nvSpPr>
        <p:spPr>
          <a:xfrm>
            <a:off x="815825" y="2005908"/>
            <a:ext cx="3459300" cy="1576200"/>
          </a:xfrm>
          <a:prstGeom prst="rect">
            <a:avLst/>
          </a:prstGeom>
          <a:solidFill>
            <a:srgbClr val="56A8F5"/>
          </a:solidFill>
          <a:ln cap="flat" cmpd="sng" w="9525">
            <a:solidFill>
              <a:srgbClr val="56A8F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rgbClr val="EEEEEE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640" name="Google Shape;640;p63"/>
          <p:cNvSpPr txBox="1"/>
          <p:nvPr/>
        </p:nvSpPr>
        <p:spPr>
          <a:xfrm>
            <a:off x="1274675" y="1588506"/>
            <a:ext cx="2541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rgbClr val="EEEEEE"/>
                </a:solidFill>
                <a:latin typeface="Comfortaa"/>
                <a:ea typeface="Comfortaa"/>
                <a:cs typeface="Comfortaa"/>
                <a:sym typeface="Comfortaa"/>
              </a:rPr>
              <a:t>Heap</a:t>
            </a:r>
            <a:endParaRPr b="1" sz="2000">
              <a:solidFill>
                <a:srgbClr val="EEEEEE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grpSp>
        <p:nvGrpSpPr>
          <p:cNvPr id="641" name="Google Shape;641;p63"/>
          <p:cNvGrpSpPr/>
          <p:nvPr/>
        </p:nvGrpSpPr>
        <p:grpSpPr>
          <a:xfrm>
            <a:off x="5896876" y="905390"/>
            <a:ext cx="2569200" cy="3634718"/>
            <a:chOff x="5592076" y="722682"/>
            <a:chExt cx="2569200" cy="3634718"/>
          </a:xfrm>
        </p:grpSpPr>
        <p:sp>
          <p:nvSpPr>
            <p:cNvPr id="642" name="Google Shape;642;p63"/>
            <p:cNvSpPr/>
            <p:nvPr/>
          </p:nvSpPr>
          <p:spPr>
            <a:xfrm>
              <a:off x="6001575" y="1435400"/>
              <a:ext cx="1750200" cy="2922000"/>
            </a:xfrm>
            <a:prstGeom prst="rect">
              <a:avLst/>
            </a:prstGeom>
            <a:solidFill>
              <a:srgbClr val="EE8934"/>
            </a:solidFill>
            <a:ln cap="flat" cmpd="sng" w="9525">
              <a:solidFill>
                <a:srgbClr val="EE893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t/>
              </a:r>
              <a:endParaRPr>
                <a:solidFill>
                  <a:srgbClr val="EEEEEE"/>
                </a:solidFill>
                <a:latin typeface="Comfortaa"/>
                <a:ea typeface="Comfortaa"/>
                <a:cs typeface="Comfortaa"/>
                <a:sym typeface="Comfortaa"/>
              </a:endParaRPr>
            </a:p>
          </p:txBody>
        </p:sp>
        <p:sp>
          <p:nvSpPr>
            <p:cNvPr id="643" name="Google Shape;643;p63"/>
            <p:cNvSpPr txBox="1"/>
            <p:nvPr/>
          </p:nvSpPr>
          <p:spPr>
            <a:xfrm>
              <a:off x="5592076" y="722682"/>
              <a:ext cx="2569200" cy="80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2000">
                  <a:solidFill>
                    <a:srgbClr val="EEEEEE"/>
                  </a:solidFill>
                  <a:latin typeface="Comfortaa"/>
                  <a:ea typeface="Comfortaa"/>
                  <a:cs typeface="Comfortaa"/>
                  <a:sym typeface="Comfortaa"/>
                </a:rPr>
                <a:t>Platform Thread </a:t>
              </a:r>
              <a:endParaRPr b="1" sz="2000">
                <a:solidFill>
                  <a:srgbClr val="EEEEEE"/>
                </a:solidFill>
                <a:latin typeface="Comfortaa"/>
                <a:ea typeface="Comfortaa"/>
                <a:cs typeface="Comfortaa"/>
                <a:sym typeface="Comfortaa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2000">
                  <a:solidFill>
                    <a:srgbClr val="EEEEEE"/>
                  </a:solidFill>
                  <a:latin typeface="Comfortaa"/>
                  <a:ea typeface="Comfortaa"/>
                  <a:cs typeface="Comfortaa"/>
                  <a:sym typeface="Comfortaa"/>
                </a:rPr>
                <a:t>Memory</a:t>
              </a:r>
              <a:endParaRPr b="1" sz="2000">
                <a:solidFill>
                  <a:srgbClr val="EEEEEE"/>
                </a:solidFill>
                <a:latin typeface="Comfortaa"/>
                <a:ea typeface="Comfortaa"/>
                <a:cs typeface="Comfortaa"/>
                <a:sym typeface="Comfortaa"/>
              </a:endParaRPr>
            </a:p>
          </p:txBody>
        </p:sp>
      </p:grpSp>
      <p:grpSp>
        <p:nvGrpSpPr>
          <p:cNvPr id="644" name="Google Shape;644;p63"/>
          <p:cNvGrpSpPr/>
          <p:nvPr/>
        </p:nvGrpSpPr>
        <p:grpSpPr>
          <a:xfrm>
            <a:off x="2052275" y="2619904"/>
            <a:ext cx="986400" cy="877800"/>
            <a:chOff x="1780700" y="2132846"/>
            <a:chExt cx="986400" cy="877800"/>
          </a:xfrm>
        </p:grpSpPr>
        <p:sp>
          <p:nvSpPr>
            <p:cNvPr id="645" name="Google Shape;645;p63"/>
            <p:cNvSpPr/>
            <p:nvPr/>
          </p:nvSpPr>
          <p:spPr>
            <a:xfrm>
              <a:off x="1780700" y="2132846"/>
              <a:ext cx="986400" cy="877800"/>
            </a:xfrm>
            <a:prstGeom prst="rect">
              <a:avLst/>
            </a:prstGeom>
            <a:solidFill>
              <a:srgbClr val="56A8F5"/>
            </a:solidFill>
            <a:ln cap="flat" cmpd="sng" w="38100">
              <a:solidFill>
                <a:srgbClr val="EEEEE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t/>
              </a:r>
              <a:endParaRPr>
                <a:solidFill>
                  <a:srgbClr val="EEEEEE"/>
                </a:solidFill>
                <a:latin typeface="Comfortaa"/>
                <a:ea typeface="Comfortaa"/>
                <a:cs typeface="Comfortaa"/>
                <a:sym typeface="Comfortaa"/>
              </a:endParaRPr>
            </a:p>
          </p:txBody>
        </p:sp>
        <p:sp>
          <p:nvSpPr>
            <p:cNvPr id="646" name="Google Shape;646;p63"/>
            <p:cNvSpPr/>
            <p:nvPr/>
          </p:nvSpPr>
          <p:spPr>
            <a:xfrm>
              <a:off x="1848050" y="2679725"/>
              <a:ext cx="851700" cy="256200"/>
            </a:xfrm>
            <a:prstGeom prst="rect">
              <a:avLst/>
            </a:prstGeom>
            <a:solidFill>
              <a:srgbClr val="EEEEEE"/>
            </a:solidFill>
            <a:ln cap="flat" cmpd="sng" w="38100">
              <a:solidFill>
                <a:srgbClr val="EEEEE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t/>
              </a:r>
              <a:endParaRPr>
                <a:solidFill>
                  <a:srgbClr val="EEEEEE"/>
                </a:solidFill>
                <a:latin typeface="Comfortaa"/>
                <a:ea typeface="Comfortaa"/>
                <a:cs typeface="Comfortaa"/>
                <a:sym typeface="Comfortaa"/>
              </a:endParaRPr>
            </a:p>
          </p:txBody>
        </p:sp>
        <p:sp>
          <p:nvSpPr>
            <p:cNvPr id="647" name="Google Shape;647;p63"/>
            <p:cNvSpPr/>
            <p:nvPr/>
          </p:nvSpPr>
          <p:spPr>
            <a:xfrm>
              <a:off x="1848050" y="2355700"/>
              <a:ext cx="851700" cy="256200"/>
            </a:xfrm>
            <a:prstGeom prst="rect">
              <a:avLst/>
            </a:prstGeom>
            <a:solidFill>
              <a:srgbClr val="EEEEEE"/>
            </a:solidFill>
            <a:ln cap="flat" cmpd="sng" w="38100">
              <a:solidFill>
                <a:srgbClr val="EEEEE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t/>
              </a:r>
              <a:endParaRPr>
                <a:solidFill>
                  <a:srgbClr val="EEEEEE"/>
                </a:solidFill>
                <a:latin typeface="Comfortaa"/>
                <a:ea typeface="Comfortaa"/>
                <a:cs typeface="Comfortaa"/>
                <a:sym typeface="Comfortaa"/>
              </a:endParaRPr>
            </a:p>
          </p:txBody>
        </p:sp>
      </p:grpSp>
      <p:sp>
        <p:nvSpPr>
          <p:cNvPr id="648" name="Google Shape;648;p63"/>
          <p:cNvSpPr txBox="1"/>
          <p:nvPr/>
        </p:nvSpPr>
        <p:spPr>
          <a:xfrm>
            <a:off x="1432475" y="2039873"/>
            <a:ext cx="2226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EEEEEE"/>
                </a:solidFill>
                <a:latin typeface="Comfortaa"/>
                <a:ea typeface="Comfortaa"/>
                <a:cs typeface="Comfortaa"/>
                <a:sym typeface="Comfortaa"/>
              </a:rPr>
              <a:t>Virtual Thread </a:t>
            </a:r>
            <a:br>
              <a:rPr b="1" lang="ko" sz="1500">
                <a:solidFill>
                  <a:srgbClr val="EEEEEE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b="1" lang="ko" sz="1500">
                <a:solidFill>
                  <a:srgbClr val="EEEEEE"/>
                </a:solidFill>
                <a:latin typeface="Comfortaa"/>
                <a:ea typeface="Comfortaa"/>
                <a:cs typeface="Comfortaa"/>
                <a:sym typeface="Comfortaa"/>
              </a:rPr>
              <a:t>Stack Frames</a:t>
            </a:r>
            <a:endParaRPr b="1" sz="1500">
              <a:solidFill>
                <a:srgbClr val="EEEEEE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649" name="Google Shape;649;p63"/>
          <p:cNvSpPr/>
          <p:nvPr/>
        </p:nvSpPr>
        <p:spPr>
          <a:xfrm>
            <a:off x="6396675" y="1710183"/>
            <a:ext cx="1569600" cy="329700"/>
          </a:xfrm>
          <a:prstGeom prst="rect">
            <a:avLst/>
          </a:prstGeom>
          <a:solidFill>
            <a:srgbClr val="6EB33F"/>
          </a:solidFill>
          <a:ln cap="flat" cmpd="sng" w="28575">
            <a:solidFill>
              <a:srgbClr val="6EB33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EEEEEE"/>
                </a:solidFill>
                <a:latin typeface="Comfortaa"/>
                <a:ea typeface="Comfortaa"/>
                <a:cs typeface="Comfortaa"/>
                <a:sym typeface="Comfortaa"/>
              </a:rPr>
              <a:t>PC Register</a:t>
            </a:r>
            <a:endParaRPr b="1">
              <a:solidFill>
                <a:srgbClr val="EEEEEE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650" name="Google Shape;650;p63"/>
          <p:cNvSpPr/>
          <p:nvPr/>
        </p:nvSpPr>
        <p:spPr>
          <a:xfrm>
            <a:off x="6396675" y="2792265"/>
            <a:ext cx="1569600" cy="1576200"/>
          </a:xfrm>
          <a:prstGeom prst="rect">
            <a:avLst/>
          </a:prstGeom>
          <a:solidFill>
            <a:srgbClr val="EE8934"/>
          </a:solidFill>
          <a:ln cap="flat" cmpd="sng" w="38100">
            <a:solidFill>
              <a:srgbClr val="EEEE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rgbClr val="EEEEEE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651" name="Google Shape;651;p63"/>
          <p:cNvSpPr txBox="1"/>
          <p:nvPr/>
        </p:nvSpPr>
        <p:spPr>
          <a:xfrm>
            <a:off x="6095150" y="2221272"/>
            <a:ext cx="2226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EEEEEE"/>
                </a:solidFill>
                <a:latin typeface="Comfortaa"/>
                <a:ea typeface="Comfortaa"/>
                <a:cs typeface="Comfortaa"/>
                <a:sym typeface="Comfortaa"/>
              </a:rPr>
              <a:t>Platform Thread</a:t>
            </a:r>
            <a:endParaRPr b="1" sz="1500">
              <a:solidFill>
                <a:srgbClr val="EEEEEE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EEEEEE"/>
                </a:solidFill>
                <a:latin typeface="Comfortaa"/>
                <a:ea typeface="Comfortaa"/>
                <a:cs typeface="Comfortaa"/>
                <a:sym typeface="Comfortaa"/>
              </a:rPr>
              <a:t>Stack</a:t>
            </a:r>
            <a:endParaRPr b="1" sz="1500">
              <a:solidFill>
                <a:srgbClr val="EEEEEE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652" name="Google Shape;652;p63"/>
          <p:cNvSpPr/>
          <p:nvPr/>
        </p:nvSpPr>
        <p:spPr>
          <a:xfrm>
            <a:off x="6485375" y="4041583"/>
            <a:ext cx="1382400" cy="256200"/>
          </a:xfrm>
          <a:prstGeom prst="rect">
            <a:avLst/>
          </a:prstGeom>
          <a:solidFill>
            <a:srgbClr val="9E9E9E"/>
          </a:solidFill>
          <a:ln cap="flat" cmpd="sng" w="38100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rgbClr val="EEEEEE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653" name="Google Shape;653;p63"/>
          <p:cNvSpPr/>
          <p:nvPr/>
        </p:nvSpPr>
        <p:spPr>
          <a:xfrm>
            <a:off x="6485375" y="3712283"/>
            <a:ext cx="1382400" cy="256200"/>
          </a:xfrm>
          <a:prstGeom prst="rect">
            <a:avLst/>
          </a:prstGeom>
          <a:solidFill>
            <a:srgbClr val="9E9E9E"/>
          </a:solidFill>
          <a:ln cap="flat" cmpd="sng" w="38100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rgbClr val="EEEEEE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654" name="Google Shape;654;p63"/>
          <p:cNvSpPr/>
          <p:nvPr/>
        </p:nvSpPr>
        <p:spPr>
          <a:xfrm>
            <a:off x="6485375" y="3373208"/>
            <a:ext cx="1382400" cy="256200"/>
          </a:xfrm>
          <a:prstGeom prst="rect">
            <a:avLst/>
          </a:prstGeom>
          <a:solidFill>
            <a:srgbClr val="EEEEEE"/>
          </a:solidFill>
          <a:ln cap="flat" cmpd="sng" w="38100">
            <a:solidFill>
              <a:srgbClr val="EEEE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rgbClr val="EEEEEE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655" name="Google Shape;655;p63"/>
          <p:cNvSpPr/>
          <p:nvPr/>
        </p:nvSpPr>
        <p:spPr>
          <a:xfrm>
            <a:off x="6485375" y="3027036"/>
            <a:ext cx="1382400" cy="256200"/>
          </a:xfrm>
          <a:prstGeom prst="rect">
            <a:avLst/>
          </a:prstGeom>
          <a:solidFill>
            <a:srgbClr val="EEEEEE"/>
          </a:solidFill>
          <a:ln cap="flat" cmpd="sng" w="38100">
            <a:solidFill>
              <a:srgbClr val="EEEE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rgbClr val="EEEEEE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656" name="Google Shape;656;p63"/>
          <p:cNvSpPr/>
          <p:nvPr/>
        </p:nvSpPr>
        <p:spPr>
          <a:xfrm>
            <a:off x="6439960" y="2960654"/>
            <a:ext cx="1477800" cy="718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8"/>
          <p:cNvSpPr txBox="1"/>
          <p:nvPr/>
        </p:nvSpPr>
        <p:spPr>
          <a:xfrm>
            <a:off x="401350" y="1502075"/>
            <a:ext cx="8493300" cy="18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600">
              <a:solidFill>
                <a:srgbClr val="EAEAE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7" name="Google Shape;147;p28"/>
          <p:cNvSpPr txBox="1"/>
          <p:nvPr/>
        </p:nvSpPr>
        <p:spPr>
          <a:xfrm>
            <a:off x="311700" y="193875"/>
            <a:ext cx="7877400" cy="7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  <a:t>발표자 박성훈</a:t>
            </a:r>
            <a:endParaRPr b="1" sz="3000">
              <a:solidFill>
                <a:srgbClr val="EAEAEA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48" name="Google Shape;148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149" name="Google Shape;149;p28"/>
          <p:cNvSpPr/>
          <p:nvPr/>
        </p:nvSpPr>
        <p:spPr>
          <a:xfrm>
            <a:off x="249250" y="844693"/>
            <a:ext cx="8645400" cy="3853200"/>
          </a:xfrm>
          <a:prstGeom prst="roundRect">
            <a:avLst>
              <a:gd fmla="val 5931" name="adj"/>
            </a:avLst>
          </a:prstGeom>
          <a:solidFill>
            <a:srgbClr val="2B2B2B"/>
          </a:solidFill>
          <a:ln cap="flat" cmpd="sng" w="9525">
            <a:solidFill>
              <a:srgbClr val="2B2B2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28"/>
          <p:cNvSpPr txBox="1"/>
          <p:nvPr>
            <p:ph idx="1" type="body"/>
          </p:nvPr>
        </p:nvSpPr>
        <p:spPr>
          <a:xfrm>
            <a:off x="311700" y="948426"/>
            <a:ext cx="8519100" cy="36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EAEAEA"/>
              </a:buClr>
              <a:buSzPts val="2000"/>
              <a:buFont typeface="Comfortaa"/>
              <a:buChar char="●"/>
            </a:pPr>
            <a:r>
              <a:rPr lang="ko" sz="20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  <a:t>공동 발표자 정승주님의 남편</a:t>
            </a:r>
            <a:endParaRPr sz="2000">
              <a:solidFill>
                <a:srgbClr val="EAEAEA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EAEAEA"/>
              </a:buClr>
              <a:buSzPts val="2000"/>
              <a:buFont typeface="Comfortaa"/>
              <a:buChar char="●"/>
            </a:pPr>
            <a:r>
              <a:rPr lang="ko" sz="20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  <a:t>부부 개발자로 사는 중</a:t>
            </a:r>
            <a:endParaRPr sz="2000">
              <a:solidFill>
                <a:srgbClr val="EAEAEA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EAEAEA"/>
              </a:buClr>
              <a:buSzPts val="2000"/>
              <a:buFont typeface="Comfortaa"/>
              <a:buChar char="●"/>
            </a:pPr>
            <a:r>
              <a:rPr lang="ko" sz="20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  <a:t>옛날부터 Virtual Thread 내부 동작이 너무 궁금했었던 1인</a:t>
            </a:r>
            <a:endParaRPr sz="2000">
              <a:solidFill>
                <a:srgbClr val="EAEAEA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EAEAEA"/>
              </a:buClr>
              <a:buSzPts val="2000"/>
              <a:buFont typeface="Comfortaa"/>
              <a:buChar char="●"/>
            </a:pPr>
            <a:r>
              <a:rPr lang="ko" sz="20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  <a:t>Java Internal Study를 하며 배운 것을 공유하고 싶어 참여</a:t>
            </a:r>
            <a:endParaRPr sz="2000">
              <a:solidFill>
                <a:srgbClr val="EAEAEA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64"/>
          <p:cNvSpPr txBox="1"/>
          <p:nvPr/>
        </p:nvSpPr>
        <p:spPr>
          <a:xfrm>
            <a:off x="311700" y="193875"/>
            <a:ext cx="7877400" cy="7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  <a:t>Virtual Thread Context Switching</a:t>
            </a:r>
            <a:endParaRPr b="1" sz="3000">
              <a:solidFill>
                <a:srgbClr val="EAEAEA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662" name="Google Shape;662;p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663" name="Google Shape;663;p64"/>
          <p:cNvSpPr/>
          <p:nvPr/>
        </p:nvSpPr>
        <p:spPr>
          <a:xfrm>
            <a:off x="815825" y="2005908"/>
            <a:ext cx="3459300" cy="1576200"/>
          </a:xfrm>
          <a:prstGeom prst="rect">
            <a:avLst/>
          </a:prstGeom>
          <a:solidFill>
            <a:srgbClr val="56A8F5"/>
          </a:solidFill>
          <a:ln cap="flat" cmpd="sng" w="9525">
            <a:solidFill>
              <a:srgbClr val="56A8F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rgbClr val="EEEEEE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664" name="Google Shape;664;p64"/>
          <p:cNvSpPr txBox="1"/>
          <p:nvPr/>
        </p:nvSpPr>
        <p:spPr>
          <a:xfrm>
            <a:off x="1274675" y="1588506"/>
            <a:ext cx="2541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rgbClr val="EEEEEE"/>
                </a:solidFill>
                <a:latin typeface="Comfortaa"/>
                <a:ea typeface="Comfortaa"/>
                <a:cs typeface="Comfortaa"/>
                <a:sym typeface="Comfortaa"/>
              </a:rPr>
              <a:t>Heap</a:t>
            </a:r>
            <a:endParaRPr b="1" sz="2000">
              <a:solidFill>
                <a:srgbClr val="EEEEEE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grpSp>
        <p:nvGrpSpPr>
          <p:cNvPr id="665" name="Google Shape;665;p64"/>
          <p:cNvGrpSpPr/>
          <p:nvPr/>
        </p:nvGrpSpPr>
        <p:grpSpPr>
          <a:xfrm>
            <a:off x="5896876" y="905390"/>
            <a:ext cx="2569200" cy="3634718"/>
            <a:chOff x="5592076" y="722682"/>
            <a:chExt cx="2569200" cy="3634718"/>
          </a:xfrm>
        </p:grpSpPr>
        <p:sp>
          <p:nvSpPr>
            <p:cNvPr id="666" name="Google Shape;666;p64"/>
            <p:cNvSpPr/>
            <p:nvPr/>
          </p:nvSpPr>
          <p:spPr>
            <a:xfrm>
              <a:off x="6001575" y="1435400"/>
              <a:ext cx="1750200" cy="2922000"/>
            </a:xfrm>
            <a:prstGeom prst="rect">
              <a:avLst/>
            </a:prstGeom>
            <a:solidFill>
              <a:srgbClr val="EE8934"/>
            </a:solidFill>
            <a:ln cap="flat" cmpd="sng" w="9525">
              <a:solidFill>
                <a:srgbClr val="EE893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t/>
              </a:r>
              <a:endParaRPr>
                <a:solidFill>
                  <a:srgbClr val="EEEEEE"/>
                </a:solidFill>
                <a:latin typeface="Comfortaa"/>
                <a:ea typeface="Comfortaa"/>
                <a:cs typeface="Comfortaa"/>
                <a:sym typeface="Comfortaa"/>
              </a:endParaRPr>
            </a:p>
          </p:txBody>
        </p:sp>
        <p:sp>
          <p:nvSpPr>
            <p:cNvPr id="667" name="Google Shape;667;p64"/>
            <p:cNvSpPr txBox="1"/>
            <p:nvPr/>
          </p:nvSpPr>
          <p:spPr>
            <a:xfrm>
              <a:off x="5592076" y="722682"/>
              <a:ext cx="2569200" cy="80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2000">
                  <a:solidFill>
                    <a:srgbClr val="EEEEEE"/>
                  </a:solidFill>
                  <a:latin typeface="Comfortaa"/>
                  <a:ea typeface="Comfortaa"/>
                  <a:cs typeface="Comfortaa"/>
                  <a:sym typeface="Comfortaa"/>
                </a:rPr>
                <a:t>Platform Thread </a:t>
              </a:r>
              <a:endParaRPr b="1" sz="2000">
                <a:solidFill>
                  <a:srgbClr val="EEEEEE"/>
                </a:solidFill>
                <a:latin typeface="Comfortaa"/>
                <a:ea typeface="Comfortaa"/>
                <a:cs typeface="Comfortaa"/>
                <a:sym typeface="Comfortaa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2000">
                  <a:solidFill>
                    <a:srgbClr val="EEEEEE"/>
                  </a:solidFill>
                  <a:latin typeface="Comfortaa"/>
                  <a:ea typeface="Comfortaa"/>
                  <a:cs typeface="Comfortaa"/>
                  <a:sym typeface="Comfortaa"/>
                </a:rPr>
                <a:t>Memory</a:t>
              </a:r>
              <a:endParaRPr b="1" sz="2000">
                <a:solidFill>
                  <a:srgbClr val="EEEEEE"/>
                </a:solidFill>
                <a:latin typeface="Comfortaa"/>
                <a:ea typeface="Comfortaa"/>
                <a:cs typeface="Comfortaa"/>
                <a:sym typeface="Comfortaa"/>
              </a:endParaRPr>
            </a:p>
          </p:txBody>
        </p:sp>
      </p:grpSp>
      <p:grpSp>
        <p:nvGrpSpPr>
          <p:cNvPr id="668" name="Google Shape;668;p64"/>
          <p:cNvGrpSpPr/>
          <p:nvPr/>
        </p:nvGrpSpPr>
        <p:grpSpPr>
          <a:xfrm>
            <a:off x="2052275" y="2619904"/>
            <a:ext cx="986400" cy="877800"/>
            <a:chOff x="1780700" y="2132846"/>
            <a:chExt cx="986400" cy="877800"/>
          </a:xfrm>
        </p:grpSpPr>
        <p:sp>
          <p:nvSpPr>
            <p:cNvPr id="669" name="Google Shape;669;p64"/>
            <p:cNvSpPr/>
            <p:nvPr/>
          </p:nvSpPr>
          <p:spPr>
            <a:xfrm>
              <a:off x="1780700" y="2132846"/>
              <a:ext cx="986400" cy="877800"/>
            </a:xfrm>
            <a:prstGeom prst="rect">
              <a:avLst/>
            </a:prstGeom>
            <a:solidFill>
              <a:srgbClr val="56A8F5"/>
            </a:solidFill>
            <a:ln cap="flat" cmpd="sng" w="38100">
              <a:solidFill>
                <a:srgbClr val="EEEEE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t/>
              </a:r>
              <a:endParaRPr>
                <a:solidFill>
                  <a:srgbClr val="EEEEEE"/>
                </a:solidFill>
                <a:latin typeface="Comfortaa"/>
                <a:ea typeface="Comfortaa"/>
                <a:cs typeface="Comfortaa"/>
                <a:sym typeface="Comfortaa"/>
              </a:endParaRPr>
            </a:p>
          </p:txBody>
        </p:sp>
        <p:sp>
          <p:nvSpPr>
            <p:cNvPr id="670" name="Google Shape;670;p64"/>
            <p:cNvSpPr/>
            <p:nvPr/>
          </p:nvSpPr>
          <p:spPr>
            <a:xfrm>
              <a:off x="1848050" y="2679725"/>
              <a:ext cx="851700" cy="256200"/>
            </a:xfrm>
            <a:prstGeom prst="rect">
              <a:avLst/>
            </a:prstGeom>
            <a:solidFill>
              <a:srgbClr val="EEEEEE"/>
            </a:solidFill>
            <a:ln cap="flat" cmpd="sng" w="38100">
              <a:solidFill>
                <a:srgbClr val="EEEEE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t/>
              </a:r>
              <a:endParaRPr>
                <a:solidFill>
                  <a:srgbClr val="EEEEEE"/>
                </a:solidFill>
                <a:latin typeface="Comfortaa"/>
                <a:ea typeface="Comfortaa"/>
                <a:cs typeface="Comfortaa"/>
                <a:sym typeface="Comfortaa"/>
              </a:endParaRPr>
            </a:p>
          </p:txBody>
        </p:sp>
        <p:sp>
          <p:nvSpPr>
            <p:cNvPr id="671" name="Google Shape;671;p64"/>
            <p:cNvSpPr/>
            <p:nvPr/>
          </p:nvSpPr>
          <p:spPr>
            <a:xfrm>
              <a:off x="1848050" y="2355700"/>
              <a:ext cx="851700" cy="256200"/>
            </a:xfrm>
            <a:prstGeom prst="rect">
              <a:avLst/>
            </a:prstGeom>
            <a:solidFill>
              <a:srgbClr val="EEEEEE"/>
            </a:solidFill>
            <a:ln cap="flat" cmpd="sng" w="38100">
              <a:solidFill>
                <a:srgbClr val="EEEEE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t/>
              </a:r>
              <a:endParaRPr>
                <a:solidFill>
                  <a:srgbClr val="EEEEEE"/>
                </a:solidFill>
                <a:latin typeface="Comfortaa"/>
                <a:ea typeface="Comfortaa"/>
                <a:cs typeface="Comfortaa"/>
                <a:sym typeface="Comfortaa"/>
              </a:endParaRPr>
            </a:p>
          </p:txBody>
        </p:sp>
      </p:grpSp>
      <p:sp>
        <p:nvSpPr>
          <p:cNvPr id="672" name="Google Shape;672;p64"/>
          <p:cNvSpPr txBox="1"/>
          <p:nvPr/>
        </p:nvSpPr>
        <p:spPr>
          <a:xfrm>
            <a:off x="1432475" y="2039873"/>
            <a:ext cx="2226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EEEEEE"/>
                </a:solidFill>
                <a:latin typeface="Comfortaa"/>
                <a:ea typeface="Comfortaa"/>
                <a:cs typeface="Comfortaa"/>
                <a:sym typeface="Comfortaa"/>
              </a:rPr>
              <a:t>Virtual Thread </a:t>
            </a:r>
            <a:br>
              <a:rPr b="1" lang="ko" sz="1500">
                <a:solidFill>
                  <a:srgbClr val="EEEEEE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b="1" lang="ko" sz="1500">
                <a:solidFill>
                  <a:srgbClr val="EEEEEE"/>
                </a:solidFill>
                <a:latin typeface="Comfortaa"/>
                <a:ea typeface="Comfortaa"/>
                <a:cs typeface="Comfortaa"/>
                <a:sym typeface="Comfortaa"/>
              </a:rPr>
              <a:t>Stack Frames</a:t>
            </a:r>
            <a:endParaRPr b="1" sz="1500">
              <a:solidFill>
                <a:srgbClr val="EEEEEE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673" name="Google Shape;673;p64"/>
          <p:cNvSpPr/>
          <p:nvPr/>
        </p:nvSpPr>
        <p:spPr>
          <a:xfrm>
            <a:off x="6396675" y="1710183"/>
            <a:ext cx="1569600" cy="329700"/>
          </a:xfrm>
          <a:prstGeom prst="rect">
            <a:avLst/>
          </a:prstGeom>
          <a:solidFill>
            <a:srgbClr val="6EB33F"/>
          </a:solidFill>
          <a:ln cap="flat" cmpd="sng" w="28575">
            <a:solidFill>
              <a:srgbClr val="6EB33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EEEEEE"/>
                </a:solidFill>
                <a:latin typeface="Comfortaa"/>
                <a:ea typeface="Comfortaa"/>
                <a:cs typeface="Comfortaa"/>
                <a:sym typeface="Comfortaa"/>
              </a:rPr>
              <a:t>PC Register</a:t>
            </a:r>
            <a:endParaRPr b="1">
              <a:solidFill>
                <a:srgbClr val="EEEEEE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674" name="Google Shape;674;p64"/>
          <p:cNvSpPr/>
          <p:nvPr/>
        </p:nvSpPr>
        <p:spPr>
          <a:xfrm>
            <a:off x="6396675" y="2792265"/>
            <a:ext cx="1569600" cy="1576200"/>
          </a:xfrm>
          <a:prstGeom prst="rect">
            <a:avLst/>
          </a:prstGeom>
          <a:solidFill>
            <a:srgbClr val="EE8934"/>
          </a:solidFill>
          <a:ln cap="flat" cmpd="sng" w="38100">
            <a:solidFill>
              <a:srgbClr val="EEEE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rgbClr val="EEEEEE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675" name="Google Shape;675;p64"/>
          <p:cNvSpPr txBox="1"/>
          <p:nvPr/>
        </p:nvSpPr>
        <p:spPr>
          <a:xfrm>
            <a:off x="6095150" y="2221272"/>
            <a:ext cx="2226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EEEEEE"/>
                </a:solidFill>
                <a:latin typeface="Comfortaa"/>
                <a:ea typeface="Comfortaa"/>
                <a:cs typeface="Comfortaa"/>
                <a:sym typeface="Comfortaa"/>
              </a:rPr>
              <a:t>Platform Thread</a:t>
            </a:r>
            <a:endParaRPr b="1" sz="1500">
              <a:solidFill>
                <a:srgbClr val="EEEEEE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EEEEEE"/>
                </a:solidFill>
                <a:latin typeface="Comfortaa"/>
                <a:ea typeface="Comfortaa"/>
                <a:cs typeface="Comfortaa"/>
                <a:sym typeface="Comfortaa"/>
              </a:rPr>
              <a:t>Stack</a:t>
            </a:r>
            <a:endParaRPr b="1" sz="1500">
              <a:solidFill>
                <a:srgbClr val="EEEEEE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676" name="Google Shape;676;p64"/>
          <p:cNvSpPr/>
          <p:nvPr/>
        </p:nvSpPr>
        <p:spPr>
          <a:xfrm>
            <a:off x="6485375" y="4041583"/>
            <a:ext cx="1382400" cy="256200"/>
          </a:xfrm>
          <a:prstGeom prst="rect">
            <a:avLst/>
          </a:prstGeom>
          <a:solidFill>
            <a:srgbClr val="9E9E9E"/>
          </a:solidFill>
          <a:ln cap="flat" cmpd="sng" w="38100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rgbClr val="EEEEEE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677" name="Google Shape;677;p64"/>
          <p:cNvSpPr/>
          <p:nvPr/>
        </p:nvSpPr>
        <p:spPr>
          <a:xfrm>
            <a:off x="6485375" y="3712283"/>
            <a:ext cx="1382400" cy="256200"/>
          </a:xfrm>
          <a:prstGeom prst="rect">
            <a:avLst/>
          </a:prstGeom>
          <a:solidFill>
            <a:srgbClr val="9E9E9E"/>
          </a:solidFill>
          <a:ln cap="flat" cmpd="sng" w="38100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rgbClr val="EEEEEE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678" name="Google Shape;678;p64"/>
          <p:cNvSpPr/>
          <p:nvPr/>
        </p:nvSpPr>
        <p:spPr>
          <a:xfrm>
            <a:off x="6485375" y="3373208"/>
            <a:ext cx="1382400" cy="256200"/>
          </a:xfrm>
          <a:prstGeom prst="rect">
            <a:avLst/>
          </a:prstGeom>
          <a:solidFill>
            <a:srgbClr val="EEEEEE"/>
          </a:solidFill>
          <a:ln cap="flat" cmpd="sng" w="38100">
            <a:solidFill>
              <a:srgbClr val="EEEE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rgbClr val="EEEEEE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679" name="Google Shape;679;p64"/>
          <p:cNvSpPr/>
          <p:nvPr/>
        </p:nvSpPr>
        <p:spPr>
          <a:xfrm>
            <a:off x="6485375" y="3027036"/>
            <a:ext cx="1382400" cy="256200"/>
          </a:xfrm>
          <a:prstGeom prst="rect">
            <a:avLst/>
          </a:prstGeom>
          <a:solidFill>
            <a:srgbClr val="EEEEEE"/>
          </a:solidFill>
          <a:ln cap="flat" cmpd="sng" w="38100">
            <a:solidFill>
              <a:srgbClr val="EEEE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rgbClr val="EEEEEE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680" name="Google Shape;680;p64"/>
          <p:cNvSpPr/>
          <p:nvPr/>
        </p:nvSpPr>
        <p:spPr>
          <a:xfrm>
            <a:off x="3231800" y="2686372"/>
            <a:ext cx="3016800" cy="811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1" name="Google Shape;681;p64"/>
          <p:cNvSpPr/>
          <p:nvPr/>
        </p:nvSpPr>
        <p:spPr>
          <a:xfrm>
            <a:off x="6439960" y="2960654"/>
            <a:ext cx="1477800" cy="718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2" name="Google Shape;682;p64"/>
          <p:cNvSpPr txBox="1"/>
          <p:nvPr/>
        </p:nvSpPr>
        <p:spPr>
          <a:xfrm>
            <a:off x="4239000" y="2884233"/>
            <a:ext cx="793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EEEEEE"/>
                </a:solidFill>
                <a:latin typeface="Comfortaa"/>
                <a:ea typeface="Comfortaa"/>
                <a:cs typeface="Comfortaa"/>
                <a:sym typeface="Comfortaa"/>
              </a:rPr>
              <a:t>복제</a:t>
            </a:r>
            <a:endParaRPr b="1" sz="1500">
              <a:solidFill>
                <a:srgbClr val="EEEEEE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65"/>
          <p:cNvSpPr txBox="1"/>
          <p:nvPr/>
        </p:nvSpPr>
        <p:spPr>
          <a:xfrm>
            <a:off x="311700" y="193875"/>
            <a:ext cx="7877400" cy="7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  <a:t>Virtual Thread Context Switching</a:t>
            </a:r>
            <a:endParaRPr b="1" sz="3000">
              <a:solidFill>
                <a:srgbClr val="EAEAEA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688" name="Google Shape;688;p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689" name="Google Shape;689;p65"/>
          <p:cNvSpPr/>
          <p:nvPr/>
        </p:nvSpPr>
        <p:spPr>
          <a:xfrm>
            <a:off x="815825" y="2005908"/>
            <a:ext cx="3459300" cy="1576200"/>
          </a:xfrm>
          <a:prstGeom prst="rect">
            <a:avLst/>
          </a:prstGeom>
          <a:solidFill>
            <a:srgbClr val="56A8F5"/>
          </a:solidFill>
          <a:ln cap="flat" cmpd="sng" w="9525">
            <a:solidFill>
              <a:srgbClr val="56A8F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rgbClr val="EEEEEE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690" name="Google Shape;690;p65"/>
          <p:cNvSpPr txBox="1"/>
          <p:nvPr/>
        </p:nvSpPr>
        <p:spPr>
          <a:xfrm>
            <a:off x="1274675" y="1588506"/>
            <a:ext cx="2541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rgbClr val="EEEEEE"/>
                </a:solidFill>
                <a:latin typeface="Comfortaa"/>
                <a:ea typeface="Comfortaa"/>
                <a:cs typeface="Comfortaa"/>
                <a:sym typeface="Comfortaa"/>
              </a:rPr>
              <a:t>Heap</a:t>
            </a:r>
            <a:endParaRPr b="1" sz="2000">
              <a:solidFill>
                <a:srgbClr val="EEEEEE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grpSp>
        <p:nvGrpSpPr>
          <p:cNvPr id="691" name="Google Shape;691;p65"/>
          <p:cNvGrpSpPr/>
          <p:nvPr/>
        </p:nvGrpSpPr>
        <p:grpSpPr>
          <a:xfrm>
            <a:off x="5896876" y="905390"/>
            <a:ext cx="2569200" cy="3634718"/>
            <a:chOff x="5592076" y="722682"/>
            <a:chExt cx="2569200" cy="3634718"/>
          </a:xfrm>
        </p:grpSpPr>
        <p:sp>
          <p:nvSpPr>
            <p:cNvPr id="692" name="Google Shape;692;p65"/>
            <p:cNvSpPr/>
            <p:nvPr/>
          </p:nvSpPr>
          <p:spPr>
            <a:xfrm>
              <a:off x="6001575" y="1435400"/>
              <a:ext cx="1750200" cy="2922000"/>
            </a:xfrm>
            <a:prstGeom prst="rect">
              <a:avLst/>
            </a:prstGeom>
            <a:solidFill>
              <a:srgbClr val="EE8934"/>
            </a:solidFill>
            <a:ln cap="flat" cmpd="sng" w="9525">
              <a:solidFill>
                <a:srgbClr val="EE893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t/>
              </a:r>
              <a:endParaRPr>
                <a:solidFill>
                  <a:srgbClr val="EEEEEE"/>
                </a:solidFill>
                <a:latin typeface="Comfortaa"/>
                <a:ea typeface="Comfortaa"/>
                <a:cs typeface="Comfortaa"/>
                <a:sym typeface="Comfortaa"/>
              </a:endParaRPr>
            </a:p>
          </p:txBody>
        </p:sp>
        <p:sp>
          <p:nvSpPr>
            <p:cNvPr id="693" name="Google Shape;693;p65"/>
            <p:cNvSpPr txBox="1"/>
            <p:nvPr/>
          </p:nvSpPr>
          <p:spPr>
            <a:xfrm>
              <a:off x="5592076" y="722682"/>
              <a:ext cx="2569200" cy="80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2000">
                  <a:solidFill>
                    <a:srgbClr val="EEEEEE"/>
                  </a:solidFill>
                  <a:latin typeface="Comfortaa"/>
                  <a:ea typeface="Comfortaa"/>
                  <a:cs typeface="Comfortaa"/>
                  <a:sym typeface="Comfortaa"/>
                </a:rPr>
                <a:t>Platform Thread </a:t>
              </a:r>
              <a:endParaRPr b="1" sz="2000">
                <a:solidFill>
                  <a:srgbClr val="EEEEEE"/>
                </a:solidFill>
                <a:latin typeface="Comfortaa"/>
                <a:ea typeface="Comfortaa"/>
                <a:cs typeface="Comfortaa"/>
                <a:sym typeface="Comfortaa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2000">
                  <a:solidFill>
                    <a:srgbClr val="EEEEEE"/>
                  </a:solidFill>
                  <a:latin typeface="Comfortaa"/>
                  <a:ea typeface="Comfortaa"/>
                  <a:cs typeface="Comfortaa"/>
                  <a:sym typeface="Comfortaa"/>
                </a:rPr>
                <a:t>Memory</a:t>
              </a:r>
              <a:endParaRPr b="1" sz="2000">
                <a:solidFill>
                  <a:srgbClr val="EEEEEE"/>
                </a:solidFill>
                <a:latin typeface="Comfortaa"/>
                <a:ea typeface="Comfortaa"/>
                <a:cs typeface="Comfortaa"/>
                <a:sym typeface="Comfortaa"/>
              </a:endParaRPr>
            </a:p>
          </p:txBody>
        </p:sp>
      </p:grpSp>
      <p:grpSp>
        <p:nvGrpSpPr>
          <p:cNvPr id="694" name="Google Shape;694;p65"/>
          <p:cNvGrpSpPr/>
          <p:nvPr/>
        </p:nvGrpSpPr>
        <p:grpSpPr>
          <a:xfrm>
            <a:off x="2052275" y="2619904"/>
            <a:ext cx="986400" cy="877800"/>
            <a:chOff x="1780700" y="2132846"/>
            <a:chExt cx="986400" cy="877800"/>
          </a:xfrm>
        </p:grpSpPr>
        <p:sp>
          <p:nvSpPr>
            <p:cNvPr id="695" name="Google Shape;695;p65"/>
            <p:cNvSpPr/>
            <p:nvPr/>
          </p:nvSpPr>
          <p:spPr>
            <a:xfrm>
              <a:off x="1780700" y="2132846"/>
              <a:ext cx="986400" cy="877800"/>
            </a:xfrm>
            <a:prstGeom prst="rect">
              <a:avLst/>
            </a:prstGeom>
            <a:solidFill>
              <a:srgbClr val="56A8F5"/>
            </a:solidFill>
            <a:ln cap="flat" cmpd="sng" w="38100">
              <a:solidFill>
                <a:srgbClr val="EEEEE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t/>
              </a:r>
              <a:endParaRPr>
                <a:solidFill>
                  <a:srgbClr val="EEEEEE"/>
                </a:solidFill>
                <a:latin typeface="Comfortaa"/>
                <a:ea typeface="Comfortaa"/>
                <a:cs typeface="Comfortaa"/>
                <a:sym typeface="Comfortaa"/>
              </a:endParaRPr>
            </a:p>
          </p:txBody>
        </p:sp>
        <p:sp>
          <p:nvSpPr>
            <p:cNvPr id="696" name="Google Shape;696;p65"/>
            <p:cNvSpPr/>
            <p:nvPr/>
          </p:nvSpPr>
          <p:spPr>
            <a:xfrm>
              <a:off x="1848050" y="2679725"/>
              <a:ext cx="851700" cy="256200"/>
            </a:xfrm>
            <a:prstGeom prst="rect">
              <a:avLst/>
            </a:prstGeom>
            <a:solidFill>
              <a:srgbClr val="EEEEEE"/>
            </a:solidFill>
            <a:ln cap="flat" cmpd="sng" w="38100">
              <a:solidFill>
                <a:srgbClr val="EEEEE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t/>
              </a:r>
              <a:endParaRPr>
                <a:solidFill>
                  <a:srgbClr val="EEEEEE"/>
                </a:solidFill>
                <a:latin typeface="Comfortaa"/>
                <a:ea typeface="Comfortaa"/>
                <a:cs typeface="Comfortaa"/>
                <a:sym typeface="Comfortaa"/>
              </a:endParaRPr>
            </a:p>
          </p:txBody>
        </p:sp>
        <p:sp>
          <p:nvSpPr>
            <p:cNvPr id="697" name="Google Shape;697;p65"/>
            <p:cNvSpPr/>
            <p:nvPr/>
          </p:nvSpPr>
          <p:spPr>
            <a:xfrm>
              <a:off x="1848050" y="2355700"/>
              <a:ext cx="851700" cy="256200"/>
            </a:xfrm>
            <a:prstGeom prst="rect">
              <a:avLst/>
            </a:prstGeom>
            <a:solidFill>
              <a:srgbClr val="EEEEEE"/>
            </a:solidFill>
            <a:ln cap="flat" cmpd="sng" w="38100">
              <a:solidFill>
                <a:srgbClr val="EEEEE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t/>
              </a:r>
              <a:endParaRPr>
                <a:solidFill>
                  <a:srgbClr val="EEEEEE"/>
                </a:solidFill>
                <a:latin typeface="Comfortaa"/>
                <a:ea typeface="Comfortaa"/>
                <a:cs typeface="Comfortaa"/>
                <a:sym typeface="Comfortaa"/>
              </a:endParaRPr>
            </a:p>
          </p:txBody>
        </p:sp>
      </p:grpSp>
      <p:sp>
        <p:nvSpPr>
          <p:cNvPr id="698" name="Google Shape;698;p65"/>
          <p:cNvSpPr txBox="1"/>
          <p:nvPr/>
        </p:nvSpPr>
        <p:spPr>
          <a:xfrm>
            <a:off x="1432475" y="2039873"/>
            <a:ext cx="2226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EEEEEE"/>
                </a:solidFill>
                <a:latin typeface="Comfortaa"/>
                <a:ea typeface="Comfortaa"/>
                <a:cs typeface="Comfortaa"/>
                <a:sym typeface="Comfortaa"/>
              </a:rPr>
              <a:t>Virtual Thread </a:t>
            </a:r>
            <a:br>
              <a:rPr b="1" lang="ko" sz="1500">
                <a:solidFill>
                  <a:srgbClr val="EEEEEE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b="1" lang="ko" sz="1500">
                <a:solidFill>
                  <a:srgbClr val="EEEEEE"/>
                </a:solidFill>
                <a:latin typeface="Comfortaa"/>
                <a:ea typeface="Comfortaa"/>
                <a:cs typeface="Comfortaa"/>
                <a:sym typeface="Comfortaa"/>
              </a:rPr>
              <a:t>Stack Frames</a:t>
            </a:r>
            <a:endParaRPr b="1" sz="1500">
              <a:solidFill>
                <a:srgbClr val="EEEEEE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699" name="Google Shape;699;p65"/>
          <p:cNvSpPr/>
          <p:nvPr/>
        </p:nvSpPr>
        <p:spPr>
          <a:xfrm>
            <a:off x="6396675" y="1710183"/>
            <a:ext cx="1569600" cy="329700"/>
          </a:xfrm>
          <a:prstGeom prst="rect">
            <a:avLst/>
          </a:prstGeom>
          <a:solidFill>
            <a:srgbClr val="6EB33F"/>
          </a:solidFill>
          <a:ln cap="flat" cmpd="sng" w="28575">
            <a:solidFill>
              <a:srgbClr val="6EB33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EEEEEE"/>
                </a:solidFill>
                <a:latin typeface="Comfortaa"/>
                <a:ea typeface="Comfortaa"/>
                <a:cs typeface="Comfortaa"/>
                <a:sym typeface="Comfortaa"/>
              </a:rPr>
              <a:t>PC Register</a:t>
            </a:r>
            <a:endParaRPr b="1">
              <a:solidFill>
                <a:srgbClr val="EEEEEE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700" name="Google Shape;700;p65"/>
          <p:cNvSpPr/>
          <p:nvPr/>
        </p:nvSpPr>
        <p:spPr>
          <a:xfrm>
            <a:off x="6396675" y="2792265"/>
            <a:ext cx="1569600" cy="1576200"/>
          </a:xfrm>
          <a:prstGeom prst="rect">
            <a:avLst/>
          </a:prstGeom>
          <a:solidFill>
            <a:srgbClr val="EE8934"/>
          </a:solidFill>
          <a:ln cap="flat" cmpd="sng" w="38100">
            <a:solidFill>
              <a:srgbClr val="EEEE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rgbClr val="EEEEEE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701" name="Google Shape;701;p65"/>
          <p:cNvSpPr txBox="1"/>
          <p:nvPr/>
        </p:nvSpPr>
        <p:spPr>
          <a:xfrm>
            <a:off x="6095150" y="2221272"/>
            <a:ext cx="2226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EEEEEE"/>
                </a:solidFill>
                <a:latin typeface="Comfortaa"/>
                <a:ea typeface="Comfortaa"/>
                <a:cs typeface="Comfortaa"/>
                <a:sym typeface="Comfortaa"/>
              </a:rPr>
              <a:t>Platform Thread</a:t>
            </a:r>
            <a:endParaRPr b="1" sz="1500">
              <a:solidFill>
                <a:srgbClr val="EEEEEE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EEEEEE"/>
                </a:solidFill>
                <a:latin typeface="Comfortaa"/>
                <a:ea typeface="Comfortaa"/>
                <a:cs typeface="Comfortaa"/>
                <a:sym typeface="Comfortaa"/>
              </a:rPr>
              <a:t>Stack</a:t>
            </a:r>
            <a:endParaRPr b="1" sz="1500">
              <a:solidFill>
                <a:srgbClr val="EEEEEE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702" name="Google Shape;702;p65"/>
          <p:cNvSpPr/>
          <p:nvPr/>
        </p:nvSpPr>
        <p:spPr>
          <a:xfrm>
            <a:off x="6485375" y="4041583"/>
            <a:ext cx="1382400" cy="256200"/>
          </a:xfrm>
          <a:prstGeom prst="rect">
            <a:avLst/>
          </a:prstGeom>
          <a:solidFill>
            <a:srgbClr val="9E9E9E"/>
          </a:solidFill>
          <a:ln cap="flat" cmpd="sng" w="38100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rgbClr val="EEEEEE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703" name="Google Shape;703;p65"/>
          <p:cNvSpPr/>
          <p:nvPr/>
        </p:nvSpPr>
        <p:spPr>
          <a:xfrm>
            <a:off x="6485375" y="3712283"/>
            <a:ext cx="1382400" cy="256200"/>
          </a:xfrm>
          <a:prstGeom prst="rect">
            <a:avLst/>
          </a:prstGeom>
          <a:solidFill>
            <a:srgbClr val="9E9E9E"/>
          </a:solidFill>
          <a:ln cap="flat" cmpd="sng" w="38100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rgbClr val="EEEEEE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704" name="Google Shape;704;p65"/>
          <p:cNvSpPr/>
          <p:nvPr/>
        </p:nvSpPr>
        <p:spPr>
          <a:xfrm>
            <a:off x="6485375" y="3373208"/>
            <a:ext cx="1382400" cy="256200"/>
          </a:xfrm>
          <a:prstGeom prst="rect">
            <a:avLst/>
          </a:prstGeom>
          <a:solidFill>
            <a:srgbClr val="EEEEEE"/>
          </a:solidFill>
          <a:ln cap="flat" cmpd="sng" w="38100">
            <a:solidFill>
              <a:srgbClr val="EEEE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rgbClr val="EEEEEE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705" name="Google Shape;705;p65"/>
          <p:cNvSpPr/>
          <p:nvPr/>
        </p:nvSpPr>
        <p:spPr>
          <a:xfrm>
            <a:off x="6485375" y="3027036"/>
            <a:ext cx="1382400" cy="256200"/>
          </a:xfrm>
          <a:prstGeom prst="rect">
            <a:avLst/>
          </a:prstGeom>
          <a:solidFill>
            <a:srgbClr val="EEEEEE"/>
          </a:solidFill>
          <a:ln cap="flat" cmpd="sng" w="38100">
            <a:solidFill>
              <a:srgbClr val="EEEE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rgbClr val="EEEEEE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706" name="Google Shape;706;p65"/>
          <p:cNvSpPr/>
          <p:nvPr/>
        </p:nvSpPr>
        <p:spPr>
          <a:xfrm>
            <a:off x="6439960" y="2960654"/>
            <a:ext cx="1477800" cy="718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7" name="Google Shape;707;p65"/>
          <p:cNvSpPr/>
          <p:nvPr/>
        </p:nvSpPr>
        <p:spPr>
          <a:xfrm rot="-1215518">
            <a:off x="3376028" y="2156780"/>
            <a:ext cx="3016823" cy="811247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8" name="Google Shape;708;p65"/>
          <p:cNvSpPr txBox="1"/>
          <p:nvPr/>
        </p:nvSpPr>
        <p:spPr>
          <a:xfrm>
            <a:off x="4399088" y="2347083"/>
            <a:ext cx="1014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EEEEEE"/>
                </a:solidFill>
                <a:latin typeface="Comfortaa"/>
                <a:ea typeface="Comfortaa"/>
                <a:cs typeface="Comfortaa"/>
                <a:sym typeface="Comfortaa"/>
              </a:rPr>
              <a:t>업데이트</a:t>
            </a:r>
            <a:endParaRPr b="1" sz="1500">
              <a:solidFill>
                <a:srgbClr val="EEEEEE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709" name="Google Shape;709;p65"/>
          <p:cNvSpPr/>
          <p:nvPr/>
        </p:nvSpPr>
        <p:spPr>
          <a:xfrm>
            <a:off x="3231800" y="2686372"/>
            <a:ext cx="3016800" cy="811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0" name="Google Shape;710;p65"/>
          <p:cNvSpPr txBox="1"/>
          <p:nvPr/>
        </p:nvSpPr>
        <p:spPr>
          <a:xfrm>
            <a:off x="4239000" y="2884233"/>
            <a:ext cx="793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EEEEEE"/>
                </a:solidFill>
                <a:latin typeface="Comfortaa"/>
                <a:ea typeface="Comfortaa"/>
                <a:cs typeface="Comfortaa"/>
                <a:sym typeface="Comfortaa"/>
              </a:rPr>
              <a:t>복제</a:t>
            </a:r>
            <a:endParaRPr b="1" sz="1500">
              <a:solidFill>
                <a:srgbClr val="EEEEEE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66"/>
          <p:cNvSpPr txBox="1"/>
          <p:nvPr/>
        </p:nvSpPr>
        <p:spPr>
          <a:xfrm>
            <a:off x="325350" y="1394850"/>
            <a:ext cx="8493300" cy="18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45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  <a:t>Scheduling </a:t>
            </a:r>
            <a:br>
              <a:rPr b="1" lang="ko" sz="45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b="1" lang="ko" sz="45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  <a:t>&amp; Context Switching </a:t>
            </a:r>
            <a:r>
              <a:rPr b="1" lang="ko" sz="45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  <a:t>모두 </a:t>
            </a:r>
            <a:r>
              <a:rPr b="1" lang="ko" sz="4500">
                <a:solidFill>
                  <a:srgbClr val="EE8934"/>
                </a:solidFill>
                <a:latin typeface="Comfortaa"/>
                <a:ea typeface="Comfortaa"/>
                <a:cs typeface="Comfortaa"/>
                <a:sym typeface="Comfortaa"/>
              </a:rPr>
              <a:t>Application Level에서만 발생</a:t>
            </a:r>
            <a:endParaRPr b="1" sz="4500">
              <a:solidFill>
                <a:srgbClr val="EE8934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67"/>
          <p:cNvSpPr txBox="1"/>
          <p:nvPr/>
        </p:nvSpPr>
        <p:spPr>
          <a:xfrm>
            <a:off x="311700" y="193875"/>
            <a:ext cx="7877400" cy="7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  <a:t>Kernel Context Switching</a:t>
            </a:r>
            <a:endParaRPr b="1" sz="3000">
              <a:solidFill>
                <a:srgbClr val="EAEAEA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721" name="Google Shape;721;p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722" name="Google Shape;722;p67"/>
          <p:cNvSpPr/>
          <p:nvPr/>
        </p:nvSpPr>
        <p:spPr>
          <a:xfrm>
            <a:off x="249250" y="844693"/>
            <a:ext cx="8645400" cy="3853200"/>
          </a:xfrm>
          <a:prstGeom prst="roundRect">
            <a:avLst>
              <a:gd fmla="val 5931" name="adj"/>
            </a:avLst>
          </a:prstGeom>
          <a:solidFill>
            <a:srgbClr val="2B2B2B"/>
          </a:solidFill>
          <a:ln cap="flat" cmpd="sng" w="9525">
            <a:solidFill>
              <a:srgbClr val="2B2B2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3" name="Google Shape;723;p67"/>
          <p:cNvSpPr txBox="1"/>
          <p:nvPr>
            <p:ph idx="1" type="body"/>
          </p:nvPr>
        </p:nvSpPr>
        <p:spPr>
          <a:xfrm>
            <a:off x="311700" y="948427"/>
            <a:ext cx="8547000" cy="35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AEAEA"/>
              </a:buClr>
              <a:buSzPts val="2000"/>
              <a:buFont typeface="Comfortaa"/>
              <a:buChar char="●"/>
            </a:pPr>
            <a:r>
              <a:rPr lang="ko" sz="20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  <a:t>Platform Thread를 이용할 경우 발생</a:t>
            </a:r>
            <a:endParaRPr sz="2000">
              <a:solidFill>
                <a:srgbClr val="EAEAEA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AEAEA"/>
              </a:buClr>
              <a:buSzPts val="2000"/>
              <a:buFont typeface="Comfortaa"/>
              <a:buChar char="●"/>
            </a:pPr>
            <a:r>
              <a:rPr lang="ko" sz="20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  <a:t>부가 비용 발생</a:t>
            </a:r>
            <a:endParaRPr sz="2000">
              <a:solidFill>
                <a:srgbClr val="EAEAEA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68"/>
          <p:cNvSpPr txBox="1"/>
          <p:nvPr/>
        </p:nvSpPr>
        <p:spPr>
          <a:xfrm>
            <a:off x="311700" y="193875"/>
            <a:ext cx="7877400" cy="7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  <a:t>Kernel Context Switching</a:t>
            </a:r>
            <a:endParaRPr b="1" sz="3000">
              <a:solidFill>
                <a:srgbClr val="EAEAEA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729" name="Google Shape;729;p6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730" name="Google Shape;730;p68"/>
          <p:cNvSpPr/>
          <p:nvPr/>
        </p:nvSpPr>
        <p:spPr>
          <a:xfrm>
            <a:off x="249250" y="844693"/>
            <a:ext cx="8645400" cy="3853200"/>
          </a:xfrm>
          <a:prstGeom prst="roundRect">
            <a:avLst>
              <a:gd fmla="val 5931" name="adj"/>
            </a:avLst>
          </a:prstGeom>
          <a:solidFill>
            <a:srgbClr val="2B2B2B"/>
          </a:solidFill>
          <a:ln cap="flat" cmpd="sng" w="9525">
            <a:solidFill>
              <a:srgbClr val="2B2B2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1" name="Google Shape;731;p68"/>
          <p:cNvSpPr txBox="1"/>
          <p:nvPr>
            <p:ph idx="1" type="body"/>
          </p:nvPr>
        </p:nvSpPr>
        <p:spPr>
          <a:xfrm>
            <a:off x="311700" y="948427"/>
            <a:ext cx="8547000" cy="35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AEAEA"/>
              </a:buClr>
              <a:buSzPts val="2000"/>
              <a:buFont typeface="Comfortaa"/>
              <a:buChar char="●"/>
            </a:pPr>
            <a:r>
              <a:rPr lang="ko" sz="20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  <a:t>Platform Thread를 이용할 경우 발생</a:t>
            </a:r>
            <a:endParaRPr sz="2000">
              <a:solidFill>
                <a:srgbClr val="EAEAEA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AEAEA"/>
              </a:buClr>
              <a:buSzPts val="2000"/>
              <a:buFont typeface="Comfortaa"/>
              <a:buChar char="●"/>
            </a:pPr>
            <a:r>
              <a:rPr lang="ko" sz="20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  <a:t>부가 비용 발생</a:t>
            </a:r>
            <a:endParaRPr sz="2000">
              <a:solidFill>
                <a:srgbClr val="EAEAEA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556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E8934"/>
              </a:buClr>
              <a:buSzPts val="2000"/>
              <a:buFont typeface="Comfortaa"/>
              <a:buChar char="○"/>
            </a:pPr>
            <a:r>
              <a:rPr lang="ko" sz="2000">
                <a:solidFill>
                  <a:srgbClr val="EE8934"/>
                </a:solidFill>
                <a:latin typeface="Comfortaa"/>
                <a:ea typeface="Comfortaa"/>
                <a:cs typeface="Comfortaa"/>
                <a:sym typeface="Comfortaa"/>
              </a:rPr>
              <a:t>User Mode 👉 Kernel Mode 진입 비용</a:t>
            </a:r>
            <a:endParaRPr sz="2000">
              <a:solidFill>
                <a:srgbClr val="EE8934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69"/>
          <p:cNvSpPr txBox="1"/>
          <p:nvPr/>
        </p:nvSpPr>
        <p:spPr>
          <a:xfrm>
            <a:off x="311700" y="193875"/>
            <a:ext cx="7877400" cy="7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  <a:t>Kernel Context Switching</a:t>
            </a:r>
            <a:endParaRPr b="1" sz="3000">
              <a:solidFill>
                <a:srgbClr val="EAEAEA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737" name="Google Shape;737;p6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738" name="Google Shape;738;p69"/>
          <p:cNvSpPr/>
          <p:nvPr/>
        </p:nvSpPr>
        <p:spPr>
          <a:xfrm>
            <a:off x="249250" y="844693"/>
            <a:ext cx="8645400" cy="3853200"/>
          </a:xfrm>
          <a:prstGeom prst="roundRect">
            <a:avLst>
              <a:gd fmla="val 5931" name="adj"/>
            </a:avLst>
          </a:prstGeom>
          <a:solidFill>
            <a:srgbClr val="2B2B2B"/>
          </a:solidFill>
          <a:ln cap="flat" cmpd="sng" w="9525">
            <a:solidFill>
              <a:srgbClr val="2B2B2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9" name="Google Shape;739;p69"/>
          <p:cNvSpPr txBox="1"/>
          <p:nvPr>
            <p:ph idx="1" type="body"/>
          </p:nvPr>
        </p:nvSpPr>
        <p:spPr>
          <a:xfrm>
            <a:off x="311700" y="948427"/>
            <a:ext cx="8547000" cy="35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AEAEA"/>
              </a:buClr>
              <a:buSzPts val="2000"/>
              <a:buFont typeface="Comfortaa"/>
              <a:buChar char="●"/>
            </a:pPr>
            <a:r>
              <a:rPr lang="ko" sz="20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  <a:t>Platform Thread를 이용할 경우 발생</a:t>
            </a:r>
            <a:endParaRPr sz="2000">
              <a:solidFill>
                <a:srgbClr val="EAEAEA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AEAEA"/>
              </a:buClr>
              <a:buSzPts val="2000"/>
              <a:buFont typeface="Comfortaa"/>
              <a:buChar char="●"/>
            </a:pPr>
            <a:r>
              <a:rPr lang="ko" sz="20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  <a:t>부가 비용 발생</a:t>
            </a:r>
            <a:endParaRPr sz="2000">
              <a:solidFill>
                <a:srgbClr val="EAEAEA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556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AEAEA"/>
              </a:buClr>
              <a:buSzPts val="2000"/>
              <a:buFont typeface="Comfortaa"/>
              <a:buChar char="○"/>
            </a:pPr>
            <a:r>
              <a:rPr lang="ko" sz="20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  <a:t>User Mode 👉 Kernel Mode 진입 비용</a:t>
            </a:r>
            <a:endParaRPr sz="2000">
              <a:solidFill>
                <a:srgbClr val="EAEAEA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556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E8934"/>
              </a:buClr>
              <a:buSzPts val="2000"/>
              <a:buFont typeface="Comfortaa"/>
              <a:buChar char="○"/>
            </a:pPr>
            <a:r>
              <a:rPr lang="ko" sz="2000">
                <a:solidFill>
                  <a:srgbClr val="EE8934"/>
                </a:solidFill>
                <a:latin typeface="Comfortaa"/>
                <a:ea typeface="Comfortaa"/>
                <a:cs typeface="Comfortaa"/>
                <a:sym typeface="Comfortaa"/>
              </a:rPr>
              <a:t>CPU Core가 사용하는 Cache의 Reload 비용</a:t>
            </a:r>
            <a:endParaRPr sz="2000">
              <a:solidFill>
                <a:srgbClr val="EE8934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p70"/>
          <p:cNvSpPr txBox="1"/>
          <p:nvPr/>
        </p:nvSpPr>
        <p:spPr>
          <a:xfrm>
            <a:off x="325350" y="1394850"/>
            <a:ext cx="8493300" cy="18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45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  <a:t>OS Kernel 영역을 이용하지 </a:t>
            </a:r>
            <a:br>
              <a:rPr b="1" lang="ko" sz="45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b="1" lang="ko" sz="45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  <a:t>않기 때문에 </a:t>
            </a:r>
            <a:r>
              <a:rPr b="1" lang="ko" sz="4500">
                <a:solidFill>
                  <a:srgbClr val="EE8934"/>
                </a:solidFill>
                <a:latin typeface="Comfortaa"/>
                <a:ea typeface="Comfortaa"/>
                <a:cs typeface="Comfortaa"/>
                <a:sym typeface="Comfortaa"/>
              </a:rPr>
              <a:t>빠른 속도로 수행</a:t>
            </a:r>
            <a:r>
              <a:rPr b="1" lang="ko" sz="45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  <a:t> 가능!</a:t>
            </a:r>
            <a:endParaRPr b="1" sz="4500">
              <a:solidFill>
                <a:srgbClr val="EAEAEA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71"/>
          <p:cNvSpPr txBox="1"/>
          <p:nvPr/>
        </p:nvSpPr>
        <p:spPr>
          <a:xfrm>
            <a:off x="311700" y="193875"/>
            <a:ext cx="7877400" cy="7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  <a:t>속도 비교</a:t>
            </a:r>
            <a:endParaRPr b="1" sz="3000">
              <a:solidFill>
                <a:srgbClr val="EAEAEA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750" name="Google Shape;750;p7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cxnSp>
        <p:nvCxnSpPr>
          <p:cNvPr id="751" name="Google Shape;751;p71"/>
          <p:cNvCxnSpPr/>
          <p:nvPr/>
        </p:nvCxnSpPr>
        <p:spPr>
          <a:xfrm>
            <a:off x="3114900" y="4265475"/>
            <a:ext cx="2976600" cy="0"/>
          </a:xfrm>
          <a:prstGeom prst="straightConnector1">
            <a:avLst/>
          </a:prstGeom>
          <a:noFill/>
          <a:ln cap="flat" cmpd="sng" w="38100">
            <a:solidFill>
              <a:srgbClr val="EAEAEA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2" name="Google Shape;752;p71"/>
          <p:cNvSpPr txBox="1"/>
          <p:nvPr/>
        </p:nvSpPr>
        <p:spPr>
          <a:xfrm>
            <a:off x="3269578" y="4217785"/>
            <a:ext cx="1235100" cy="4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  <a:t>Platform</a:t>
            </a:r>
            <a:br>
              <a:rPr b="1" lang="ko" sz="15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b="1" lang="ko" sz="15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  <a:t>Thread</a:t>
            </a:r>
            <a:endParaRPr b="1" sz="1500">
              <a:solidFill>
                <a:srgbClr val="EAEAEA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753" name="Google Shape;753;p71"/>
          <p:cNvSpPr txBox="1"/>
          <p:nvPr/>
        </p:nvSpPr>
        <p:spPr>
          <a:xfrm>
            <a:off x="4608278" y="4211187"/>
            <a:ext cx="1235100" cy="4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  <a:t>Virtual</a:t>
            </a:r>
            <a:br>
              <a:rPr b="1" lang="ko" sz="15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b="1" lang="ko" sz="15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  <a:t>Thread</a:t>
            </a:r>
            <a:endParaRPr b="1" sz="1500">
              <a:solidFill>
                <a:srgbClr val="EAEAEA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754" name="Google Shape;754;p71"/>
          <p:cNvSpPr txBox="1"/>
          <p:nvPr>
            <p:ph idx="1" type="body"/>
          </p:nvPr>
        </p:nvSpPr>
        <p:spPr>
          <a:xfrm>
            <a:off x="311700" y="948426"/>
            <a:ext cx="85470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-34607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AEAEA"/>
              </a:buClr>
              <a:buSzPct val="100000"/>
              <a:buFont typeface="Comfortaa"/>
              <a:buChar char="●"/>
            </a:pPr>
            <a:r>
              <a:rPr lang="ko" sz="20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  <a:t>Thread 2개를 Context Switching 10K번 반복 테스트</a:t>
            </a:r>
            <a:endParaRPr sz="1600">
              <a:solidFill>
                <a:srgbClr val="EE8934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755" name="Google Shape;755;p71"/>
          <p:cNvSpPr txBox="1"/>
          <p:nvPr/>
        </p:nvSpPr>
        <p:spPr>
          <a:xfrm>
            <a:off x="2815350" y="1763575"/>
            <a:ext cx="3513300" cy="4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  <a:t>Context Switching 10K번 처리 시간</a:t>
            </a:r>
            <a:endParaRPr b="1" sz="1500">
              <a:solidFill>
                <a:srgbClr val="EAEAEA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p72"/>
          <p:cNvSpPr txBox="1"/>
          <p:nvPr/>
        </p:nvSpPr>
        <p:spPr>
          <a:xfrm>
            <a:off x="311700" y="193875"/>
            <a:ext cx="7877400" cy="7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  <a:t>속도 비교</a:t>
            </a:r>
            <a:endParaRPr b="1" sz="3000">
              <a:solidFill>
                <a:srgbClr val="EAEAEA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761" name="Google Shape;761;p7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cxnSp>
        <p:nvCxnSpPr>
          <p:cNvPr id="762" name="Google Shape;762;p72"/>
          <p:cNvCxnSpPr/>
          <p:nvPr/>
        </p:nvCxnSpPr>
        <p:spPr>
          <a:xfrm>
            <a:off x="3114900" y="4265475"/>
            <a:ext cx="2976600" cy="0"/>
          </a:xfrm>
          <a:prstGeom prst="straightConnector1">
            <a:avLst/>
          </a:prstGeom>
          <a:noFill/>
          <a:ln cap="flat" cmpd="sng" w="38100">
            <a:solidFill>
              <a:srgbClr val="EAEAEA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63" name="Google Shape;763;p72"/>
          <p:cNvSpPr txBox="1"/>
          <p:nvPr/>
        </p:nvSpPr>
        <p:spPr>
          <a:xfrm>
            <a:off x="3269578" y="4217785"/>
            <a:ext cx="1235100" cy="4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  <a:t>Platform</a:t>
            </a:r>
            <a:br>
              <a:rPr b="1" lang="ko" sz="15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b="1" lang="ko" sz="15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  <a:t>Thread</a:t>
            </a:r>
            <a:endParaRPr b="1" sz="1500">
              <a:solidFill>
                <a:srgbClr val="EAEAEA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764" name="Google Shape;764;p72"/>
          <p:cNvSpPr txBox="1"/>
          <p:nvPr/>
        </p:nvSpPr>
        <p:spPr>
          <a:xfrm>
            <a:off x="4608278" y="4211187"/>
            <a:ext cx="1235100" cy="4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  <a:t>Virtual</a:t>
            </a:r>
            <a:br>
              <a:rPr b="1" lang="ko" sz="15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b="1" lang="ko" sz="15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  <a:t>Thread</a:t>
            </a:r>
            <a:endParaRPr b="1" sz="1500">
              <a:solidFill>
                <a:srgbClr val="EAEAEA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grpSp>
        <p:nvGrpSpPr>
          <p:cNvPr id="765" name="Google Shape;765;p72"/>
          <p:cNvGrpSpPr/>
          <p:nvPr/>
        </p:nvGrpSpPr>
        <p:grpSpPr>
          <a:xfrm>
            <a:off x="3420175" y="2306725"/>
            <a:ext cx="933900" cy="1923300"/>
            <a:chOff x="4758875" y="2305825"/>
            <a:chExt cx="933900" cy="1923300"/>
          </a:xfrm>
        </p:grpSpPr>
        <p:sp>
          <p:nvSpPr>
            <p:cNvPr id="766" name="Google Shape;766;p72"/>
            <p:cNvSpPr/>
            <p:nvPr/>
          </p:nvSpPr>
          <p:spPr>
            <a:xfrm>
              <a:off x="4867775" y="2305825"/>
              <a:ext cx="716100" cy="19233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t/>
              </a:r>
              <a:endParaRPr>
                <a:solidFill>
                  <a:srgbClr val="EEEEEE"/>
                </a:solidFill>
                <a:latin typeface="Comfortaa"/>
                <a:ea typeface="Comfortaa"/>
                <a:cs typeface="Comfortaa"/>
                <a:sym typeface="Comfortaa"/>
              </a:endParaRPr>
            </a:p>
          </p:txBody>
        </p:sp>
        <p:sp>
          <p:nvSpPr>
            <p:cNvPr id="767" name="Google Shape;767;p72"/>
            <p:cNvSpPr txBox="1"/>
            <p:nvPr/>
          </p:nvSpPr>
          <p:spPr>
            <a:xfrm>
              <a:off x="4758875" y="2305825"/>
              <a:ext cx="933900" cy="45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500">
                  <a:solidFill>
                    <a:schemeClr val="lt1"/>
                  </a:solidFill>
                  <a:latin typeface="Comfortaa"/>
                  <a:ea typeface="Comfortaa"/>
                  <a:cs typeface="Comfortaa"/>
                  <a:sym typeface="Comfortaa"/>
                </a:rPr>
                <a:t>45ms</a:t>
              </a:r>
              <a:endParaRPr b="1" sz="15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endParaRPr>
            </a:p>
          </p:txBody>
        </p:sp>
      </p:grpSp>
      <p:sp>
        <p:nvSpPr>
          <p:cNvPr id="768" name="Google Shape;768;p72"/>
          <p:cNvSpPr txBox="1"/>
          <p:nvPr>
            <p:ph idx="1" type="body"/>
          </p:nvPr>
        </p:nvSpPr>
        <p:spPr>
          <a:xfrm>
            <a:off x="311700" y="948426"/>
            <a:ext cx="85470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-34607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AEAEA"/>
              </a:buClr>
              <a:buSzPct val="100000"/>
              <a:buFont typeface="Comfortaa"/>
              <a:buChar char="●"/>
            </a:pPr>
            <a:r>
              <a:rPr lang="ko" sz="20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  <a:t>Thread 2개를 Context Switching 10K번 반복 테스트</a:t>
            </a:r>
            <a:endParaRPr sz="1600">
              <a:solidFill>
                <a:srgbClr val="EE8934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769" name="Google Shape;769;p72"/>
          <p:cNvSpPr txBox="1"/>
          <p:nvPr/>
        </p:nvSpPr>
        <p:spPr>
          <a:xfrm>
            <a:off x="2815350" y="1763575"/>
            <a:ext cx="3513300" cy="4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  <a:t>Context Switching 10K번 처리 시간</a:t>
            </a:r>
            <a:endParaRPr b="1" sz="1500">
              <a:solidFill>
                <a:srgbClr val="EAEAEA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p73"/>
          <p:cNvSpPr txBox="1"/>
          <p:nvPr/>
        </p:nvSpPr>
        <p:spPr>
          <a:xfrm>
            <a:off x="311700" y="193875"/>
            <a:ext cx="7877400" cy="7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  <a:t>속도 비교</a:t>
            </a:r>
            <a:endParaRPr b="1" sz="3000">
              <a:solidFill>
                <a:srgbClr val="EAEAEA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775" name="Google Shape;775;p7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cxnSp>
        <p:nvCxnSpPr>
          <p:cNvPr id="776" name="Google Shape;776;p73"/>
          <p:cNvCxnSpPr/>
          <p:nvPr/>
        </p:nvCxnSpPr>
        <p:spPr>
          <a:xfrm>
            <a:off x="3114900" y="4265475"/>
            <a:ext cx="2976600" cy="0"/>
          </a:xfrm>
          <a:prstGeom prst="straightConnector1">
            <a:avLst/>
          </a:prstGeom>
          <a:noFill/>
          <a:ln cap="flat" cmpd="sng" w="38100">
            <a:solidFill>
              <a:srgbClr val="EAEAEA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777" name="Google Shape;777;p73"/>
          <p:cNvGrpSpPr/>
          <p:nvPr/>
        </p:nvGrpSpPr>
        <p:grpSpPr>
          <a:xfrm>
            <a:off x="4867775" y="3235075"/>
            <a:ext cx="716100" cy="988800"/>
            <a:chOff x="3529075" y="3240500"/>
            <a:chExt cx="716100" cy="988800"/>
          </a:xfrm>
        </p:grpSpPr>
        <p:sp>
          <p:nvSpPr>
            <p:cNvPr id="778" name="Google Shape;778;p73"/>
            <p:cNvSpPr/>
            <p:nvPr/>
          </p:nvSpPr>
          <p:spPr>
            <a:xfrm>
              <a:off x="3529075" y="3240500"/>
              <a:ext cx="716100" cy="988800"/>
            </a:xfrm>
            <a:prstGeom prst="rect">
              <a:avLst/>
            </a:prstGeom>
            <a:solidFill>
              <a:srgbClr val="56A8F5"/>
            </a:solidFill>
            <a:ln cap="flat" cmpd="sng" w="9525">
              <a:solidFill>
                <a:srgbClr val="56A8F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t/>
              </a:r>
              <a:endParaRPr>
                <a:solidFill>
                  <a:srgbClr val="EEEEEE"/>
                </a:solidFill>
                <a:latin typeface="Comfortaa"/>
                <a:ea typeface="Comfortaa"/>
                <a:cs typeface="Comfortaa"/>
                <a:sym typeface="Comfortaa"/>
              </a:endParaRPr>
            </a:p>
          </p:txBody>
        </p:sp>
        <p:sp>
          <p:nvSpPr>
            <p:cNvPr id="779" name="Google Shape;779;p73"/>
            <p:cNvSpPr txBox="1"/>
            <p:nvPr/>
          </p:nvSpPr>
          <p:spPr>
            <a:xfrm>
              <a:off x="3539579" y="3240500"/>
              <a:ext cx="695100" cy="45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500">
                  <a:solidFill>
                    <a:srgbClr val="FF0000"/>
                  </a:solidFill>
                  <a:latin typeface="Comfortaa"/>
                  <a:ea typeface="Comfortaa"/>
                  <a:cs typeface="Comfortaa"/>
                  <a:sym typeface="Comfortaa"/>
                </a:rPr>
                <a:t>22ms</a:t>
              </a:r>
              <a:endParaRPr b="1" sz="1500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endParaRPr>
            </a:p>
          </p:txBody>
        </p:sp>
      </p:grpSp>
      <p:sp>
        <p:nvSpPr>
          <p:cNvPr id="780" name="Google Shape;780;p73"/>
          <p:cNvSpPr txBox="1"/>
          <p:nvPr/>
        </p:nvSpPr>
        <p:spPr>
          <a:xfrm>
            <a:off x="3269578" y="4217785"/>
            <a:ext cx="1235100" cy="4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  <a:t>Platform</a:t>
            </a:r>
            <a:br>
              <a:rPr b="1" lang="ko" sz="15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b="1" lang="ko" sz="15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  <a:t>Thread</a:t>
            </a:r>
            <a:endParaRPr b="1" sz="1500">
              <a:solidFill>
                <a:srgbClr val="EAEAEA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781" name="Google Shape;781;p73"/>
          <p:cNvSpPr txBox="1"/>
          <p:nvPr/>
        </p:nvSpPr>
        <p:spPr>
          <a:xfrm>
            <a:off x="4608278" y="4211187"/>
            <a:ext cx="1235100" cy="4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  <a:t>Virtual</a:t>
            </a:r>
            <a:br>
              <a:rPr b="1" lang="ko" sz="15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b="1" lang="ko" sz="15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  <a:t>Thread</a:t>
            </a:r>
            <a:endParaRPr b="1" sz="1500">
              <a:solidFill>
                <a:srgbClr val="EAEAEA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grpSp>
        <p:nvGrpSpPr>
          <p:cNvPr id="782" name="Google Shape;782;p73"/>
          <p:cNvGrpSpPr/>
          <p:nvPr/>
        </p:nvGrpSpPr>
        <p:grpSpPr>
          <a:xfrm>
            <a:off x="3420175" y="2306725"/>
            <a:ext cx="933900" cy="1923300"/>
            <a:chOff x="4758875" y="2305825"/>
            <a:chExt cx="933900" cy="1923300"/>
          </a:xfrm>
        </p:grpSpPr>
        <p:sp>
          <p:nvSpPr>
            <p:cNvPr id="783" name="Google Shape;783;p73"/>
            <p:cNvSpPr/>
            <p:nvPr/>
          </p:nvSpPr>
          <p:spPr>
            <a:xfrm>
              <a:off x="4867775" y="2305825"/>
              <a:ext cx="716100" cy="19233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t/>
              </a:r>
              <a:endParaRPr>
                <a:solidFill>
                  <a:srgbClr val="EEEEEE"/>
                </a:solidFill>
                <a:latin typeface="Comfortaa"/>
                <a:ea typeface="Comfortaa"/>
                <a:cs typeface="Comfortaa"/>
                <a:sym typeface="Comfortaa"/>
              </a:endParaRPr>
            </a:p>
          </p:txBody>
        </p:sp>
        <p:sp>
          <p:nvSpPr>
            <p:cNvPr id="784" name="Google Shape;784;p73"/>
            <p:cNvSpPr txBox="1"/>
            <p:nvPr/>
          </p:nvSpPr>
          <p:spPr>
            <a:xfrm>
              <a:off x="4758875" y="2305825"/>
              <a:ext cx="933900" cy="45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500">
                  <a:solidFill>
                    <a:schemeClr val="lt1"/>
                  </a:solidFill>
                  <a:latin typeface="Comfortaa"/>
                  <a:ea typeface="Comfortaa"/>
                  <a:cs typeface="Comfortaa"/>
                  <a:sym typeface="Comfortaa"/>
                </a:rPr>
                <a:t>45ms</a:t>
              </a:r>
              <a:endParaRPr b="1" sz="15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endParaRPr>
            </a:p>
          </p:txBody>
        </p:sp>
      </p:grpSp>
      <p:sp>
        <p:nvSpPr>
          <p:cNvPr id="785" name="Google Shape;785;p73"/>
          <p:cNvSpPr/>
          <p:nvPr/>
        </p:nvSpPr>
        <p:spPr>
          <a:xfrm rot="5401441">
            <a:off x="4634671" y="2337277"/>
            <a:ext cx="715800" cy="7683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rgbClr val="EE8934"/>
          </a:solidFill>
          <a:ln cap="flat" cmpd="sng" w="9525">
            <a:solidFill>
              <a:srgbClr val="EE893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786" name="Google Shape;786;p73"/>
          <p:cNvSpPr txBox="1"/>
          <p:nvPr/>
        </p:nvSpPr>
        <p:spPr>
          <a:xfrm>
            <a:off x="5443300" y="2385375"/>
            <a:ext cx="2018100" cy="4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EE8934"/>
                </a:solidFill>
                <a:latin typeface="Comfortaa"/>
                <a:ea typeface="Comfortaa"/>
                <a:cs typeface="Comfortaa"/>
                <a:sym typeface="Comfortaa"/>
              </a:rPr>
              <a:t>50</a:t>
            </a:r>
            <a:r>
              <a:rPr b="1" lang="ko" sz="1500">
                <a:solidFill>
                  <a:srgbClr val="EE8934"/>
                </a:solidFill>
                <a:latin typeface="Comfortaa"/>
                <a:ea typeface="Comfortaa"/>
                <a:cs typeface="Comfortaa"/>
                <a:sym typeface="Comfortaa"/>
              </a:rPr>
              <a:t>% </a:t>
            </a:r>
            <a:r>
              <a:rPr b="1" lang="ko" sz="1500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  <a:t>빠른</a:t>
            </a:r>
            <a:r>
              <a:rPr b="1" lang="ko" sz="1500">
                <a:solidFill>
                  <a:srgbClr val="EE8934"/>
                </a:solidFill>
                <a:latin typeface="Comfortaa"/>
                <a:ea typeface="Comfortaa"/>
                <a:cs typeface="Comfortaa"/>
                <a:sym typeface="Comfortaa"/>
              </a:rPr>
              <a:t> 처리 속도</a:t>
            </a:r>
            <a:endParaRPr b="1" sz="1500">
              <a:solidFill>
                <a:srgbClr val="EE8934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787" name="Google Shape;787;p73"/>
          <p:cNvSpPr txBox="1"/>
          <p:nvPr>
            <p:ph idx="1" type="body"/>
          </p:nvPr>
        </p:nvSpPr>
        <p:spPr>
          <a:xfrm>
            <a:off x="311700" y="948426"/>
            <a:ext cx="85470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-34607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AEAEA"/>
              </a:buClr>
              <a:buSzPct val="100000"/>
              <a:buFont typeface="Comfortaa"/>
              <a:buChar char="●"/>
            </a:pPr>
            <a:r>
              <a:rPr lang="ko" sz="20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  <a:t>Thread 2개를 Context Switching 10K번 반복 테스트</a:t>
            </a:r>
            <a:endParaRPr sz="1600">
              <a:solidFill>
                <a:srgbClr val="EE8934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788" name="Google Shape;788;p73"/>
          <p:cNvSpPr txBox="1"/>
          <p:nvPr/>
        </p:nvSpPr>
        <p:spPr>
          <a:xfrm>
            <a:off x="2815350" y="1763575"/>
            <a:ext cx="3513300" cy="4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  <a:t>Context Switching 10K번 처리 시간</a:t>
            </a:r>
            <a:endParaRPr b="1" sz="1500">
              <a:solidFill>
                <a:srgbClr val="EAEAEA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9"/>
          <p:cNvSpPr txBox="1"/>
          <p:nvPr/>
        </p:nvSpPr>
        <p:spPr>
          <a:xfrm>
            <a:off x="401350" y="1502075"/>
            <a:ext cx="8493300" cy="18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600">
              <a:solidFill>
                <a:srgbClr val="EAEAE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6" name="Google Shape;156;p29"/>
          <p:cNvSpPr txBox="1"/>
          <p:nvPr/>
        </p:nvSpPr>
        <p:spPr>
          <a:xfrm>
            <a:off x="311700" y="193875"/>
            <a:ext cx="7877400" cy="7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  <a:t>발표자 정승주</a:t>
            </a:r>
            <a:endParaRPr b="1" sz="3000">
              <a:solidFill>
                <a:srgbClr val="EAEAEA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57" name="Google Shape;157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158" name="Google Shape;158;p29"/>
          <p:cNvSpPr/>
          <p:nvPr/>
        </p:nvSpPr>
        <p:spPr>
          <a:xfrm>
            <a:off x="249250" y="844693"/>
            <a:ext cx="8645400" cy="3853200"/>
          </a:xfrm>
          <a:prstGeom prst="roundRect">
            <a:avLst>
              <a:gd fmla="val 5931" name="adj"/>
            </a:avLst>
          </a:prstGeom>
          <a:solidFill>
            <a:srgbClr val="2B2B2B"/>
          </a:solidFill>
          <a:ln cap="flat" cmpd="sng" w="9525">
            <a:solidFill>
              <a:srgbClr val="2B2B2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29"/>
          <p:cNvSpPr txBox="1"/>
          <p:nvPr>
            <p:ph idx="1" type="body"/>
          </p:nvPr>
        </p:nvSpPr>
        <p:spPr>
          <a:xfrm>
            <a:off x="311700" y="948418"/>
            <a:ext cx="7662300" cy="3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EAEAEA"/>
              </a:buClr>
              <a:buSzPts val="2000"/>
              <a:buFont typeface="Comfortaa"/>
              <a:buChar char="●"/>
            </a:pPr>
            <a:r>
              <a:rPr lang="ko" sz="20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  <a:t>옆에 계신 박성훈님의 아내</a:t>
            </a:r>
            <a:endParaRPr sz="2000">
              <a:solidFill>
                <a:srgbClr val="EAEAEA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EAEAEA"/>
              </a:buClr>
              <a:buSzPts val="2000"/>
              <a:buFont typeface="Comfortaa"/>
              <a:buChar char="●"/>
            </a:pPr>
            <a:r>
              <a:rPr lang="ko" sz="20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  <a:t>매일 매일 빠이팅을 외치며 살아가는중</a:t>
            </a:r>
            <a:endParaRPr sz="2000">
              <a:solidFill>
                <a:srgbClr val="EAEAEA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EAEAEA"/>
              </a:buClr>
              <a:buSzPts val="2000"/>
              <a:buFont typeface="Comfortaa"/>
              <a:buChar char="●"/>
            </a:pPr>
            <a:r>
              <a:rPr lang="ko" sz="20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  <a:t>행복하게 사는 것이 목표~ </a:t>
            </a:r>
            <a:endParaRPr sz="2000">
              <a:solidFill>
                <a:srgbClr val="EAEAEA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EAEAEA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000">
              <a:solidFill>
                <a:srgbClr val="EAEAEA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p74"/>
          <p:cNvSpPr txBox="1"/>
          <p:nvPr/>
        </p:nvSpPr>
        <p:spPr>
          <a:xfrm>
            <a:off x="311700" y="193875"/>
            <a:ext cx="7877400" cy="7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  <a:t>Scheduling</a:t>
            </a:r>
            <a:r>
              <a:rPr b="1" lang="ko" sz="30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  <a:t> &amp; Context Switching 정리</a:t>
            </a:r>
            <a:endParaRPr b="1" sz="3000">
              <a:solidFill>
                <a:srgbClr val="EAEAEA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794" name="Google Shape;794;p74"/>
          <p:cNvSpPr txBox="1"/>
          <p:nvPr/>
        </p:nvSpPr>
        <p:spPr>
          <a:xfrm>
            <a:off x="401350" y="1502075"/>
            <a:ext cx="8493300" cy="18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600">
              <a:solidFill>
                <a:srgbClr val="EAEAE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95" name="Google Shape;795;p7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796" name="Google Shape;796;p74"/>
          <p:cNvSpPr/>
          <p:nvPr/>
        </p:nvSpPr>
        <p:spPr>
          <a:xfrm>
            <a:off x="249250" y="844693"/>
            <a:ext cx="8645400" cy="3853200"/>
          </a:xfrm>
          <a:prstGeom prst="roundRect">
            <a:avLst>
              <a:gd fmla="val 5931" name="adj"/>
            </a:avLst>
          </a:prstGeom>
          <a:solidFill>
            <a:srgbClr val="2B2B2B"/>
          </a:solidFill>
          <a:ln cap="flat" cmpd="sng" w="9525">
            <a:solidFill>
              <a:srgbClr val="2B2B2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7" name="Google Shape;797;p74"/>
          <p:cNvSpPr txBox="1"/>
          <p:nvPr>
            <p:ph idx="1" type="body"/>
          </p:nvPr>
        </p:nvSpPr>
        <p:spPr>
          <a:xfrm>
            <a:off x="311700" y="948426"/>
            <a:ext cx="8547000" cy="37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E8934"/>
              </a:buClr>
              <a:buSzPts val="2000"/>
              <a:buFont typeface="Comfortaa"/>
              <a:buChar char="●"/>
            </a:pPr>
            <a:r>
              <a:rPr lang="ko" sz="2000">
                <a:solidFill>
                  <a:srgbClr val="EE8934"/>
                </a:solidFill>
                <a:latin typeface="Comfortaa"/>
                <a:ea typeface="Comfortaa"/>
                <a:cs typeface="Comfortaa"/>
                <a:sym typeface="Comfortaa"/>
              </a:rPr>
              <a:t>Virtual Thread</a:t>
            </a:r>
            <a:r>
              <a:rPr lang="ko" sz="2000">
                <a:solidFill>
                  <a:srgbClr val="EE8934"/>
                </a:solidFill>
                <a:latin typeface="Comfortaa"/>
                <a:ea typeface="Comfortaa"/>
                <a:cs typeface="Comfortaa"/>
                <a:sym typeface="Comfortaa"/>
              </a:rPr>
              <a:t>도</a:t>
            </a:r>
            <a:r>
              <a:rPr lang="ko" sz="2000">
                <a:solidFill>
                  <a:srgbClr val="EE8934"/>
                </a:solidFill>
                <a:latin typeface="Comfortaa"/>
                <a:ea typeface="Comfortaa"/>
                <a:cs typeface="Comfortaa"/>
                <a:sym typeface="Comfortaa"/>
              </a:rPr>
              <a:t> 실행 &amp; 중단 존재</a:t>
            </a:r>
            <a:endParaRPr sz="2000">
              <a:solidFill>
                <a:srgbClr val="EE8934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000">
              <a:solidFill>
                <a:srgbClr val="EE8934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p75"/>
          <p:cNvSpPr txBox="1"/>
          <p:nvPr/>
        </p:nvSpPr>
        <p:spPr>
          <a:xfrm>
            <a:off x="311700" y="193875"/>
            <a:ext cx="7877400" cy="7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  <a:t>Scheduling &amp; Context Switching 정리</a:t>
            </a:r>
            <a:endParaRPr b="1" sz="3000">
              <a:solidFill>
                <a:srgbClr val="EAEAEA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803" name="Google Shape;803;p75"/>
          <p:cNvSpPr txBox="1"/>
          <p:nvPr/>
        </p:nvSpPr>
        <p:spPr>
          <a:xfrm>
            <a:off x="401350" y="1502075"/>
            <a:ext cx="8493300" cy="18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600">
              <a:solidFill>
                <a:srgbClr val="EAEAE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04" name="Google Shape;804;p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805" name="Google Shape;805;p75"/>
          <p:cNvSpPr/>
          <p:nvPr/>
        </p:nvSpPr>
        <p:spPr>
          <a:xfrm>
            <a:off x="249250" y="844693"/>
            <a:ext cx="8645400" cy="3853200"/>
          </a:xfrm>
          <a:prstGeom prst="roundRect">
            <a:avLst>
              <a:gd fmla="val 5931" name="adj"/>
            </a:avLst>
          </a:prstGeom>
          <a:solidFill>
            <a:srgbClr val="2B2B2B"/>
          </a:solidFill>
          <a:ln cap="flat" cmpd="sng" w="9525">
            <a:solidFill>
              <a:srgbClr val="2B2B2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6" name="Google Shape;806;p75"/>
          <p:cNvSpPr txBox="1"/>
          <p:nvPr>
            <p:ph idx="1" type="body"/>
          </p:nvPr>
        </p:nvSpPr>
        <p:spPr>
          <a:xfrm>
            <a:off x="311700" y="948426"/>
            <a:ext cx="8547000" cy="37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AEAEA"/>
              </a:buClr>
              <a:buSzPts val="2000"/>
              <a:buFont typeface="Comfortaa"/>
              <a:buChar char="●"/>
            </a:pPr>
            <a:r>
              <a:rPr lang="ko" sz="20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  <a:t>Virtual Thread도 실행 &amp; 중단 존재</a:t>
            </a:r>
            <a:endParaRPr sz="2000">
              <a:solidFill>
                <a:srgbClr val="EAEAEA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E8934"/>
              </a:buClr>
              <a:buSzPts val="2000"/>
              <a:buFont typeface="Comfortaa"/>
              <a:buChar char="●"/>
            </a:pPr>
            <a:r>
              <a:rPr lang="ko" sz="2000">
                <a:solidFill>
                  <a:srgbClr val="EE8934"/>
                </a:solidFill>
                <a:latin typeface="Comfortaa"/>
                <a:ea typeface="Comfortaa"/>
                <a:cs typeface="Comfortaa"/>
                <a:sym typeface="Comfortaa"/>
              </a:rPr>
              <a:t>Virtual Thread는 스스로 코드를 실행할 능력이 없음</a:t>
            </a:r>
            <a:endParaRPr sz="100">
              <a:solidFill>
                <a:srgbClr val="EE8934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EAEAEA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000">
              <a:solidFill>
                <a:srgbClr val="EE8934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76"/>
          <p:cNvSpPr txBox="1"/>
          <p:nvPr/>
        </p:nvSpPr>
        <p:spPr>
          <a:xfrm>
            <a:off x="311700" y="193875"/>
            <a:ext cx="7877400" cy="7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  <a:t>Scheduling &amp; Context Switching 정리</a:t>
            </a:r>
            <a:endParaRPr b="1" sz="3000">
              <a:solidFill>
                <a:srgbClr val="EAEAEA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812" name="Google Shape;812;p76"/>
          <p:cNvSpPr txBox="1"/>
          <p:nvPr/>
        </p:nvSpPr>
        <p:spPr>
          <a:xfrm>
            <a:off x="401350" y="1502075"/>
            <a:ext cx="8493300" cy="18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600">
              <a:solidFill>
                <a:srgbClr val="EAEAE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13" name="Google Shape;813;p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814" name="Google Shape;814;p76"/>
          <p:cNvSpPr/>
          <p:nvPr/>
        </p:nvSpPr>
        <p:spPr>
          <a:xfrm>
            <a:off x="249250" y="844693"/>
            <a:ext cx="8645400" cy="3853200"/>
          </a:xfrm>
          <a:prstGeom prst="roundRect">
            <a:avLst>
              <a:gd fmla="val 5931" name="adj"/>
            </a:avLst>
          </a:prstGeom>
          <a:solidFill>
            <a:srgbClr val="2B2B2B"/>
          </a:solidFill>
          <a:ln cap="flat" cmpd="sng" w="9525">
            <a:solidFill>
              <a:srgbClr val="2B2B2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5" name="Google Shape;815;p76"/>
          <p:cNvSpPr txBox="1"/>
          <p:nvPr>
            <p:ph idx="1" type="body"/>
          </p:nvPr>
        </p:nvSpPr>
        <p:spPr>
          <a:xfrm>
            <a:off x="311700" y="948426"/>
            <a:ext cx="8547000" cy="37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AEAEA"/>
              </a:buClr>
              <a:buSzPts val="2000"/>
              <a:buFont typeface="Comfortaa"/>
              <a:buChar char="●"/>
            </a:pPr>
            <a:r>
              <a:rPr lang="ko" sz="20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  <a:t>Virtual Thread도 실행 &amp; 중단 존재</a:t>
            </a:r>
            <a:endParaRPr sz="2000">
              <a:solidFill>
                <a:srgbClr val="EAEAEA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AEAEA"/>
              </a:buClr>
              <a:buSzPts val="2000"/>
              <a:buFont typeface="Comfortaa"/>
              <a:buChar char="●"/>
            </a:pPr>
            <a:r>
              <a:rPr lang="ko" sz="20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  <a:t>Virtual Thread는 스스로 코드를 실행할 능력이 없음</a:t>
            </a:r>
            <a:endParaRPr sz="100">
              <a:solidFill>
                <a:srgbClr val="EAEAEA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E8934"/>
              </a:buClr>
              <a:buSzPts val="2000"/>
              <a:buFont typeface="Comfortaa"/>
              <a:buChar char="●"/>
            </a:pPr>
            <a:r>
              <a:rPr lang="ko" sz="2000">
                <a:solidFill>
                  <a:srgbClr val="EE8934"/>
                </a:solidFill>
                <a:latin typeface="Comfortaa"/>
                <a:ea typeface="Comfortaa"/>
                <a:cs typeface="Comfortaa"/>
                <a:sym typeface="Comfortaa"/>
              </a:rPr>
              <a:t>Virtual Thread가 가지고 있는 작업(Runnable)을 Platform Thread가 실행할 수 있도록 Platform Thread의 메모리 공간을 조작함</a:t>
            </a:r>
            <a:endParaRPr sz="2000">
              <a:solidFill>
                <a:srgbClr val="EE8934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000">
              <a:solidFill>
                <a:srgbClr val="EE8934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p77"/>
          <p:cNvSpPr txBox="1"/>
          <p:nvPr/>
        </p:nvSpPr>
        <p:spPr>
          <a:xfrm>
            <a:off x="311700" y="193875"/>
            <a:ext cx="7877400" cy="7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  <a:t>Scheduling &amp; Context Switching 정리</a:t>
            </a:r>
            <a:endParaRPr b="1" sz="3000">
              <a:solidFill>
                <a:srgbClr val="EAEAEA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821" name="Google Shape;821;p77"/>
          <p:cNvSpPr txBox="1"/>
          <p:nvPr/>
        </p:nvSpPr>
        <p:spPr>
          <a:xfrm>
            <a:off x="401350" y="1502075"/>
            <a:ext cx="8493300" cy="18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600">
              <a:solidFill>
                <a:srgbClr val="EAEAE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22" name="Google Shape;822;p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823" name="Google Shape;823;p77"/>
          <p:cNvSpPr/>
          <p:nvPr/>
        </p:nvSpPr>
        <p:spPr>
          <a:xfrm>
            <a:off x="249250" y="844693"/>
            <a:ext cx="8645400" cy="3853200"/>
          </a:xfrm>
          <a:prstGeom prst="roundRect">
            <a:avLst>
              <a:gd fmla="val 5931" name="adj"/>
            </a:avLst>
          </a:prstGeom>
          <a:solidFill>
            <a:srgbClr val="2B2B2B"/>
          </a:solidFill>
          <a:ln cap="flat" cmpd="sng" w="9525">
            <a:solidFill>
              <a:srgbClr val="2B2B2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4" name="Google Shape;824;p77"/>
          <p:cNvSpPr txBox="1"/>
          <p:nvPr>
            <p:ph idx="1" type="body"/>
          </p:nvPr>
        </p:nvSpPr>
        <p:spPr>
          <a:xfrm>
            <a:off x="311700" y="948426"/>
            <a:ext cx="8547000" cy="37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AEAEA"/>
              </a:buClr>
              <a:buSzPts val="2000"/>
              <a:buFont typeface="Comfortaa"/>
              <a:buChar char="●"/>
            </a:pPr>
            <a:r>
              <a:rPr lang="ko" sz="20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  <a:t>Virtual Thread도 실행 &amp; 중단 존재</a:t>
            </a:r>
            <a:endParaRPr sz="2000">
              <a:solidFill>
                <a:srgbClr val="EAEAEA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AEAEA"/>
              </a:buClr>
              <a:buSzPts val="2000"/>
              <a:buFont typeface="Comfortaa"/>
              <a:buChar char="●"/>
            </a:pPr>
            <a:r>
              <a:rPr lang="ko" sz="20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  <a:t>Virtual Thread는 스스로 코드를 실행할 능력이 없음</a:t>
            </a:r>
            <a:endParaRPr sz="100">
              <a:solidFill>
                <a:srgbClr val="EAEAEA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AEAEA"/>
              </a:buClr>
              <a:buSzPts val="2000"/>
              <a:buFont typeface="Comfortaa"/>
              <a:buChar char="●"/>
            </a:pPr>
            <a:r>
              <a:rPr lang="ko" sz="20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  <a:t>Virtual Thread가 가지고 있는 작업(Runnable)을 Platform Thread가 실행할 수 있도록 Platform Thread의 메모리 공간을 조작함</a:t>
            </a:r>
            <a:endParaRPr sz="2000">
              <a:solidFill>
                <a:srgbClr val="EAEAEA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EE8934"/>
              </a:buClr>
              <a:buSzPts val="2000"/>
              <a:buFont typeface="Comfortaa"/>
              <a:buChar char="●"/>
            </a:pPr>
            <a:r>
              <a:rPr lang="ko" sz="2000">
                <a:solidFill>
                  <a:srgbClr val="EE8934"/>
                </a:solidFill>
                <a:latin typeface="Comfortaa"/>
                <a:ea typeface="Comfortaa"/>
                <a:cs typeface="Comfortaa"/>
                <a:sym typeface="Comfortaa"/>
              </a:rPr>
              <a:t>Vi</a:t>
            </a:r>
            <a:r>
              <a:rPr lang="ko" sz="2000">
                <a:solidFill>
                  <a:srgbClr val="EE8934"/>
                </a:solidFill>
                <a:latin typeface="Comfortaa"/>
                <a:ea typeface="Comfortaa"/>
                <a:cs typeface="Comfortaa"/>
                <a:sym typeface="Comfortaa"/>
              </a:rPr>
              <a:t>rtual Thread는 Platform Thread들을 가진 ForkJoinPool의 Queue에 전달하여 스케줄링됨</a:t>
            </a:r>
            <a:endParaRPr sz="2000">
              <a:solidFill>
                <a:srgbClr val="EE8934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000">
              <a:solidFill>
                <a:srgbClr val="EE8934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828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p78"/>
          <p:cNvSpPr txBox="1"/>
          <p:nvPr/>
        </p:nvSpPr>
        <p:spPr>
          <a:xfrm>
            <a:off x="311700" y="193875"/>
            <a:ext cx="7877400" cy="7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  <a:t>Scheduling &amp; Context Switching 정리</a:t>
            </a:r>
            <a:endParaRPr b="1" sz="3000">
              <a:solidFill>
                <a:srgbClr val="EAEAEA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830" name="Google Shape;830;p78"/>
          <p:cNvSpPr txBox="1"/>
          <p:nvPr/>
        </p:nvSpPr>
        <p:spPr>
          <a:xfrm>
            <a:off x="401350" y="1502075"/>
            <a:ext cx="8493300" cy="18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600">
              <a:solidFill>
                <a:srgbClr val="EAEAE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31" name="Google Shape;831;p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832" name="Google Shape;832;p78"/>
          <p:cNvSpPr/>
          <p:nvPr/>
        </p:nvSpPr>
        <p:spPr>
          <a:xfrm>
            <a:off x="249250" y="844693"/>
            <a:ext cx="8645400" cy="3853200"/>
          </a:xfrm>
          <a:prstGeom prst="roundRect">
            <a:avLst>
              <a:gd fmla="val 5931" name="adj"/>
            </a:avLst>
          </a:prstGeom>
          <a:solidFill>
            <a:srgbClr val="2B2B2B"/>
          </a:solidFill>
          <a:ln cap="flat" cmpd="sng" w="9525">
            <a:solidFill>
              <a:srgbClr val="2B2B2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3" name="Google Shape;833;p78"/>
          <p:cNvSpPr txBox="1"/>
          <p:nvPr>
            <p:ph idx="1" type="body"/>
          </p:nvPr>
        </p:nvSpPr>
        <p:spPr>
          <a:xfrm>
            <a:off x="311700" y="948426"/>
            <a:ext cx="8547000" cy="37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AEAEA"/>
              </a:buClr>
              <a:buSzPts val="2000"/>
              <a:buFont typeface="Comfortaa"/>
              <a:buChar char="●"/>
            </a:pPr>
            <a:r>
              <a:rPr lang="ko" sz="20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  <a:t>Virtual Thread도 실행 &amp; 중단 존재</a:t>
            </a:r>
            <a:endParaRPr sz="2000">
              <a:solidFill>
                <a:srgbClr val="EAEAEA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AEAEA"/>
              </a:buClr>
              <a:buSzPts val="2000"/>
              <a:buFont typeface="Comfortaa"/>
              <a:buChar char="●"/>
            </a:pPr>
            <a:r>
              <a:rPr lang="ko" sz="20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  <a:t>Virtual Thread는 스스로 코드를 실행할 능력이 없음</a:t>
            </a:r>
            <a:endParaRPr sz="100">
              <a:solidFill>
                <a:srgbClr val="EAEAEA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AEAEA"/>
              </a:buClr>
              <a:buSzPts val="2000"/>
              <a:buFont typeface="Comfortaa"/>
              <a:buChar char="●"/>
            </a:pPr>
            <a:r>
              <a:rPr lang="ko" sz="20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  <a:t>Virtual Thread가 가지고 있는 작업(Runnable)을 Platform Thread가 실행할 수 있도록 Platform Thread의 메모리 공간을 조작함</a:t>
            </a:r>
            <a:endParaRPr sz="2000">
              <a:solidFill>
                <a:srgbClr val="EAEAEA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EAEAEA"/>
              </a:buClr>
              <a:buSzPts val="2000"/>
              <a:buFont typeface="Comfortaa"/>
              <a:buChar char="●"/>
            </a:pPr>
            <a:r>
              <a:rPr lang="ko" sz="20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  <a:t>Virtual Thread는 Platform Thread들을 가진 ForkJoinPool의 Queue에 전달하여 스케줄링됨</a:t>
            </a:r>
            <a:endParaRPr sz="2000">
              <a:solidFill>
                <a:srgbClr val="EAEAEA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AEAEA"/>
              </a:buClr>
              <a:buSzPts val="2000"/>
              <a:buFont typeface="Comfortaa"/>
              <a:buChar char="●"/>
            </a:pPr>
            <a:r>
              <a:rPr lang="ko" sz="2000">
                <a:solidFill>
                  <a:srgbClr val="EE8934"/>
                </a:solidFill>
                <a:latin typeface="Comfortaa"/>
                <a:ea typeface="Comfortaa"/>
                <a:cs typeface="Comfortaa"/>
                <a:sym typeface="Comfortaa"/>
              </a:rPr>
              <a:t>모두</a:t>
            </a:r>
            <a:r>
              <a:rPr lang="ko" sz="20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  <a:t> </a:t>
            </a:r>
            <a:r>
              <a:rPr lang="ko" sz="2000">
                <a:solidFill>
                  <a:srgbClr val="7E97FF"/>
                </a:solidFill>
                <a:latin typeface="Comfortaa"/>
                <a:ea typeface="Comfortaa"/>
                <a:cs typeface="Comfortaa"/>
                <a:sym typeface="Comfortaa"/>
              </a:rPr>
              <a:t>Application Level</a:t>
            </a:r>
            <a:r>
              <a:rPr lang="ko" sz="2000">
                <a:solidFill>
                  <a:srgbClr val="EE8934"/>
                </a:solidFill>
                <a:latin typeface="Comfortaa"/>
                <a:ea typeface="Comfortaa"/>
                <a:cs typeface="Comfortaa"/>
                <a:sym typeface="Comfortaa"/>
              </a:rPr>
              <a:t>에서 이루어지기 때문에 속도가 빠름</a:t>
            </a:r>
            <a:endParaRPr sz="2000">
              <a:solidFill>
                <a:srgbClr val="EE8934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000">
              <a:solidFill>
                <a:srgbClr val="EE8934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837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p79"/>
          <p:cNvSpPr txBox="1"/>
          <p:nvPr/>
        </p:nvSpPr>
        <p:spPr>
          <a:xfrm>
            <a:off x="325350" y="1167300"/>
            <a:ext cx="8493300" cy="18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4500">
                <a:solidFill>
                  <a:schemeClr val="accent2"/>
                </a:solidFill>
                <a:latin typeface="Comfortaa"/>
                <a:ea typeface="Comfortaa"/>
                <a:cs typeface="Comfortaa"/>
                <a:sym typeface="Comfortaa"/>
              </a:rPr>
              <a:t>Virtual Thread의 실행이란,</a:t>
            </a:r>
            <a:endParaRPr b="1" sz="4500">
              <a:solidFill>
                <a:schemeClr val="accent2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4500">
                <a:solidFill>
                  <a:schemeClr val="accent2"/>
                </a:solidFill>
                <a:latin typeface="Comfortaa"/>
                <a:ea typeface="Comfortaa"/>
                <a:cs typeface="Comfortaa"/>
                <a:sym typeface="Comfortaa"/>
              </a:rPr>
              <a:t>Platform Thread가 Runnable의 run() 메서드를 호출하는 것 </a:t>
            </a:r>
            <a:endParaRPr b="1" sz="4500">
              <a:solidFill>
                <a:schemeClr val="accent2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842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p80"/>
          <p:cNvSpPr txBox="1"/>
          <p:nvPr/>
        </p:nvSpPr>
        <p:spPr>
          <a:xfrm>
            <a:off x="325350" y="1623450"/>
            <a:ext cx="8493300" cy="18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45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  <a:t>Virtual Thread의 </a:t>
            </a:r>
            <a:r>
              <a:rPr b="1" lang="ko" sz="4500">
                <a:solidFill>
                  <a:srgbClr val="7E97FF"/>
                </a:solidFill>
                <a:latin typeface="Comfortaa"/>
                <a:ea typeface="Comfortaa"/>
                <a:cs typeface="Comfortaa"/>
                <a:sym typeface="Comfortaa"/>
              </a:rPr>
              <a:t>중단</a:t>
            </a:r>
            <a:r>
              <a:rPr b="1" lang="ko" sz="45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  <a:t>은 </a:t>
            </a:r>
            <a:r>
              <a:rPr b="1" lang="ko" sz="4500">
                <a:solidFill>
                  <a:srgbClr val="EE8934"/>
                </a:solidFill>
                <a:latin typeface="Comfortaa"/>
                <a:ea typeface="Comfortaa"/>
                <a:cs typeface="Comfortaa"/>
                <a:sym typeface="Comfortaa"/>
              </a:rPr>
              <a:t>Runnable</a:t>
            </a:r>
            <a:r>
              <a:rPr b="1" lang="ko" sz="45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  <a:t> 실행 중 멈추고 나중에 </a:t>
            </a:r>
            <a:r>
              <a:rPr b="1" lang="ko" sz="4500">
                <a:solidFill>
                  <a:srgbClr val="7E97FF"/>
                </a:solidFill>
                <a:latin typeface="Comfortaa"/>
                <a:ea typeface="Comfortaa"/>
                <a:cs typeface="Comfortaa"/>
                <a:sym typeface="Comfortaa"/>
              </a:rPr>
              <a:t>다시 이어서 실행</a:t>
            </a:r>
            <a:r>
              <a:rPr b="1" lang="ko" sz="45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  <a:t>된다는 뜻</a:t>
            </a:r>
            <a:endParaRPr b="1" sz="4500">
              <a:solidFill>
                <a:srgbClr val="EAEAEA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p81"/>
          <p:cNvSpPr txBox="1"/>
          <p:nvPr/>
        </p:nvSpPr>
        <p:spPr>
          <a:xfrm>
            <a:off x="325350" y="1623450"/>
            <a:ext cx="8493300" cy="18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45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  <a:t>그런데.. </a:t>
            </a:r>
            <a:r>
              <a:rPr b="1" lang="ko" sz="4500">
                <a:solidFill>
                  <a:srgbClr val="EE8934"/>
                </a:solidFill>
                <a:latin typeface="Comfortaa"/>
                <a:ea typeface="Comfortaa"/>
                <a:cs typeface="Comfortaa"/>
                <a:sym typeface="Comfortaa"/>
              </a:rPr>
              <a:t>Runnable</a:t>
            </a:r>
            <a:r>
              <a:rPr b="1" lang="ko" sz="45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  <a:t>이 </a:t>
            </a:r>
            <a:r>
              <a:rPr b="1" lang="ko" sz="4500">
                <a:solidFill>
                  <a:srgbClr val="7E97FF"/>
                </a:solidFill>
                <a:latin typeface="Comfortaa"/>
                <a:ea typeface="Comfortaa"/>
                <a:cs typeface="Comfortaa"/>
                <a:sym typeface="Comfortaa"/>
              </a:rPr>
              <a:t>중간에</a:t>
            </a:r>
            <a:r>
              <a:rPr b="1" lang="ko" sz="4500">
                <a:solidFill>
                  <a:srgbClr val="7E97FF"/>
                </a:solidFill>
                <a:latin typeface="Comfortaa"/>
                <a:ea typeface="Comfortaa"/>
                <a:cs typeface="Comfortaa"/>
                <a:sym typeface="Comfortaa"/>
              </a:rPr>
              <a:t> 멈췄다가 다시 실행할</a:t>
            </a:r>
            <a:r>
              <a:rPr b="1" lang="ko" sz="4500">
                <a:solidFill>
                  <a:srgbClr val="7E97FF"/>
                </a:solidFill>
                <a:latin typeface="Comfortaa"/>
                <a:ea typeface="Comfortaa"/>
                <a:cs typeface="Comfortaa"/>
                <a:sym typeface="Comfortaa"/>
              </a:rPr>
              <a:t> 수 있는 것</a:t>
            </a:r>
            <a:r>
              <a:rPr b="1" lang="ko" sz="45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  <a:t>이었나?</a:t>
            </a:r>
            <a:r>
              <a:rPr b="1" lang="ko" sz="45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  <a:t> 🤔</a:t>
            </a:r>
            <a:endParaRPr b="1" sz="4500">
              <a:solidFill>
                <a:srgbClr val="EAEAEA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852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p82"/>
          <p:cNvSpPr txBox="1"/>
          <p:nvPr/>
        </p:nvSpPr>
        <p:spPr>
          <a:xfrm>
            <a:off x="325350" y="1623450"/>
            <a:ext cx="8493300" cy="18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4500">
                <a:solidFill>
                  <a:srgbClr val="EEEEEE"/>
                </a:solidFill>
                <a:latin typeface="Comfortaa"/>
                <a:ea typeface="Comfortaa"/>
                <a:cs typeface="Comfortaa"/>
                <a:sym typeface="Comfortaa"/>
              </a:rPr>
              <a:t>Function &amp; Coroutine</a:t>
            </a:r>
            <a:endParaRPr b="1" sz="4500">
              <a:solidFill>
                <a:srgbClr val="EEEEEE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83"/>
          <p:cNvSpPr txBox="1"/>
          <p:nvPr/>
        </p:nvSpPr>
        <p:spPr>
          <a:xfrm>
            <a:off x="387825" y="1730275"/>
            <a:ext cx="8493300" cy="20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600">
              <a:solidFill>
                <a:srgbClr val="EAEAE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59" name="Google Shape;859;p83"/>
          <p:cNvSpPr txBox="1"/>
          <p:nvPr/>
        </p:nvSpPr>
        <p:spPr>
          <a:xfrm>
            <a:off x="311700" y="193875"/>
            <a:ext cx="7877400" cy="7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  <a:t>Function </a:t>
            </a:r>
            <a:endParaRPr b="1" sz="3000">
              <a:solidFill>
                <a:srgbClr val="EAEAEA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860" name="Google Shape;860;p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861" name="Google Shape;861;p83"/>
          <p:cNvSpPr/>
          <p:nvPr/>
        </p:nvSpPr>
        <p:spPr>
          <a:xfrm>
            <a:off x="1226000" y="1969950"/>
            <a:ext cx="1194600" cy="1203600"/>
          </a:xfrm>
          <a:prstGeom prst="ellipse">
            <a:avLst/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start</a:t>
            </a:r>
            <a:endParaRPr b="1" sz="20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862" name="Google Shape;862;p83"/>
          <p:cNvCxnSpPr>
            <a:stCxn id="861" idx="6"/>
          </p:cNvCxnSpPr>
          <p:nvPr/>
        </p:nvCxnSpPr>
        <p:spPr>
          <a:xfrm>
            <a:off x="2420600" y="2571750"/>
            <a:ext cx="14127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63" name="Google Shape;863;p83"/>
          <p:cNvCxnSpPr>
            <a:endCxn id="864" idx="2"/>
          </p:cNvCxnSpPr>
          <p:nvPr/>
        </p:nvCxnSpPr>
        <p:spPr>
          <a:xfrm>
            <a:off x="5027800" y="2571750"/>
            <a:ext cx="14127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65" name="Google Shape;865;p83"/>
          <p:cNvSpPr/>
          <p:nvPr/>
        </p:nvSpPr>
        <p:spPr>
          <a:xfrm>
            <a:off x="3833238" y="1969950"/>
            <a:ext cx="1194600" cy="1203600"/>
          </a:xfrm>
          <a:prstGeom prst="ellipse">
            <a:avLst/>
          </a:prstGeom>
          <a:solidFill>
            <a:srgbClr val="7E97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exec</a:t>
            </a:r>
            <a:endParaRPr b="1" sz="20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864" name="Google Shape;864;p83"/>
          <p:cNvSpPr/>
          <p:nvPr/>
        </p:nvSpPr>
        <p:spPr>
          <a:xfrm>
            <a:off x="6440500" y="1969950"/>
            <a:ext cx="1194600" cy="1203600"/>
          </a:xfrm>
          <a:prstGeom prst="ellipse">
            <a:avLst/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end</a:t>
            </a:r>
            <a:endParaRPr b="1" sz="20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0"/>
          <p:cNvSpPr txBox="1"/>
          <p:nvPr/>
        </p:nvSpPr>
        <p:spPr>
          <a:xfrm>
            <a:off x="311700" y="193875"/>
            <a:ext cx="7877400" cy="7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  <a:t>목차</a:t>
            </a:r>
            <a:endParaRPr b="1" sz="3000">
              <a:solidFill>
                <a:srgbClr val="EAEAEA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65" name="Google Shape;165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166" name="Google Shape;166;p30"/>
          <p:cNvSpPr txBox="1"/>
          <p:nvPr>
            <p:ph idx="1" type="body"/>
          </p:nvPr>
        </p:nvSpPr>
        <p:spPr>
          <a:xfrm>
            <a:off x="311700" y="948418"/>
            <a:ext cx="7662300" cy="3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AEAEA"/>
              </a:buClr>
              <a:buSzPts val="2000"/>
              <a:buFont typeface="Comfortaa"/>
              <a:buAutoNum type="arabicPeriod"/>
            </a:pPr>
            <a:r>
              <a:rPr lang="ko" sz="20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  <a:t>Virtual Thread Overview </a:t>
            </a:r>
            <a:endParaRPr sz="2000">
              <a:solidFill>
                <a:srgbClr val="EAEAEA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000">
              <a:solidFill>
                <a:srgbClr val="EAEAEA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869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p84"/>
          <p:cNvSpPr txBox="1"/>
          <p:nvPr/>
        </p:nvSpPr>
        <p:spPr>
          <a:xfrm>
            <a:off x="311700" y="193875"/>
            <a:ext cx="7877400" cy="7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  <a:t>Coroutine</a:t>
            </a:r>
            <a:endParaRPr b="1" sz="3000">
              <a:solidFill>
                <a:srgbClr val="EAEAEA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871" name="Google Shape;871;p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872" name="Google Shape;872;p84"/>
          <p:cNvSpPr/>
          <p:nvPr/>
        </p:nvSpPr>
        <p:spPr>
          <a:xfrm>
            <a:off x="3989155" y="2948883"/>
            <a:ext cx="1134600" cy="1143300"/>
          </a:xfrm>
          <a:prstGeom prst="ellipse">
            <a:avLst/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873" name="Google Shape;873;p84"/>
          <p:cNvSpPr/>
          <p:nvPr/>
        </p:nvSpPr>
        <p:spPr>
          <a:xfrm>
            <a:off x="718450" y="1570297"/>
            <a:ext cx="1134600" cy="1143300"/>
          </a:xfrm>
          <a:prstGeom prst="ellipse">
            <a:avLst/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9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start</a:t>
            </a:r>
            <a:endParaRPr b="1" sz="19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874" name="Google Shape;874;p84"/>
          <p:cNvSpPr/>
          <p:nvPr/>
        </p:nvSpPr>
        <p:spPr>
          <a:xfrm>
            <a:off x="2474070" y="1570297"/>
            <a:ext cx="1134600" cy="1143300"/>
          </a:xfrm>
          <a:prstGeom prst="ellipse">
            <a:avLst/>
          </a:prstGeom>
          <a:solidFill>
            <a:srgbClr val="7E97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9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exec</a:t>
            </a:r>
            <a:endParaRPr b="1" sz="19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875" name="Google Shape;875;p84"/>
          <p:cNvCxnSpPr>
            <a:stCxn id="873" idx="6"/>
            <a:endCxn id="874" idx="2"/>
          </p:cNvCxnSpPr>
          <p:nvPr/>
        </p:nvCxnSpPr>
        <p:spPr>
          <a:xfrm>
            <a:off x="1853050" y="2141947"/>
            <a:ext cx="621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76" name="Google Shape;876;p84"/>
          <p:cNvSpPr/>
          <p:nvPr/>
        </p:nvSpPr>
        <p:spPr>
          <a:xfrm>
            <a:off x="5535329" y="1591617"/>
            <a:ext cx="1134600" cy="1143300"/>
          </a:xfrm>
          <a:prstGeom prst="ellipse">
            <a:avLst/>
          </a:prstGeom>
          <a:solidFill>
            <a:srgbClr val="7E97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877" name="Google Shape;877;p84"/>
          <p:cNvSpPr/>
          <p:nvPr/>
        </p:nvSpPr>
        <p:spPr>
          <a:xfrm>
            <a:off x="7290948" y="1591617"/>
            <a:ext cx="1134600" cy="1143300"/>
          </a:xfrm>
          <a:prstGeom prst="ellipse">
            <a:avLst/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9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end</a:t>
            </a:r>
            <a:endParaRPr b="1" sz="19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878" name="Google Shape;878;p84"/>
          <p:cNvCxnSpPr>
            <a:stCxn id="876" idx="6"/>
            <a:endCxn id="877" idx="2"/>
          </p:cNvCxnSpPr>
          <p:nvPr/>
        </p:nvCxnSpPr>
        <p:spPr>
          <a:xfrm>
            <a:off x="6669929" y="2163267"/>
            <a:ext cx="621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79" name="Google Shape;879;p84"/>
          <p:cNvCxnSpPr>
            <a:stCxn id="874" idx="5"/>
          </p:cNvCxnSpPr>
          <p:nvPr/>
        </p:nvCxnSpPr>
        <p:spPr>
          <a:xfrm>
            <a:off x="3442511" y="2546164"/>
            <a:ext cx="741300" cy="565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80" name="Google Shape;880;p84"/>
          <p:cNvCxnSpPr>
            <a:stCxn id="872" idx="7"/>
            <a:endCxn id="876" idx="3"/>
          </p:cNvCxnSpPr>
          <p:nvPr/>
        </p:nvCxnSpPr>
        <p:spPr>
          <a:xfrm flipH="1" rot="10800000">
            <a:off x="4957597" y="2567615"/>
            <a:ext cx="744000" cy="548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81" name="Google Shape;881;p84"/>
          <p:cNvSpPr txBox="1"/>
          <p:nvPr/>
        </p:nvSpPr>
        <p:spPr>
          <a:xfrm>
            <a:off x="5494825" y="1911300"/>
            <a:ext cx="1215600" cy="86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9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resume</a:t>
            </a:r>
            <a:endParaRPr sz="1900">
              <a:solidFill>
                <a:schemeClr val="lt2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882" name="Google Shape;882;p84"/>
          <p:cNvSpPr txBox="1"/>
          <p:nvPr/>
        </p:nvSpPr>
        <p:spPr>
          <a:xfrm>
            <a:off x="3948650" y="3226975"/>
            <a:ext cx="1215600" cy="86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9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pause</a:t>
            </a:r>
            <a:endParaRPr sz="1900">
              <a:solidFill>
                <a:schemeClr val="lt2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886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p85"/>
          <p:cNvSpPr txBox="1"/>
          <p:nvPr/>
        </p:nvSpPr>
        <p:spPr>
          <a:xfrm>
            <a:off x="325350" y="1623450"/>
            <a:ext cx="8493300" cy="18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4500">
                <a:solidFill>
                  <a:schemeClr val="accent2"/>
                </a:solidFill>
                <a:latin typeface="Comfortaa"/>
                <a:ea typeface="Comfortaa"/>
                <a:cs typeface="Comfortaa"/>
                <a:sym typeface="Comfortaa"/>
              </a:rPr>
              <a:t>Continuation </a:t>
            </a:r>
            <a:endParaRPr b="1" sz="4500">
              <a:solidFill>
                <a:schemeClr val="accent2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89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p86"/>
          <p:cNvSpPr txBox="1"/>
          <p:nvPr/>
        </p:nvSpPr>
        <p:spPr>
          <a:xfrm>
            <a:off x="325350" y="1623450"/>
            <a:ext cx="8493300" cy="18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4500">
                <a:solidFill>
                  <a:schemeClr val="accent2"/>
                </a:solidFill>
                <a:latin typeface="Comfortaa"/>
                <a:ea typeface="Comfortaa"/>
                <a:cs typeface="Comfortaa"/>
                <a:sym typeface="Comfortaa"/>
              </a:rPr>
              <a:t>Continuation </a:t>
            </a:r>
            <a:endParaRPr b="1" sz="4500">
              <a:solidFill>
                <a:schemeClr val="accent2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4500">
                <a:solidFill>
                  <a:schemeClr val="accent2"/>
                </a:solidFill>
                <a:latin typeface="Comfortaa"/>
                <a:ea typeface="Comfortaa"/>
                <a:cs typeface="Comfortaa"/>
                <a:sym typeface="Comfortaa"/>
              </a:rPr>
              <a:t>Example</a:t>
            </a:r>
            <a:endParaRPr b="1" sz="4500">
              <a:solidFill>
                <a:schemeClr val="accent2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87"/>
          <p:cNvSpPr txBox="1"/>
          <p:nvPr/>
        </p:nvSpPr>
        <p:spPr>
          <a:xfrm>
            <a:off x="401350" y="1502075"/>
            <a:ext cx="8493300" cy="18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600">
              <a:solidFill>
                <a:srgbClr val="EAEAE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98" name="Google Shape;898;p87"/>
          <p:cNvSpPr txBox="1"/>
          <p:nvPr/>
        </p:nvSpPr>
        <p:spPr>
          <a:xfrm>
            <a:off x="311700" y="193875"/>
            <a:ext cx="7877400" cy="7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  <a:t>Continuation Example</a:t>
            </a:r>
            <a:endParaRPr b="1" sz="3000">
              <a:solidFill>
                <a:srgbClr val="EAEAEA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899" name="Google Shape;899;p8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grpSp>
        <p:nvGrpSpPr>
          <p:cNvPr id="900" name="Google Shape;900;p87"/>
          <p:cNvGrpSpPr/>
          <p:nvPr/>
        </p:nvGrpSpPr>
        <p:grpSpPr>
          <a:xfrm>
            <a:off x="239519" y="844812"/>
            <a:ext cx="8067095" cy="4035208"/>
            <a:chOff x="665876" y="1632700"/>
            <a:chExt cx="5415248" cy="2122900"/>
          </a:xfrm>
        </p:grpSpPr>
        <p:pic>
          <p:nvPicPr>
            <p:cNvPr descr=" " id="901" name="Google Shape;901;p8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65876" y="1632700"/>
              <a:ext cx="5415248" cy="21229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02" name="Google Shape;902;p87"/>
            <p:cNvSpPr/>
            <p:nvPr/>
          </p:nvSpPr>
          <p:spPr>
            <a:xfrm>
              <a:off x="799346" y="1785576"/>
              <a:ext cx="5186400" cy="192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t/>
              </a:r>
              <a:endParaRPr sz="1100">
                <a:solidFill>
                  <a:schemeClr val="accent4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 sz="1100">
                  <a:solidFill>
                    <a:schemeClr val="accent4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public static final</a:t>
              </a:r>
              <a:r>
                <a:rPr lang="ko" sz="1100">
                  <a:solidFill>
                    <a:schemeClr val="dk1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ContinuationScope scope = </a:t>
              </a:r>
              <a:r>
                <a:rPr lang="ko" sz="1100">
                  <a:solidFill>
                    <a:schemeClr val="accent4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new</a:t>
              </a:r>
              <a:r>
                <a:rPr lang="ko" sz="1100">
                  <a:solidFill>
                    <a:schemeClr val="dk1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ContinuationScope(</a:t>
              </a:r>
              <a:r>
                <a:rPr lang="ko" sz="1100">
                  <a:solidFill>
                    <a:srgbClr val="29C740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“SpringCamp2025”</a:t>
              </a:r>
              <a:r>
                <a:rPr lang="ko" sz="1100">
                  <a:solidFill>
                    <a:schemeClr val="dk1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);</a:t>
              </a:r>
              <a:endParaRPr sz="1100">
                <a:solidFill>
                  <a:schemeClr val="dk1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t/>
              </a:r>
              <a:endParaRPr sz="1100">
                <a:solidFill>
                  <a:schemeClr val="dk1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ial"/>
                <a:buNone/>
              </a:pPr>
              <a:r>
                <a:rPr lang="ko" sz="1100">
                  <a:solidFill>
                    <a:schemeClr val="accent4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public static void</a:t>
              </a:r>
              <a:r>
                <a:rPr lang="ko" sz="1100">
                  <a:solidFill>
                    <a:schemeClr val="dk1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</a:t>
              </a:r>
              <a:r>
                <a:rPr lang="ko" sz="1100">
                  <a:solidFill>
                    <a:srgbClr val="7E97FF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main</a:t>
              </a:r>
              <a:r>
                <a:rPr lang="ko" sz="1100">
                  <a:solidFill>
                    <a:schemeClr val="dk1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(String[] args) {</a:t>
              </a:r>
              <a:endParaRPr sz="1100">
                <a:solidFill>
                  <a:schemeClr val="dk1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ial"/>
                <a:buNone/>
              </a:pPr>
              <a:r>
                <a:t/>
              </a:r>
              <a:endParaRPr sz="1100">
                <a:solidFill>
                  <a:schemeClr val="accent4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ial"/>
                <a:buNone/>
              </a:pPr>
              <a:r>
                <a:rPr lang="ko" sz="1100">
                  <a:solidFill>
                    <a:schemeClr val="accent4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  final var</a:t>
              </a:r>
              <a:r>
                <a:rPr lang="ko" sz="1100">
                  <a:solidFill>
                    <a:schemeClr val="dk1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cont = </a:t>
              </a:r>
              <a:r>
                <a:rPr lang="ko" sz="1100">
                  <a:solidFill>
                    <a:schemeClr val="accent4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new</a:t>
              </a:r>
              <a:r>
                <a:rPr lang="ko" sz="1100">
                  <a:solidFill>
                    <a:schemeClr val="dk1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Continuation(scope, </a:t>
              </a:r>
              <a:r>
                <a:rPr lang="ko" sz="1100">
                  <a:solidFill>
                    <a:schemeClr val="accent4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new</a:t>
              </a:r>
              <a:r>
                <a:rPr lang="ko" sz="1100">
                  <a:solidFill>
                    <a:schemeClr val="dk1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Runnable() {</a:t>
              </a:r>
              <a:endParaRPr sz="1100">
                <a:solidFill>
                  <a:schemeClr val="dk1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ial"/>
                <a:buNone/>
              </a:pPr>
              <a:r>
                <a:rPr lang="ko" sz="1100">
                  <a:solidFill>
                    <a:srgbClr val="FFD966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      @Override</a:t>
              </a:r>
              <a:endParaRPr sz="1100">
                <a:solidFill>
                  <a:srgbClr val="FFD966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ial"/>
                <a:buNone/>
              </a:pPr>
              <a:r>
                <a:rPr lang="ko" sz="1100">
                  <a:solidFill>
                    <a:schemeClr val="dk1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      </a:t>
              </a:r>
              <a:r>
                <a:rPr lang="ko" sz="1100">
                  <a:solidFill>
                    <a:schemeClr val="accent4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public void</a:t>
              </a:r>
              <a:r>
                <a:rPr lang="ko" sz="1100">
                  <a:solidFill>
                    <a:srgbClr val="FEC260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</a:t>
              </a:r>
              <a:r>
                <a:rPr lang="ko" sz="1100">
                  <a:solidFill>
                    <a:schemeClr val="dk1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run() {</a:t>
              </a:r>
              <a:endParaRPr sz="1100">
                <a:solidFill>
                  <a:schemeClr val="dk1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ial"/>
                <a:buNone/>
              </a:pPr>
              <a:r>
                <a:rPr lang="ko" sz="1100">
                  <a:solidFill>
                    <a:schemeClr val="dk1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          greeting();</a:t>
              </a:r>
              <a:endParaRPr sz="1100">
                <a:solidFill>
                  <a:schemeClr val="dk1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ial"/>
                <a:buNone/>
              </a:pPr>
              <a:r>
                <a:rPr lang="ko" sz="1100">
                  <a:solidFill>
                    <a:schemeClr val="dk1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      }</a:t>
              </a:r>
              <a:endParaRPr sz="1100">
                <a:solidFill>
                  <a:schemeClr val="dk1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ial"/>
                <a:buNone/>
              </a:pPr>
              <a:r>
                <a:rPr lang="ko" sz="1100">
                  <a:solidFill>
                    <a:schemeClr val="dk1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  }); </a:t>
              </a:r>
              <a:endParaRPr sz="1100">
                <a:solidFill>
                  <a:schemeClr val="accent4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ial"/>
                <a:buNone/>
              </a:pPr>
              <a:r>
                <a:t/>
              </a:r>
              <a:endParaRPr sz="1100">
                <a:solidFill>
                  <a:schemeClr val="dk1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ial"/>
                <a:buNone/>
              </a:pPr>
              <a:r>
                <a:rPr lang="ko" sz="1100">
                  <a:solidFill>
                    <a:schemeClr val="dk1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  cont.run();    </a:t>
              </a:r>
              <a:endParaRPr sz="1100">
                <a:solidFill>
                  <a:schemeClr val="dk1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ial"/>
                <a:buNone/>
              </a:pPr>
              <a:r>
                <a:rPr lang="ko" sz="1100">
                  <a:solidFill>
                    <a:schemeClr val="dk1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  System.out.println(</a:t>
              </a:r>
              <a:r>
                <a:rPr lang="ko" sz="1100">
                  <a:solidFill>
                    <a:srgbClr val="29C740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“virtual thread!”</a:t>
              </a:r>
              <a:r>
                <a:rPr lang="ko" sz="1100">
                  <a:solidFill>
                    <a:schemeClr val="dk1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);</a:t>
              </a:r>
              <a:endParaRPr sz="1100">
                <a:solidFill>
                  <a:schemeClr val="dk1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ial"/>
                <a:buNone/>
              </a:pPr>
              <a:r>
                <a:rPr lang="ko" sz="1100">
                  <a:solidFill>
                    <a:schemeClr val="dk1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  cont.run();</a:t>
              </a:r>
              <a:endParaRPr sz="1100">
                <a:solidFill>
                  <a:schemeClr val="dk1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 sz="1100">
                  <a:solidFill>
                    <a:schemeClr val="dk1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}</a:t>
              </a:r>
              <a:endParaRPr sz="1100">
                <a:solidFill>
                  <a:schemeClr val="dk1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ial"/>
                <a:buNone/>
              </a:pPr>
              <a:r>
                <a:t/>
              </a:r>
              <a:endParaRPr sz="1100">
                <a:solidFill>
                  <a:schemeClr val="accent4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ial"/>
                <a:buNone/>
              </a:pPr>
              <a:r>
                <a:rPr lang="ko" sz="1100">
                  <a:solidFill>
                    <a:schemeClr val="accent4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private static void</a:t>
              </a:r>
              <a:r>
                <a:rPr lang="ko" sz="1100">
                  <a:solidFill>
                    <a:schemeClr val="dk1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</a:t>
              </a:r>
              <a:r>
                <a:rPr lang="ko" sz="1100">
                  <a:solidFill>
                    <a:srgbClr val="7E97FF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greeting</a:t>
              </a:r>
              <a:r>
                <a:rPr lang="ko" sz="1100">
                  <a:solidFill>
                    <a:schemeClr val="dk1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() {</a:t>
              </a:r>
              <a:endParaRPr sz="1100">
                <a:solidFill>
                  <a:schemeClr val="dk1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ial"/>
                <a:buNone/>
              </a:pPr>
              <a:r>
                <a:rPr lang="ko" sz="1100">
                  <a:solidFill>
                    <a:schemeClr val="dk1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  System.out.println(</a:t>
              </a:r>
              <a:r>
                <a:rPr lang="ko" sz="1100">
                  <a:solidFill>
                    <a:srgbClr val="29C740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“hello!”</a:t>
              </a:r>
              <a:r>
                <a:rPr lang="ko" sz="1100">
                  <a:solidFill>
                    <a:schemeClr val="dk1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);</a:t>
              </a:r>
              <a:endParaRPr sz="1100">
                <a:solidFill>
                  <a:schemeClr val="dk1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ial"/>
                <a:buNone/>
              </a:pPr>
              <a:r>
                <a:rPr lang="ko" sz="1100">
                  <a:solidFill>
                    <a:schemeClr val="dk1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  Continuation.yield(scope);</a:t>
              </a:r>
              <a:endParaRPr sz="1100">
                <a:solidFill>
                  <a:schemeClr val="dk1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ial"/>
                <a:buNone/>
              </a:pPr>
              <a:r>
                <a:rPr lang="ko" sz="1100">
                  <a:solidFill>
                    <a:schemeClr val="dk1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  System.out.println(</a:t>
              </a:r>
              <a:r>
                <a:rPr lang="ko" sz="1100">
                  <a:solidFill>
                    <a:srgbClr val="29C740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“spring camp 2025!”</a:t>
              </a:r>
              <a:r>
                <a:rPr lang="ko" sz="1100">
                  <a:solidFill>
                    <a:schemeClr val="dk1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);</a:t>
              </a:r>
              <a:endParaRPr sz="1100">
                <a:solidFill>
                  <a:schemeClr val="dk1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ial"/>
                <a:buNone/>
              </a:pPr>
              <a:r>
                <a:rPr lang="ko" sz="1100">
                  <a:solidFill>
                    <a:schemeClr val="dk1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}</a:t>
              </a:r>
              <a:endParaRPr sz="1100">
                <a:solidFill>
                  <a:schemeClr val="dk1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ial"/>
                <a:buNone/>
              </a:pPr>
              <a:r>
                <a:t/>
              </a:r>
              <a:endParaRPr sz="1100">
                <a:solidFill>
                  <a:schemeClr val="dk1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t/>
              </a:r>
              <a:endParaRPr sz="1100">
                <a:solidFill>
                  <a:schemeClr val="dk1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</p:txBody>
        </p:sp>
      </p:grpSp>
      <p:grpSp>
        <p:nvGrpSpPr>
          <p:cNvPr id="903" name="Google Shape;903;p87"/>
          <p:cNvGrpSpPr/>
          <p:nvPr/>
        </p:nvGrpSpPr>
        <p:grpSpPr>
          <a:xfrm>
            <a:off x="485414" y="975695"/>
            <a:ext cx="353870" cy="90097"/>
            <a:chOff x="851402" y="1731944"/>
            <a:chExt cx="368461" cy="87000"/>
          </a:xfrm>
        </p:grpSpPr>
        <p:sp>
          <p:nvSpPr>
            <p:cNvPr id="904" name="Google Shape;904;p87"/>
            <p:cNvSpPr/>
            <p:nvPr/>
          </p:nvSpPr>
          <p:spPr>
            <a:xfrm>
              <a:off x="851402" y="1731944"/>
              <a:ext cx="88800" cy="87000"/>
            </a:xfrm>
            <a:prstGeom prst="ellipse">
              <a:avLst/>
            </a:prstGeom>
            <a:solidFill>
              <a:srgbClr val="FE5F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87"/>
            <p:cNvSpPr/>
            <p:nvPr/>
          </p:nvSpPr>
          <p:spPr>
            <a:xfrm>
              <a:off x="991232" y="1731944"/>
              <a:ext cx="88800" cy="87000"/>
            </a:xfrm>
            <a:prstGeom prst="ellipse">
              <a:avLst/>
            </a:prstGeom>
            <a:solidFill>
              <a:srgbClr val="FEBB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" name="Google Shape;906;p87"/>
            <p:cNvSpPr/>
            <p:nvPr/>
          </p:nvSpPr>
          <p:spPr>
            <a:xfrm>
              <a:off x="1131062" y="1731944"/>
              <a:ext cx="88800" cy="87000"/>
            </a:xfrm>
            <a:prstGeom prst="ellipse">
              <a:avLst/>
            </a:prstGeom>
            <a:solidFill>
              <a:srgbClr val="29C7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910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p88"/>
          <p:cNvSpPr txBox="1"/>
          <p:nvPr/>
        </p:nvSpPr>
        <p:spPr>
          <a:xfrm>
            <a:off x="401350" y="1502075"/>
            <a:ext cx="8493300" cy="18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600">
              <a:solidFill>
                <a:srgbClr val="EAEAE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12" name="Google Shape;912;p88"/>
          <p:cNvSpPr txBox="1"/>
          <p:nvPr/>
        </p:nvSpPr>
        <p:spPr>
          <a:xfrm>
            <a:off x="311700" y="193875"/>
            <a:ext cx="7877400" cy="7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  <a:t>Continuation Example</a:t>
            </a:r>
            <a:endParaRPr b="1" sz="3000">
              <a:solidFill>
                <a:srgbClr val="EAEAEA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913" name="Google Shape;913;p8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grpSp>
        <p:nvGrpSpPr>
          <p:cNvPr id="914" name="Google Shape;914;p88"/>
          <p:cNvGrpSpPr/>
          <p:nvPr/>
        </p:nvGrpSpPr>
        <p:grpSpPr>
          <a:xfrm>
            <a:off x="239519" y="844812"/>
            <a:ext cx="8067095" cy="4035208"/>
            <a:chOff x="665876" y="1632700"/>
            <a:chExt cx="5415248" cy="2122900"/>
          </a:xfrm>
        </p:grpSpPr>
        <p:pic>
          <p:nvPicPr>
            <p:cNvPr descr=" " id="915" name="Google Shape;915;p8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65876" y="1632700"/>
              <a:ext cx="5415248" cy="21229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16" name="Google Shape;916;p88"/>
            <p:cNvSpPr/>
            <p:nvPr/>
          </p:nvSpPr>
          <p:spPr>
            <a:xfrm>
              <a:off x="799346" y="1785576"/>
              <a:ext cx="5186400" cy="192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t/>
              </a:r>
              <a:endParaRPr sz="1100">
                <a:solidFill>
                  <a:schemeClr val="accent4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 sz="1100">
                  <a:solidFill>
                    <a:schemeClr val="accent4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public static final</a:t>
              </a:r>
              <a:r>
                <a:rPr lang="ko" sz="1100">
                  <a:solidFill>
                    <a:schemeClr val="dk1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ContinuationScope scope = </a:t>
              </a:r>
              <a:r>
                <a:rPr lang="ko" sz="1100">
                  <a:solidFill>
                    <a:schemeClr val="accent4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new</a:t>
              </a:r>
              <a:r>
                <a:rPr lang="ko" sz="1100">
                  <a:solidFill>
                    <a:schemeClr val="dk1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ContinuationScope(</a:t>
              </a:r>
              <a:r>
                <a:rPr lang="ko" sz="1100">
                  <a:solidFill>
                    <a:srgbClr val="29C740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“SpringCamp2025”</a:t>
              </a:r>
              <a:r>
                <a:rPr lang="ko" sz="1100">
                  <a:solidFill>
                    <a:schemeClr val="dk1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);</a:t>
              </a:r>
              <a:endParaRPr sz="1100">
                <a:solidFill>
                  <a:schemeClr val="dk1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t/>
              </a:r>
              <a:endParaRPr sz="1100">
                <a:solidFill>
                  <a:schemeClr val="dk1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ial"/>
                <a:buNone/>
              </a:pPr>
              <a:r>
                <a:rPr lang="ko" sz="1100">
                  <a:solidFill>
                    <a:schemeClr val="accent4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public static void</a:t>
              </a:r>
              <a:r>
                <a:rPr lang="ko" sz="1100">
                  <a:solidFill>
                    <a:schemeClr val="dk1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</a:t>
              </a:r>
              <a:r>
                <a:rPr lang="ko" sz="1100">
                  <a:solidFill>
                    <a:srgbClr val="7E97FF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main</a:t>
              </a:r>
              <a:r>
                <a:rPr lang="ko" sz="1100">
                  <a:solidFill>
                    <a:schemeClr val="dk1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(String[] args) {</a:t>
              </a:r>
              <a:endParaRPr sz="1100">
                <a:solidFill>
                  <a:schemeClr val="dk1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ial"/>
                <a:buNone/>
              </a:pPr>
              <a:r>
                <a:t/>
              </a:r>
              <a:endParaRPr sz="1100">
                <a:solidFill>
                  <a:schemeClr val="accent4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ial"/>
                <a:buNone/>
              </a:pPr>
              <a:r>
                <a:rPr lang="ko" sz="1100">
                  <a:solidFill>
                    <a:schemeClr val="accent4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  final var</a:t>
              </a:r>
              <a:r>
                <a:rPr lang="ko" sz="1100">
                  <a:solidFill>
                    <a:schemeClr val="dk1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cont = </a:t>
              </a:r>
              <a:r>
                <a:rPr lang="ko" sz="1100">
                  <a:solidFill>
                    <a:schemeClr val="accent4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new</a:t>
              </a:r>
              <a:r>
                <a:rPr lang="ko" sz="1100">
                  <a:solidFill>
                    <a:schemeClr val="dk1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Continuation(scope, </a:t>
              </a:r>
              <a:r>
                <a:rPr lang="ko" sz="1100">
                  <a:solidFill>
                    <a:schemeClr val="accent4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new</a:t>
              </a:r>
              <a:r>
                <a:rPr lang="ko" sz="1100">
                  <a:solidFill>
                    <a:schemeClr val="dk1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Runnable() {</a:t>
              </a:r>
              <a:endParaRPr sz="1100">
                <a:solidFill>
                  <a:schemeClr val="dk1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ial"/>
                <a:buNone/>
              </a:pPr>
              <a:r>
                <a:rPr lang="ko" sz="1100">
                  <a:solidFill>
                    <a:srgbClr val="FFD966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      @Override</a:t>
              </a:r>
              <a:endParaRPr sz="1100">
                <a:solidFill>
                  <a:srgbClr val="FFD966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ial"/>
                <a:buNone/>
              </a:pPr>
              <a:r>
                <a:rPr lang="ko" sz="1100">
                  <a:solidFill>
                    <a:schemeClr val="dk1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      </a:t>
              </a:r>
              <a:r>
                <a:rPr lang="ko" sz="1100">
                  <a:solidFill>
                    <a:schemeClr val="accent4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public void</a:t>
              </a:r>
              <a:r>
                <a:rPr lang="ko" sz="1100">
                  <a:solidFill>
                    <a:srgbClr val="FEC260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</a:t>
              </a:r>
              <a:r>
                <a:rPr lang="ko" sz="1100">
                  <a:solidFill>
                    <a:schemeClr val="dk1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run() {</a:t>
              </a:r>
              <a:endParaRPr sz="1100">
                <a:solidFill>
                  <a:schemeClr val="dk1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ial"/>
                <a:buNone/>
              </a:pPr>
              <a:r>
                <a:rPr lang="ko" sz="1100">
                  <a:solidFill>
                    <a:schemeClr val="dk1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          greeting();</a:t>
              </a:r>
              <a:endParaRPr sz="1100">
                <a:solidFill>
                  <a:schemeClr val="dk1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ial"/>
                <a:buNone/>
              </a:pPr>
              <a:r>
                <a:rPr lang="ko" sz="1100">
                  <a:solidFill>
                    <a:schemeClr val="dk1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      }</a:t>
              </a:r>
              <a:endParaRPr sz="1100">
                <a:solidFill>
                  <a:schemeClr val="dk1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ial"/>
                <a:buNone/>
              </a:pPr>
              <a:r>
                <a:rPr lang="ko" sz="1100">
                  <a:solidFill>
                    <a:schemeClr val="dk1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  }); </a:t>
              </a:r>
              <a:endParaRPr sz="1100">
                <a:solidFill>
                  <a:schemeClr val="accent4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ial"/>
                <a:buNone/>
              </a:pPr>
              <a:r>
                <a:t/>
              </a:r>
              <a:endParaRPr sz="1100">
                <a:solidFill>
                  <a:schemeClr val="dk1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ial"/>
                <a:buNone/>
              </a:pPr>
              <a:r>
                <a:rPr lang="ko" sz="1100">
                  <a:solidFill>
                    <a:schemeClr val="dk1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  cont.run();    </a:t>
              </a:r>
              <a:endParaRPr sz="1100">
                <a:solidFill>
                  <a:schemeClr val="dk1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ial"/>
                <a:buNone/>
              </a:pPr>
              <a:r>
                <a:rPr lang="ko" sz="1100">
                  <a:solidFill>
                    <a:schemeClr val="dk1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  System.out.println(</a:t>
              </a:r>
              <a:r>
                <a:rPr lang="ko" sz="1100">
                  <a:solidFill>
                    <a:srgbClr val="29C740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“virtual thread!”</a:t>
              </a:r>
              <a:r>
                <a:rPr lang="ko" sz="1100">
                  <a:solidFill>
                    <a:schemeClr val="dk1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);</a:t>
              </a:r>
              <a:endParaRPr sz="1100">
                <a:solidFill>
                  <a:schemeClr val="dk1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ial"/>
                <a:buNone/>
              </a:pPr>
              <a:r>
                <a:rPr lang="ko" sz="1100">
                  <a:solidFill>
                    <a:schemeClr val="dk1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  cont.run();</a:t>
              </a:r>
              <a:endParaRPr sz="1100">
                <a:solidFill>
                  <a:schemeClr val="dk1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 sz="1100">
                  <a:solidFill>
                    <a:schemeClr val="dk1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}</a:t>
              </a:r>
              <a:endParaRPr sz="1100">
                <a:solidFill>
                  <a:schemeClr val="dk1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ial"/>
                <a:buNone/>
              </a:pPr>
              <a:r>
                <a:t/>
              </a:r>
              <a:endParaRPr sz="1100">
                <a:solidFill>
                  <a:schemeClr val="accent4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ial"/>
                <a:buNone/>
              </a:pPr>
              <a:r>
                <a:rPr lang="ko" sz="1100">
                  <a:solidFill>
                    <a:schemeClr val="accent4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private static void</a:t>
              </a:r>
              <a:r>
                <a:rPr lang="ko" sz="1100">
                  <a:solidFill>
                    <a:schemeClr val="dk1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</a:t>
              </a:r>
              <a:r>
                <a:rPr lang="ko" sz="1100">
                  <a:solidFill>
                    <a:srgbClr val="7E97FF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greeting</a:t>
              </a:r>
              <a:r>
                <a:rPr lang="ko" sz="1100">
                  <a:solidFill>
                    <a:schemeClr val="dk1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() {</a:t>
              </a:r>
              <a:endParaRPr sz="1100">
                <a:solidFill>
                  <a:schemeClr val="dk1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ial"/>
                <a:buNone/>
              </a:pPr>
              <a:r>
                <a:rPr lang="ko" sz="1100">
                  <a:solidFill>
                    <a:schemeClr val="dk1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  System.out.println(</a:t>
              </a:r>
              <a:r>
                <a:rPr lang="ko" sz="1100">
                  <a:solidFill>
                    <a:srgbClr val="29C740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“hello!”</a:t>
              </a:r>
              <a:r>
                <a:rPr lang="ko" sz="1100">
                  <a:solidFill>
                    <a:schemeClr val="dk1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);</a:t>
              </a:r>
              <a:endParaRPr sz="1100">
                <a:solidFill>
                  <a:schemeClr val="dk1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ial"/>
                <a:buNone/>
              </a:pPr>
              <a:r>
                <a:rPr lang="ko" sz="1100">
                  <a:solidFill>
                    <a:schemeClr val="dk1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  </a:t>
              </a:r>
              <a:r>
                <a:rPr lang="ko" sz="1100">
                  <a:solidFill>
                    <a:schemeClr val="dk1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Continuation</a:t>
              </a:r>
              <a:r>
                <a:rPr lang="ko" sz="1100">
                  <a:solidFill>
                    <a:schemeClr val="dk1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.yield(scope);</a:t>
              </a:r>
              <a:endParaRPr sz="1100">
                <a:solidFill>
                  <a:schemeClr val="dk1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ial"/>
                <a:buNone/>
              </a:pPr>
              <a:r>
                <a:rPr lang="ko" sz="1100">
                  <a:solidFill>
                    <a:schemeClr val="dk1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  System.out.println(</a:t>
              </a:r>
              <a:r>
                <a:rPr lang="ko" sz="1100">
                  <a:solidFill>
                    <a:srgbClr val="29C740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“spring camp 2025!”</a:t>
              </a:r>
              <a:r>
                <a:rPr lang="ko" sz="1100">
                  <a:solidFill>
                    <a:schemeClr val="dk1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);</a:t>
              </a:r>
              <a:endParaRPr sz="1100">
                <a:solidFill>
                  <a:schemeClr val="dk1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ial"/>
                <a:buNone/>
              </a:pPr>
              <a:r>
                <a:rPr lang="ko" sz="1100">
                  <a:solidFill>
                    <a:schemeClr val="dk1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}</a:t>
              </a:r>
              <a:endParaRPr sz="1100">
                <a:solidFill>
                  <a:schemeClr val="dk1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ial"/>
                <a:buNone/>
              </a:pPr>
              <a:r>
                <a:t/>
              </a:r>
              <a:endParaRPr sz="1100">
                <a:solidFill>
                  <a:schemeClr val="dk1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t/>
              </a:r>
              <a:endParaRPr sz="1100">
                <a:solidFill>
                  <a:schemeClr val="dk1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</p:txBody>
        </p:sp>
      </p:grpSp>
      <p:grpSp>
        <p:nvGrpSpPr>
          <p:cNvPr id="917" name="Google Shape;917;p88"/>
          <p:cNvGrpSpPr/>
          <p:nvPr/>
        </p:nvGrpSpPr>
        <p:grpSpPr>
          <a:xfrm>
            <a:off x="485414" y="975695"/>
            <a:ext cx="353870" cy="90097"/>
            <a:chOff x="851402" y="1731944"/>
            <a:chExt cx="368461" cy="87000"/>
          </a:xfrm>
        </p:grpSpPr>
        <p:sp>
          <p:nvSpPr>
            <p:cNvPr id="918" name="Google Shape;918;p88"/>
            <p:cNvSpPr/>
            <p:nvPr/>
          </p:nvSpPr>
          <p:spPr>
            <a:xfrm>
              <a:off x="851402" y="1731944"/>
              <a:ext cx="88800" cy="87000"/>
            </a:xfrm>
            <a:prstGeom prst="ellipse">
              <a:avLst/>
            </a:prstGeom>
            <a:solidFill>
              <a:srgbClr val="FE5F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" name="Google Shape;919;p88"/>
            <p:cNvSpPr/>
            <p:nvPr/>
          </p:nvSpPr>
          <p:spPr>
            <a:xfrm>
              <a:off x="991232" y="1731944"/>
              <a:ext cx="88800" cy="87000"/>
            </a:xfrm>
            <a:prstGeom prst="ellipse">
              <a:avLst/>
            </a:prstGeom>
            <a:solidFill>
              <a:srgbClr val="FEBB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" name="Google Shape;920;p88"/>
            <p:cNvSpPr/>
            <p:nvPr/>
          </p:nvSpPr>
          <p:spPr>
            <a:xfrm>
              <a:off x="1131062" y="1731944"/>
              <a:ext cx="88800" cy="87000"/>
            </a:xfrm>
            <a:prstGeom prst="ellipse">
              <a:avLst/>
            </a:prstGeom>
            <a:solidFill>
              <a:srgbClr val="29C7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21" name="Google Shape;921;p88"/>
          <p:cNvSpPr/>
          <p:nvPr/>
        </p:nvSpPr>
        <p:spPr>
          <a:xfrm>
            <a:off x="5804725" y="2077800"/>
            <a:ext cx="2160300" cy="26226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2" name="Google Shape;922;p88"/>
          <p:cNvSpPr/>
          <p:nvPr/>
        </p:nvSpPr>
        <p:spPr>
          <a:xfrm>
            <a:off x="5848375" y="2388700"/>
            <a:ext cx="2072400" cy="22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lang="ko" sz="1200">
                <a:solidFill>
                  <a:schemeClr val="dk1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&gt; output</a:t>
            </a:r>
            <a:endParaRPr sz="1200">
              <a:solidFill>
                <a:schemeClr val="dk1"/>
              </a:solidFill>
              <a:latin typeface="JetBrains Mono SemiBold"/>
              <a:ea typeface="JetBrains Mono SemiBold"/>
              <a:cs typeface="JetBrains Mono SemiBold"/>
              <a:sym typeface="JetBrains Mono SemiBold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JetBrains Mono SemiBold"/>
              <a:ea typeface="JetBrains Mono SemiBold"/>
              <a:cs typeface="JetBrains Mono SemiBold"/>
              <a:sym typeface="JetBrains Mono SemiBold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lang="ko" sz="1200">
                <a:solidFill>
                  <a:srgbClr val="29C740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hello!</a:t>
            </a:r>
            <a:endParaRPr sz="1200">
              <a:solidFill>
                <a:srgbClr val="29C740"/>
              </a:solidFill>
              <a:latin typeface="JetBrains Mono SemiBold"/>
              <a:ea typeface="JetBrains Mono SemiBold"/>
              <a:cs typeface="JetBrains Mono SemiBold"/>
              <a:sym typeface="JetBrains Mono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ko" sz="1100">
                <a:solidFill>
                  <a:srgbClr val="29C740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virtual thread!</a:t>
            </a:r>
            <a:endParaRPr sz="1200">
              <a:solidFill>
                <a:srgbClr val="29C740"/>
              </a:solidFill>
              <a:latin typeface="JetBrains Mono SemiBold"/>
              <a:ea typeface="JetBrains Mono SemiBold"/>
              <a:cs typeface="JetBrains Mono SemiBold"/>
              <a:sym typeface="JetBrains Mono SemiBold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lang="ko" sz="1200">
                <a:solidFill>
                  <a:srgbClr val="29C740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spring camp 2025!</a:t>
            </a:r>
            <a:endParaRPr sz="1200">
              <a:solidFill>
                <a:srgbClr val="29C740"/>
              </a:solidFill>
              <a:latin typeface="JetBrains Mono SemiBold"/>
              <a:ea typeface="JetBrains Mono SemiBold"/>
              <a:cs typeface="JetBrains Mono SemiBold"/>
              <a:sym typeface="JetBrains Mono SemiBold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JetBrains Mono SemiBold"/>
              <a:ea typeface="JetBrains Mono SemiBold"/>
              <a:cs typeface="JetBrains Mono SemiBold"/>
              <a:sym typeface="JetBrains Mono SemiBold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JetBrains Mono SemiBold"/>
              <a:ea typeface="JetBrains Mono SemiBold"/>
              <a:cs typeface="JetBrains Mono SemiBold"/>
              <a:sym typeface="JetBrains Mono SemiBold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JetBrains Mono SemiBold"/>
              <a:ea typeface="JetBrains Mono SemiBold"/>
              <a:cs typeface="JetBrains Mono SemiBold"/>
              <a:sym typeface="JetBrains Mono SemiBold"/>
            </a:endParaRPr>
          </a:p>
        </p:txBody>
      </p:sp>
      <p:grpSp>
        <p:nvGrpSpPr>
          <p:cNvPr id="923" name="Google Shape;923;p88"/>
          <p:cNvGrpSpPr/>
          <p:nvPr/>
        </p:nvGrpSpPr>
        <p:grpSpPr>
          <a:xfrm>
            <a:off x="5848367" y="2185149"/>
            <a:ext cx="326309" cy="84442"/>
            <a:chOff x="851402" y="1731944"/>
            <a:chExt cx="368461" cy="87000"/>
          </a:xfrm>
        </p:grpSpPr>
        <p:sp>
          <p:nvSpPr>
            <p:cNvPr id="924" name="Google Shape;924;p88"/>
            <p:cNvSpPr/>
            <p:nvPr/>
          </p:nvSpPr>
          <p:spPr>
            <a:xfrm>
              <a:off x="851402" y="1731944"/>
              <a:ext cx="88800" cy="87000"/>
            </a:xfrm>
            <a:prstGeom prst="ellipse">
              <a:avLst/>
            </a:prstGeom>
            <a:solidFill>
              <a:srgbClr val="FE5F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" name="Google Shape;925;p88"/>
            <p:cNvSpPr/>
            <p:nvPr/>
          </p:nvSpPr>
          <p:spPr>
            <a:xfrm>
              <a:off x="991232" y="1731944"/>
              <a:ext cx="88800" cy="87000"/>
            </a:xfrm>
            <a:prstGeom prst="ellipse">
              <a:avLst/>
            </a:prstGeom>
            <a:solidFill>
              <a:srgbClr val="FEBB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" name="Google Shape;926;p88"/>
            <p:cNvSpPr/>
            <p:nvPr/>
          </p:nvSpPr>
          <p:spPr>
            <a:xfrm>
              <a:off x="1131062" y="1731944"/>
              <a:ext cx="88800" cy="87000"/>
            </a:xfrm>
            <a:prstGeom prst="ellipse">
              <a:avLst/>
            </a:prstGeom>
            <a:solidFill>
              <a:srgbClr val="29C7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89"/>
          <p:cNvSpPr txBox="1"/>
          <p:nvPr/>
        </p:nvSpPr>
        <p:spPr>
          <a:xfrm>
            <a:off x="401350" y="1502075"/>
            <a:ext cx="8493300" cy="18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600">
              <a:solidFill>
                <a:srgbClr val="EAEAE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32" name="Google Shape;932;p89"/>
          <p:cNvSpPr txBox="1"/>
          <p:nvPr/>
        </p:nvSpPr>
        <p:spPr>
          <a:xfrm>
            <a:off x="311700" y="193875"/>
            <a:ext cx="7877400" cy="7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  <a:t>Continuation Example </a:t>
            </a:r>
            <a:endParaRPr b="1" sz="3000">
              <a:solidFill>
                <a:srgbClr val="EAEAEA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933" name="Google Shape;933;p8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grpSp>
        <p:nvGrpSpPr>
          <p:cNvPr id="934" name="Google Shape;934;p89"/>
          <p:cNvGrpSpPr/>
          <p:nvPr/>
        </p:nvGrpSpPr>
        <p:grpSpPr>
          <a:xfrm>
            <a:off x="239519" y="844812"/>
            <a:ext cx="8067095" cy="4035208"/>
            <a:chOff x="665876" y="1632700"/>
            <a:chExt cx="5415248" cy="2122900"/>
          </a:xfrm>
        </p:grpSpPr>
        <p:pic>
          <p:nvPicPr>
            <p:cNvPr descr=" " id="935" name="Google Shape;935;p8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65876" y="1632700"/>
              <a:ext cx="5415248" cy="21229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36" name="Google Shape;936;p89"/>
            <p:cNvSpPr/>
            <p:nvPr/>
          </p:nvSpPr>
          <p:spPr>
            <a:xfrm>
              <a:off x="799346" y="1785576"/>
              <a:ext cx="5186400" cy="192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t/>
              </a:r>
              <a:endParaRPr sz="1100">
                <a:solidFill>
                  <a:schemeClr val="accent4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 sz="11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public static final ContinuationScope scope = new ContinuationScope(“SpringCamp2025”);</a:t>
              </a:r>
              <a:endParaRPr sz="11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t/>
              </a:r>
              <a:endParaRPr sz="11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ial"/>
                <a:buNone/>
              </a:pPr>
              <a:r>
                <a:rPr lang="ko" sz="11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public static void main(String[] args) {</a:t>
              </a:r>
              <a:endParaRPr sz="11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ial"/>
                <a:buNone/>
              </a:pPr>
              <a:r>
                <a:t/>
              </a:r>
              <a:endParaRPr sz="1100">
                <a:solidFill>
                  <a:schemeClr val="accent4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ial"/>
                <a:buNone/>
              </a:pPr>
              <a:r>
                <a:rPr lang="ko" sz="1100">
                  <a:solidFill>
                    <a:schemeClr val="accent4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  final var</a:t>
              </a:r>
              <a:r>
                <a:rPr lang="ko" sz="1100">
                  <a:solidFill>
                    <a:schemeClr val="dk1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</a:t>
              </a:r>
              <a:r>
                <a:rPr lang="ko" sz="1100">
                  <a:solidFill>
                    <a:schemeClr val="dk1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cont</a:t>
              </a:r>
              <a:r>
                <a:rPr lang="ko" sz="1100">
                  <a:solidFill>
                    <a:schemeClr val="dk1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= </a:t>
              </a:r>
              <a:r>
                <a:rPr lang="ko" sz="1100">
                  <a:solidFill>
                    <a:schemeClr val="accent4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new</a:t>
              </a:r>
              <a:r>
                <a:rPr lang="ko" sz="1100">
                  <a:solidFill>
                    <a:schemeClr val="dk1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Continuation(scope, </a:t>
              </a:r>
              <a:r>
                <a:rPr lang="ko" sz="1100">
                  <a:solidFill>
                    <a:schemeClr val="accent4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new</a:t>
              </a:r>
              <a:r>
                <a:rPr lang="ko" sz="1100">
                  <a:solidFill>
                    <a:schemeClr val="dk1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Runnable() {</a:t>
              </a:r>
              <a:endParaRPr sz="1100">
                <a:solidFill>
                  <a:schemeClr val="dk1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ial"/>
                <a:buNone/>
              </a:pPr>
              <a:r>
                <a:rPr lang="ko" sz="1100">
                  <a:solidFill>
                    <a:srgbClr val="FFD966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      @Override</a:t>
              </a:r>
              <a:endParaRPr sz="1100">
                <a:solidFill>
                  <a:schemeClr val="dk1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ial"/>
                <a:buNone/>
              </a:pPr>
              <a:r>
                <a:rPr lang="ko" sz="1100">
                  <a:solidFill>
                    <a:schemeClr val="dk1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      </a:t>
              </a:r>
              <a:r>
                <a:rPr lang="ko" sz="1100">
                  <a:solidFill>
                    <a:schemeClr val="accent4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public void</a:t>
              </a:r>
              <a:r>
                <a:rPr lang="ko" sz="1100">
                  <a:solidFill>
                    <a:srgbClr val="FEC260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</a:t>
              </a:r>
              <a:r>
                <a:rPr lang="ko" sz="1100">
                  <a:solidFill>
                    <a:schemeClr val="dk1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run() {</a:t>
              </a:r>
              <a:endParaRPr sz="1100">
                <a:solidFill>
                  <a:schemeClr val="dk1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ial"/>
                <a:buNone/>
              </a:pPr>
              <a:r>
                <a:rPr lang="ko" sz="1100">
                  <a:solidFill>
                    <a:schemeClr val="dk1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          greeting();</a:t>
              </a:r>
              <a:endParaRPr sz="1100">
                <a:solidFill>
                  <a:schemeClr val="dk1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ial"/>
                <a:buNone/>
              </a:pPr>
              <a:r>
                <a:rPr lang="ko" sz="1100">
                  <a:solidFill>
                    <a:schemeClr val="dk1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      }</a:t>
              </a:r>
              <a:endParaRPr sz="1100">
                <a:solidFill>
                  <a:schemeClr val="dk1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ial"/>
                <a:buNone/>
              </a:pPr>
              <a:r>
                <a:rPr lang="ko" sz="1100">
                  <a:solidFill>
                    <a:schemeClr val="dk1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  }); </a:t>
              </a:r>
              <a:endParaRPr sz="1100">
                <a:solidFill>
                  <a:schemeClr val="dk1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ial"/>
                <a:buNone/>
              </a:pPr>
              <a:r>
                <a:t/>
              </a:r>
              <a:endParaRPr sz="1100">
                <a:solidFill>
                  <a:schemeClr val="dk1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ial"/>
                <a:buNone/>
              </a:pPr>
              <a:r>
                <a:rPr lang="ko" sz="1100">
                  <a:solidFill>
                    <a:schemeClr val="dk1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  </a:t>
              </a:r>
              <a:r>
                <a:rPr lang="ko" sz="11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cont</a:t>
              </a:r>
              <a:r>
                <a:rPr lang="ko" sz="11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.run();    </a:t>
              </a:r>
              <a:endParaRPr sz="11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ial"/>
                <a:buNone/>
              </a:pPr>
              <a:r>
                <a:rPr lang="ko" sz="11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  System.out.println(“virtual thread!”);</a:t>
              </a:r>
              <a:endParaRPr sz="11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ial"/>
                <a:buNone/>
              </a:pPr>
              <a:r>
                <a:rPr lang="ko" sz="11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  </a:t>
              </a:r>
              <a:r>
                <a:rPr lang="ko" sz="11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cont</a:t>
              </a:r>
              <a:r>
                <a:rPr lang="ko" sz="11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.run();</a:t>
              </a:r>
              <a:endParaRPr sz="11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 sz="11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}</a:t>
              </a:r>
              <a:endParaRPr sz="11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ial"/>
                <a:buNone/>
              </a:pPr>
              <a:r>
                <a:t/>
              </a:r>
              <a:endParaRPr sz="11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ial"/>
                <a:buNone/>
              </a:pPr>
              <a:r>
                <a:rPr lang="ko" sz="11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private static void greeting() {</a:t>
              </a:r>
              <a:endParaRPr sz="11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ial"/>
                <a:buNone/>
              </a:pPr>
              <a:r>
                <a:rPr lang="ko" sz="11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  System.out.println(“hello!”);</a:t>
              </a:r>
              <a:endParaRPr sz="11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ial"/>
                <a:buNone/>
              </a:pPr>
              <a:r>
                <a:rPr lang="ko" sz="11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  Continuation.yield(scope);</a:t>
              </a:r>
              <a:endParaRPr sz="11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ial"/>
                <a:buNone/>
              </a:pPr>
              <a:r>
                <a:rPr lang="ko" sz="11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  System.out.println(“spring camp 2025!”);</a:t>
              </a:r>
              <a:endParaRPr sz="11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ial"/>
                <a:buNone/>
              </a:pPr>
              <a:r>
                <a:rPr lang="ko" sz="11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}</a:t>
              </a:r>
              <a:endParaRPr sz="11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ial"/>
                <a:buNone/>
              </a:pPr>
              <a:r>
                <a:t/>
              </a:r>
              <a:endParaRPr sz="1100">
                <a:solidFill>
                  <a:schemeClr val="dk1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t/>
              </a:r>
              <a:endParaRPr sz="1100">
                <a:solidFill>
                  <a:schemeClr val="dk1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</p:txBody>
        </p:sp>
      </p:grpSp>
      <p:grpSp>
        <p:nvGrpSpPr>
          <p:cNvPr id="937" name="Google Shape;937;p89"/>
          <p:cNvGrpSpPr/>
          <p:nvPr/>
        </p:nvGrpSpPr>
        <p:grpSpPr>
          <a:xfrm>
            <a:off x="485414" y="975695"/>
            <a:ext cx="353870" cy="90097"/>
            <a:chOff x="851402" y="1731944"/>
            <a:chExt cx="368461" cy="87000"/>
          </a:xfrm>
        </p:grpSpPr>
        <p:sp>
          <p:nvSpPr>
            <p:cNvPr id="938" name="Google Shape;938;p89"/>
            <p:cNvSpPr/>
            <p:nvPr/>
          </p:nvSpPr>
          <p:spPr>
            <a:xfrm>
              <a:off x="851402" y="1731944"/>
              <a:ext cx="88800" cy="87000"/>
            </a:xfrm>
            <a:prstGeom prst="ellipse">
              <a:avLst/>
            </a:prstGeom>
            <a:solidFill>
              <a:srgbClr val="FE5F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p89"/>
            <p:cNvSpPr/>
            <p:nvPr/>
          </p:nvSpPr>
          <p:spPr>
            <a:xfrm>
              <a:off x="991232" y="1731944"/>
              <a:ext cx="88800" cy="87000"/>
            </a:xfrm>
            <a:prstGeom prst="ellipse">
              <a:avLst/>
            </a:prstGeom>
            <a:solidFill>
              <a:srgbClr val="FEBB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" name="Google Shape;940;p89"/>
            <p:cNvSpPr/>
            <p:nvPr/>
          </p:nvSpPr>
          <p:spPr>
            <a:xfrm>
              <a:off x="1131062" y="1731944"/>
              <a:ext cx="88800" cy="87000"/>
            </a:xfrm>
            <a:prstGeom prst="ellipse">
              <a:avLst/>
            </a:prstGeom>
            <a:solidFill>
              <a:srgbClr val="29C7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41" name="Google Shape;941;p89"/>
          <p:cNvSpPr/>
          <p:nvPr/>
        </p:nvSpPr>
        <p:spPr>
          <a:xfrm>
            <a:off x="5804725" y="2077800"/>
            <a:ext cx="2160300" cy="26226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2" name="Google Shape;942;p89"/>
          <p:cNvSpPr/>
          <p:nvPr/>
        </p:nvSpPr>
        <p:spPr>
          <a:xfrm>
            <a:off x="5848375" y="2388700"/>
            <a:ext cx="2072400" cy="22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lang="ko" sz="1200">
                <a:solidFill>
                  <a:schemeClr val="dk1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&gt; output</a:t>
            </a:r>
            <a:endParaRPr sz="1200">
              <a:solidFill>
                <a:schemeClr val="dk1"/>
              </a:solidFill>
              <a:latin typeface="JetBrains Mono SemiBold"/>
              <a:ea typeface="JetBrains Mono SemiBold"/>
              <a:cs typeface="JetBrains Mono SemiBold"/>
              <a:sym typeface="JetBrains Mono SemiBold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JetBrains Mono SemiBold"/>
              <a:ea typeface="JetBrains Mono SemiBold"/>
              <a:cs typeface="JetBrains Mono SemiBold"/>
              <a:sym typeface="JetBrains Mono SemiBold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JetBrains Mono SemiBold"/>
              <a:ea typeface="JetBrains Mono SemiBold"/>
              <a:cs typeface="JetBrains Mono SemiBold"/>
              <a:sym typeface="JetBrains Mono SemiBold"/>
            </a:endParaRPr>
          </a:p>
        </p:txBody>
      </p:sp>
      <p:grpSp>
        <p:nvGrpSpPr>
          <p:cNvPr id="943" name="Google Shape;943;p89"/>
          <p:cNvGrpSpPr/>
          <p:nvPr/>
        </p:nvGrpSpPr>
        <p:grpSpPr>
          <a:xfrm>
            <a:off x="5848367" y="2185149"/>
            <a:ext cx="326309" cy="84442"/>
            <a:chOff x="851402" y="1731944"/>
            <a:chExt cx="368461" cy="87000"/>
          </a:xfrm>
        </p:grpSpPr>
        <p:sp>
          <p:nvSpPr>
            <p:cNvPr id="944" name="Google Shape;944;p89"/>
            <p:cNvSpPr/>
            <p:nvPr/>
          </p:nvSpPr>
          <p:spPr>
            <a:xfrm>
              <a:off x="851402" y="1731944"/>
              <a:ext cx="88800" cy="87000"/>
            </a:xfrm>
            <a:prstGeom prst="ellipse">
              <a:avLst/>
            </a:prstGeom>
            <a:solidFill>
              <a:srgbClr val="FE5F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" name="Google Shape;945;p89"/>
            <p:cNvSpPr/>
            <p:nvPr/>
          </p:nvSpPr>
          <p:spPr>
            <a:xfrm>
              <a:off x="991232" y="1731944"/>
              <a:ext cx="88800" cy="87000"/>
            </a:xfrm>
            <a:prstGeom prst="ellipse">
              <a:avLst/>
            </a:prstGeom>
            <a:solidFill>
              <a:srgbClr val="FEBB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" name="Google Shape;946;p89"/>
            <p:cNvSpPr/>
            <p:nvPr/>
          </p:nvSpPr>
          <p:spPr>
            <a:xfrm>
              <a:off x="1131062" y="1731944"/>
              <a:ext cx="88800" cy="87000"/>
            </a:xfrm>
            <a:prstGeom prst="ellipse">
              <a:avLst/>
            </a:prstGeom>
            <a:solidFill>
              <a:srgbClr val="29C7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950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Google Shape;951;p90"/>
          <p:cNvSpPr txBox="1"/>
          <p:nvPr/>
        </p:nvSpPr>
        <p:spPr>
          <a:xfrm>
            <a:off x="401350" y="1502075"/>
            <a:ext cx="8493300" cy="18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600">
              <a:solidFill>
                <a:srgbClr val="EAEAE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52" name="Google Shape;952;p90"/>
          <p:cNvSpPr txBox="1"/>
          <p:nvPr/>
        </p:nvSpPr>
        <p:spPr>
          <a:xfrm>
            <a:off x="311700" y="193875"/>
            <a:ext cx="7877400" cy="7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  <a:t>Continuation </a:t>
            </a:r>
            <a:r>
              <a:rPr b="1" lang="ko" sz="30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  <a:t>Example</a:t>
            </a:r>
            <a:r>
              <a:rPr b="1" lang="ko" sz="30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  <a:t> </a:t>
            </a:r>
            <a:endParaRPr b="1" sz="3000">
              <a:solidFill>
                <a:srgbClr val="EAEAEA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953" name="Google Shape;953;p9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grpSp>
        <p:nvGrpSpPr>
          <p:cNvPr id="954" name="Google Shape;954;p90"/>
          <p:cNvGrpSpPr/>
          <p:nvPr/>
        </p:nvGrpSpPr>
        <p:grpSpPr>
          <a:xfrm>
            <a:off x="239519" y="844812"/>
            <a:ext cx="8067095" cy="4035208"/>
            <a:chOff x="665876" y="1632700"/>
            <a:chExt cx="5415248" cy="2122900"/>
          </a:xfrm>
        </p:grpSpPr>
        <p:pic>
          <p:nvPicPr>
            <p:cNvPr descr=" " id="955" name="Google Shape;955;p9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65876" y="1632700"/>
              <a:ext cx="5415248" cy="21229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56" name="Google Shape;956;p90"/>
            <p:cNvSpPr/>
            <p:nvPr/>
          </p:nvSpPr>
          <p:spPr>
            <a:xfrm>
              <a:off x="799346" y="1785576"/>
              <a:ext cx="5186400" cy="192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t/>
              </a:r>
              <a:endParaRPr sz="1100">
                <a:solidFill>
                  <a:schemeClr val="accent4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 sz="11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public static final ContinuationScope scope = new ContinuationScope(“SpringCamp2025”);</a:t>
              </a:r>
              <a:endParaRPr sz="11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t/>
              </a:r>
              <a:endParaRPr sz="11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ial"/>
                <a:buNone/>
              </a:pPr>
              <a:r>
                <a:rPr lang="ko" sz="11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public static void main(String[] args) {</a:t>
              </a:r>
              <a:endParaRPr sz="11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ial"/>
                <a:buNone/>
              </a:pPr>
              <a:r>
                <a:t/>
              </a:r>
              <a:endParaRPr sz="1100">
                <a:solidFill>
                  <a:schemeClr val="accent4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ial"/>
                <a:buNone/>
              </a:pPr>
              <a:r>
                <a:rPr lang="ko" sz="11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  final var cont = new Continuation(scope, new Runnable() {</a:t>
              </a:r>
              <a:endParaRPr sz="11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ial"/>
                <a:buNone/>
              </a:pPr>
              <a:r>
                <a:rPr lang="ko" sz="11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      @Override</a:t>
              </a:r>
              <a:endParaRPr sz="11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ial"/>
                <a:buNone/>
              </a:pPr>
              <a:r>
                <a:rPr lang="ko" sz="11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      public void run() {</a:t>
              </a:r>
              <a:endParaRPr sz="11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ial"/>
                <a:buNone/>
              </a:pPr>
              <a:r>
                <a:rPr lang="ko" sz="11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          greeting();</a:t>
              </a:r>
              <a:endParaRPr sz="11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ial"/>
                <a:buNone/>
              </a:pPr>
              <a:r>
                <a:rPr lang="ko" sz="11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      }</a:t>
              </a:r>
              <a:endParaRPr sz="11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ial"/>
                <a:buNone/>
              </a:pPr>
              <a:r>
                <a:rPr lang="ko" sz="11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  }); </a:t>
              </a:r>
              <a:endParaRPr sz="11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ial"/>
                <a:buNone/>
              </a:pPr>
              <a:r>
                <a:t/>
              </a:r>
              <a:endParaRPr sz="1100">
                <a:solidFill>
                  <a:schemeClr val="dk1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ial"/>
                <a:buNone/>
              </a:pPr>
              <a:r>
                <a:rPr lang="ko" sz="1100">
                  <a:solidFill>
                    <a:schemeClr val="dk1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  cont.run();    </a:t>
              </a:r>
              <a:endParaRPr sz="1100">
                <a:solidFill>
                  <a:schemeClr val="dk1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ial"/>
                <a:buNone/>
              </a:pPr>
              <a:r>
                <a:rPr lang="ko" sz="11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  System.out.println(“</a:t>
              </a:r>
              <a:r>
                <a:rPr lang="ko" sz="11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virtual thread!</a:t>
              </a:r>
              <a:r>
                <a:rPr lang="ko" sz="11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”);</a:t>
              </a:r>
              <a:endParaRPr sz="11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ial"/>
                <a:buNone/>
              </a:pPr>
              <a:r>
                <a:rPr lang="ko" sz="11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  </a:t>
              </a:r>
              <a:r>
                <a:rPr lang="ko" sz="11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cont</a:t>
              </a:r>
              <a:r>
                <a:rPr lang="ko" sz="11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.run();</a:t>
              </a:r>
              <a:endParaRPr sz="11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 sz="11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}</a:t>
              </a:r>
              <a:endParaRPr sz="11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ial"/>
                <a:buNone/>
              </a:pPr>
              <a:r>
                <a:t/>
              </a:r>
              <a:endParaRPr sz="11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ial"/>
                <a:buNone/>
              </a:pPr>
              <a:r>
                <a:rPr lang="ko" sz="11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private static void greeting() {</a:t>
              </a:r>
              <a:endParaRPr sz="11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ial"/>
                <a:buNone/>
              </a:pPr>
              <a:r>
                <a:rPr lang="ko" sz="11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  System.out.println(“hello!”);</a:t>
              </a:r>
              <a:endParaRPr sz="11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ial"/>
                <a:buNone/>
              </a:pPr>
              <a:r>
                <a:rPr lang="ko" sz="11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  </a:t>
              </a:r>
              <a:r>
                <a:rPr lang="ko" sz="11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Continuation</a:t>
              </a:r>
              <a:r>
                <a:rPr lang="ko" sz="11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.yield(scope);</a:t>
              </a:r>
              <a:endParaRPr sz="11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ial"/>
                <a:buNone/>
              </a:pPr>
              <a:r>
                <a:rPr lang="ko" sz="11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  System.out.println(“spring camp 2025!”);</a:t>
              </a:r>
              <a:endParaRPr sz="11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ial"/>
                <a:buNone/>
              </a:pPr>
              <a:r>
                <a:rPr lang="ko" sz="11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}</a:t>
              </a:r>
              <a:endParaRPr sz="11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ial"/>
                <a:buNone/>
              </a:pPr>
              <a:r>
                <a:t/>
              </a:r>
              <a:endParaRPr sz="1100">
                <a:solidFill>
                  <a:schemeClr val="dk1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t/>
              </a:r>
              <a:endParaRPr sz="1100">
                <a:solidFill>
                  <a:schemeClr val="dk1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</p:txBody>
        </p:sp>
      </p:grpSp>
      <p:grpSp>
        <p:nvGrpSpPr>
          <p:cNvPr id="957" name="Google Shape;957;p90"/>
          <p:cNvGrpSpPr/>
          <p:nvPr/>
        </p:nvGrpSpPr>
        <p:grpSpPr>
          <a:xfrm>
            <a:off x="485414" y="975695"/>
            <a:ext cx="353870" cy="90097"/>
            <a:chOff x="851402" y="1731944"/>
            <a:chExt cx="368461" cy="87000"/>
          </a:xfrm>
        </p:grpSpPr>
        <p:sp>
          <p:nvSpPr>
            <p:cNvPr id="958" name="Google Shape;958;p90"/>
            <p:cNvSpPr/>
            <p:nvPr/>
          </p:nvSpPr>
          <p:spPr>
            <a:xfrm>
              <a:off x="851402" y="1731944"/>
              <a:ext cx="88800" cy="87000"/>
            </a:xfrm>
            <a:prstGeom prst="ellipse">
              <a:avLst/>
            </a:prstGeom>
            <a:solidFill>
              <a:srgbClr val="FE5F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" name="Google Shape;959;p90"/>
            <p:cNvSpPr/>
            <p:nvPr/>
          </p:nvSpPr>
          <p:spPr>
            <a:xfrm>
              <a:off x="991232" y="1731944"/>
              <a:ext cx="88800" cy="87000"/>
            </a:xfrm>
            <a:prstGeom prst="ellipse">
              <a:avLst/>
            </a:prstGeom>
            <a:solidFill>
              <a:srgbClr val="FEBB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" name="Google Shape;960;p90"/>
            <p:cNvSpPr/>
            <p:nvPr/>
          </p:nvSpPr>
          <p:spPr>
            <a:xfrm>
              <a:off x="1131062" y="1731944"/>
              <a:ext cx="88800" cy="87000"/>
            </a:xfrm>
            <a:prstGeom prst="ellipse">
              <a:avLst/>
            </a:prstGeom>
            <a:solidFill>
              <a:srgbClr val="29C7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61" name="Google Shape;961;p90"/>
          <p:cNvSpPr/>
          <p:nvPr/>
        </p:nvSpPr>
        <p:spPr>
          <a:xfrm>
            <a:off x="5804725" y="2077800"/>
            <a:ext cx="2160300" cy="26226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2" name="Google Shape;962;p90"/>
          <p:cNvSpPr/>
          <p:nvPr/>
        </p:nvSpPr>
        <p:spPr>
          <a:xfrm>
            <a:off x="5848375" y="2388700"/>
            <a:ext cx="2072400" cy="22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lang="ko" sz="1200">
                <a:solidFill>
                  <a:schemeClr val="dk1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&gt; output</a:t>
            </a:r>
            <a:endParaRPr sz="1200">
              <a:solidFill>
                <a:schemeClr val="dk1"/>
              </a:solidFill>
              <a:latin typeface="JetBrains Mono SemiBold"/>
              <a:ea typeface="JetBrains Mono SemiBold"/>
              <a:cs typeface="JetBrains Mono SemiBold"/>
              <a:sym typeface="JetBrains Mono SemiBold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JetBrains Mono SemiBold"/>
              <a:ea typeface="JetBrains Mono SemiBold"/>
              <a:cs typeface="JetBrains Mono SemiBold"/>
              <a:sym typeface="JetBrains Mono SemiBold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JetBrains Mono SemiBold"/>
              <a:ea typeface="JetBrains Mono SemiBold"/>
              <a:cs typeface="JetBrains Mono SemiBold"/>
              <a:sym typeface="JetBrains Mono SemiBold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JetBrains Mono SemiBold"/>
              <a:ea typeface="JetBrains Mono SemiBold"/>
              <a:cs typeface="JetBrains Mono SemiBold"/>
              <a:sym typeface="JetBrains Mono SemiBold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JetBrains Mono SemiBold"/>
              <a:ea typeface="JetBrains Mono SemiBold"/>
              <a:cs typeface="JetBrains Mono SemiBold"/>
              <a:sym typeface="JetBrains Mono SemiBold"/>
            </a:endParaRPr>
          </a:p>
        </p:txBody>
      </p:sp>
      <p:grpSp>
        <p:nvGrpSpPr>
          <p:cNvPr id="963" name="Google Shape;963;p90"/>
          <p:cNvGrpSpPr/>
          <p:nvPr/>
        </p:nvGrpSpPr>
        <p:grpSpPr>
          <a:xfrm>
            <a:off x="5848367" y="2185149"/>
            <a:ext cx="326309" cy="84442"/>
            <a:chOff x="851402" y="1731944"/>
            <a:chExt cx="368461" cy="87000"/>
          </a:xfrm>
        </p:grpSpPr>
        <p:sp>
          <p:nvSpPr>
            <p:cNvPr id="964" name="Google Shape;964;p90"/>
            <p:cNvSpPr/>
            <p:nvPr/>
          </p:nvSpPr>
          <p:spPr>
            <a:xfrm>
              <a:off x="851402" y="1731944"/>
              <a:ext cx="88800" cy="87000"/>
            </a:xfrm>
            <a:prstGeom prst="ellipse">
              <a:avLst/>
            </a:prstGeom>
            <a:solidFill>
              <a:srgbClr val="FE5F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" name="Google Shape;965;p90"/>
            <p:cNvSpPr/>
            <p:nvPr/>
          </p:nvSpPr>
          <p:spPr>
            <a:xfrm>
              <a:off x="991232" y="1731944"/>
              <a:ext cx="88800" cy="87000"/>
            </a:xfrm>
            <a:prstGeom prst="ellipse">
              <a:avLst/>
            </a:prstGeom>
            <a:solidFill>
              <a:srgbClr val="FEBB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" name="Google Shape;966;p90"/>
            <p:cNvSpPr/>
            <p:nvPr/>
          </p:nvSpPr>
          <p:spPr>
            <a:xfrm>
              <a:off x="1131062" y="1731944"/>
              <a:ext cx="88800" cy="87000"/>
            </a:xfrm>
            <a:prstGeom prst="ellipse">
              <a:avLst/>
            </a:prstGeom>
            <a:solidFill>
              <a:srgbClr val="29C7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970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p91"/>
          <p:cNvSpPr txBox="1"/>
          <p:nvPr/>
        </p:nvSpPr>
        <p:spPr>
          <a:xfrm>
            <a:off x="401350" y="1502075"/>
            <a:ext cx="8493300" cy="18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600">
              <a:solidFill>
                <a:srgbClr val="EAEAE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72" name="Google Shape;972;p91"/>
          <p:cNvSpPr txBox="1"/>
          <p:nvPr/>
        </p:nvSpPr>
        <p:spPr>
          <a:xfrm>
            <a:off x="311700" y="193875"/>
            <a:ext cx="7877400" cy="7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  <a:t>Continuation </a:t>
            </a:r>
            <a:r>
              <a:rPr b="1" lang="ko" sz="30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  <a:t>Example</a:t>
            </a:r>
            <a:endParaRPr b="1" sz="3000">
              <a:solidFill>
                <a:srgbClr val="EAEAEA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973" name="Google Shape;973;p9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grpSp>
        <p:nvGrpSpPr>
          <p:cNvPr id="974" name="Google Shape;974;p91"/>
          <p:cNvGrpSpPr/>
          <p:nvPr/>
        </p:nvGrpSpPr>
        <p:grpSpPr>
          <a:xfrm>
            <a:off x="239519" y="844812"/>
            <a:ext cx="8067095" cy="4035208"/>
            <a:chOff x="665876" y="1632700"/>
            <a:chExt cx="5415248" cy="2122900"/>
          </a:xfrm>
        </p:grpSpPr>
        <p:pic>
          <p:nvPicPr>
            <p:cNvPr descr=" " id="975" name="Google Shape;975;p9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65876" y="1632700"/>
              <a:ext cx="5415248" cy="21229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76" name="Google Shape;976;p91"/>
            <p:cNvSpPr/>
            <p:nvPr/>
          </p:nvSpPr>
          <p:spPr>
            <a:xfrm>
              <a:off x="799346" y="1785576"/>
              <a:ext cx="5186400" cy="192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t/>
              </a:r>
              <a:endParaRPr sz="1100">
                <a:solidFill>
                  <a:schemeClr val="accent4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 sz="11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public static final ContinuationScope scope = new ContinuationScope(“SpringCamp2025”);</a:t>
              </a:r>
              <a:endParaRPr sz="11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t/>
              </a:r>
              <a:endParaRPr sz="11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ial"/>
                <a:buNone/>
              </a:pPr>
              <a:r>
                <a:rPr lang="ko" sz="11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public static void main(String[] args) {</a:t>
              </a:r>
              <a:endParaRPr sz="11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ial"/>
                <a:buNone/>
              </a:pPr>
              <a:r>
                <a:t/>
              </a:r>
              <a:endParaRPr sz="1100">
                <a:solidFill>
                  <a:schemeClr val="accent4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ial"/>
                <a:buNone/>
              </a:pPr>
              <a:r>
                <a:rPr lang="ko" sz="11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  final var cont = new Continuation(scope, new Runnable() {</a:t>
              </a:r>
              <a:endParaRPr sz="11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ial"/>
                <a:buNone/>
              </a:pPr>
              <a:r>
                <a:rPr lang="ko" sz="11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      @Override</a:t>
              </a:r>
              <a:endParaRPr sz="11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ial"/>
                <a:buNone/>
              </a:pPr>
              <a:r>
                <a:rPr lang="ko" sz="11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      public void run() {</a:t>
              </a:r>
              <a:endParaRPr sz="11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ial"/>
                <a:buNone/>
              </a:pPr>
              <a:r>
                <a:rPr lang="ko" sz="1100">
                  <a:solidFill>
                    <a:schemeClr val="accen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          greeting();</a:t>
              </a:r>
              <a:endParaRPr sz="1100">
                <a:solidFill>
                  <a:schemeClr val="accen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ial"/>
                <a:buNone/>
              </a:pPr>
              <a:r>
                <a:rPr lang="ko" sz="11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      }</a:t>
              </a:r>
              <a:endParaRPr sz="11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ial"/>
                <a:buNone/>
              </a:pPr>
              <a:r>
                <a:rPr lang="ko" sz="11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  }); </a:t>
              </a:r>
              <a:endParaRPr sz="11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ial"/>
                <a:buNone/>
              </a:pPr>
              <a:r>
                <a:t/>
              </a:r>
              <a:endParaRPr sz="1100">
                <a:solidFill>
                  <a:schemeClr val="dk1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ial"/>
                <a:buNone/>
              </a:pPr>
              <a:r>
                <a:rPr lang="ko" sz="11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  </a:t>
              </a:r>
              <a:r>
                <a:rPr lang="ko" sz="11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cont</a:t>
              </a:r>
              <a:r>
                <a:rPr lang="ko" sz="11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.run();    </a:t>
              </a:r>
              <a:endParaRPr sz="11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ial"/>
                <a:buNone/>
              </a:pPr>
              <a:r>
                <a:rPr lang="ko" sz="11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  System.out.println(“</a:t>
              </a:r>
              <a:r>
                <a:rPr lang="ko" sz="11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virtual thread!</a:t>
              </a:r>
              <a:r>
                <a:rPr lang="ko" sz="11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”);</a:t>
              </a:r>
              <a:endParaRPr sz="11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ial"/>
                <a:buNone/>
              </a:pPr>
              <a:r>
                <a:rPr lang="ko" sz="11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  </a:t>
              </a:r>
              <a:r>
                <a:rPr lang="ko" sz="11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cont</a:t>
              </a:r>
              <a:r>
                <a:rPr lang="ko" sz="11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.run();</a:t>
              </a:r>
              <a:endParaRPr sz="11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 sz="11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}</a:t>
              </a:r>
              <a:endParaRPr sz="11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ial"/>
                <a:buNone/>
              </a:pPr>
              <a:r>
                <a:t/>
              </a:r>
              <a:endParaRPr sz="11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ial"/>
                <a:buNone/>
              </a:pPr>
              <a:r>
                <a:rPr lang="ko" sz="11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private static void </a:t>
              </a:r>
              <a:r>
                <a:rPr lang="ko" sz="11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greeting</a:t>
              </a:r>
              <a:r>
                <a:rPr lang="ko" sz="11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() {</a:t>
              </a:r>
              <a:endParaRPr sz="11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ial"/>
                <a:buNone/>
              </a:pPr>
              <a:r>
                <a:rPr lang="ko" sz="1100">
                  <a:solidFill>
                    <a:schemeClr val="dk1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  System.out.println(</a:t>
              </a:r>
              <a:r>
                <a:rPr lang="ko" sz="1100">
                  <a:solidFill>
                    <a:srgbClr val="29C740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“hello!”</a:t>
              </a:r>
              <a:r>
                <a:rPr lang="ko" sz="1100">
                  <a:solidFill>
                    <a:schemeClr val="dk1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);</a:t>
              </a:r>
              <a:endParaRPr sz="1100">
                <a:solidFill>
                  <a:schemeClr val="dk1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ial"/>
                <a:buNone/>
              </a:pPr>
              <a:r>
                <a:rPr lang="ko" sz="11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  </a:t>
              </a:r>
              <a:r>
                <a:rPr lang="ko" sz="11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Continuation</a:t>
              </a:r>
              <a:r>
                <a:rPr lang="ko" sz="11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.yield(scope);</a:t>
              </a:r>
              <a:endParaRPr sz="11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ial"/>
                <a:buNone/>
              </a:pPr>
              <a:r>
                <a:rPr lang="ko" sz="11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  System.out.println(“spring camp 2025!”);</a:t>
              </a:r>
              <a:endParaRPr sz="11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ial"/>
                <a:buNone/>
              </a:pPr>
              <a:r>
                <a:rPr lang="ko" sz="11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}</a:t>
              </a:r>
              <a:endParaRPr sz="11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ial"/>
                <a:buNone/>
              </a:pPr>
              <a:r>
                <a:t/>
              </a:r>
              <a:endParaRPr sz="1100">
                <a:solidFill>
                  <a:schemeClr val="dk1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t/>
              </a:r>
              <a:endParaRPr sz="1100">
                <a:solidFill>
                  <a:schemeClr val="dk1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</p:txBody>
        </p:sp>
      </p:grpSp>
      <p:grpSp>
        <p:nvGrpSpPr>
          <p:cNvPr id="977" name="Google Shape;977;p91"/>
          <p:cNvGrpSpPr/>
          <p:nvPr/>
        </p:nvGrpSpPr>
        <p:grpSpPr>
          <a:xfrm>
            <a:off x="485414" y="975695"/>
            <a:ext cx="353870" cy="90097"/>
            <a:chOff x="851402" y="1731944"/>
            <a:chExt cx="368461" cy="87000"/>
          </a:xfrm>
        </p:grpSpPr>
        <p:sp>
          <p:nvSpPr>
            <p:cNvPr id="978" name="Google Shape;978;p91"/>
            <p:cNvSpPr/>
            <p:nvPr/>
          </p:nvSpPr>
          <p:spPr>
            <a:xfrm>
              <a:off x="851402" y="1731944"/>
              <a:ext cx="88800" cy="87000"/>
            </a:xfrm>
            <a:prstGeom prst="ellipse">
              <a:avLst/>
            </a:prstGeom>
            <a:solidFill>
              <a:srgbClr val="FE5F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" name="Google Shape;979;p91"/>
            <p:cNvSpPr/>
            <p:nvPr/>
          </p:nvSpPr>
          <p:spPr>
            <a:xfrm>
              <a:off x="991232" y="1731944"/>
              <a:ext cx="88800" cy="87000"/>
            </a:xfrm>
            <a:prstGeom prst="ellipse">
              <a:avLst/>
            </a:prstGeom>
            <a:solidFill>
              <a:srgbClr val="FEBB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" name="Google Shape;980;p91"/>
            <p:cNvSpPr/>
            <p:nvPr/>
          </p:nvSpPr>
          <p:spPr>
            <a:xfrm>
              <a:off x="1131062" y="1731944"/>
              <a:ext cx="88800" cy="87000"/>
            </a:xfrm>
            <a:prstGeom prst="ellipse">
              <a:avLst/>
            </a:prstGeom>
            <a:solidFill>
              <a:srgbClr val="29C7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981" name="Google Shape;981;p91"/>
          <p:cNvCxnSpPr/>
          <p:nvPr/>
        </p:nvCxnSpPr>
        <p:spPr>
          <a:xfrm>
            <a:off x="1724075" y="3247025"/>
            <a:ext cx="1523100" cy="1001100"/>
          </a:xfrm>
          <a:prstGeom prst="curvedConnector3">
            <a:avLst>
              <a:gd fmla="val 147782" name="adj1"/>
            </a:avLst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982" name="Google Shape;982;p91"/>
          <p:cNvSpPr/>
          <p:nvPr/>
        </p:nvSpPr>
        <p:spPr>
          <a:xfrm>
            <a:off x="5804725" y="2077800"/>
            <a:ext cx="2160300" cy="26226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3" name="Google Shape;983;p91"/>
          <p:cNvSpPr/>
          <p:nvPr/>
        </p:nvSpPr>
        <p:spPr>
          <a:xfrm>
            <a:off x="5848375" y="2388700"/>
            <a:ext cx="2072400" cy="22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lang="ko" sz="1200">
                <a:solidFill>
                  <a:schemeClr val="dk1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&gt; output</a:t>
            </a:r>
            <a:endParaRPr sz="1200">
              <a:solidFill>
                <a:schemeClr val="dk1"/>
              </a:solidFill>
              <a:latin typeface="JetBrains Mono SemiBold"/>
              <a:ea typeface="JetBrains Mono SemiBold"/>
              <a:cs typeface="JetBrains Mono SemiBold"/>
              <a:sym typeface="JetBrains Mono SemiBold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JetBrains Mono SemiBold"/>
              <a:ea typeface="JetBrains Mono SemiBold"/>
              <a:cs typeface="JetBrains Mono SemiBold"/>
              <a:sym typeface="JetBrains Mono SemiBold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lang="ko" sz="1200">
                <a:solidFill>
                  <a:srgbClr val="29C740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hello!</a:t>
            </a:r>
            <a:endParaRPr sz="1200">
              <a:solidFill>
                <a:srgbClr val="29C740"/>
              </a:solidFill>
              <a:latin typeface="JetBrains Mono SemiBold"/>
              <a:ea typeface="JetBrains Mono SemiBold"/>
              <a:cs typeface="JetBrains Mono SemiBold"/>
              <a:sym typeface="JetBrains Mono SemiBold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JetBrains Mono SemiBold"/>
              <a:ea typeface="JetBrains Mono SemiBold"/>
              <a:cs typeface="JetBrains Mono SemiBold"/>
              <a:sym typeface="JetBrains Mono SemiBold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JetBrains Mono SemiBold"/>
              <a:ea typeface="JetBrains Mono SemiBold"/>
              <a:cs typeface="JetBrains Mono SemiBold"/>
              <a:sym typeface="JetBrains Mono SemiBold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JetBrains Mono SemiBold"/>
              <a:ea typeface="JetBrains Mono SemiBold"/>
              <a:cs typeface="JetBrains Mono SemiBold"/>
              <a:sym typeface="JetBrains Mono SemiBold"/>
            </a:endParaRPr>
          </a:p>
        </p:txBody>
      </p:sp>
      <p:grpSp>
        <p:nvGrpSpPr>
          <p:cNvPr id="984" name="Google Shape;984;p91"/>
          <p:cNvGrpSpPr/>
          <p:nvPr/>
        </p:nvGrpSpPr>
        <p:grpSpPr>
          <a:xfrm>
            <a:off x="5848367" y="2185149"/>
            <a:ext cx="326309" cy="84442"/>
            <a:chOff x="851402" y="1731944"/>
            <a:chExt cx="368461" cy="87000"/>
          </a:xfrm>
        </p:grpSpPr>
        <p:sp>
          <p:nvSpPr>
            <p:cNvPr id="985" name="Google Shape;985;p91"/>
            <p:cNvSpPr/>
            <p:nvPr/>
          </p:nvSpPr>
          <p:spPr>
            <a:xfrm>
              <a:off x="851402" y="1731944"/>
              <a:ext cx="88800" cy="87000"/>
            </a:xfrm>
            <a:prstGeom prst="ellipse">
              <a:avLst/>
            </a:prstGeom>
            <a:solidFill>
              <a:srgbClr val="FE5F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" name="Google Shape;986;p91"/>
            <p:cNvSpPr/>
            <p:nvPr/>
          </p:nvSpPr>
          <p:spPr>
            <a:xfrm>
              <a:off x="991232" y="1731944"/>
              <a:ext cx="88800" cy="87000"/>
            </a:xfrm>
            <a:prstGeom prst="ellipse">
              <a:avLst/>
            </a:prstGeom>
            <a:solidFill>
              <a:srgbClr val="FEBB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" name="Google Shape;987;p91"/>
            <p:cNvSpPr/>
            <p:nvPr/>
          </p:nvSpPr>
          <p:spPr>
            <a:xfrm>
              <a:off x="1131062" y="1731944"/>
              <a:ext cx="88800" cy="87000"/>
            </a:xfrm>
            <a:prstGeom prst="ellipse">
              <a:avLst/>
            </a:prstGeom>
            <a:solidFill>
              <a:srgbClr val="29C7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99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p92"/>
          <p:cNvSpPr txBox="1"/>
          <p:nvPr/>
        </p:nvSpPr>
        <p:spPr>
          <a:xfrm>
            <a:off x="401350" y="1502075"/>
            <a:ext cx="8493300" cy="18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600">
              <a:solidFill>
                <a:srgbClr val="EAEAE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93" name="Google Shape;993;p92"/>
          <p:cNvSpPr txBox="1"/>
          <p:nvPr/>
        </p:nvSpPr>
        <p:spPr>
          <a:xfrm>
            <a:off x="311700" y="193875"/>
            <a:ext cx="7877400" cy="7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  <a:t>Continuation </a:t>
            </a:r>
            <a:r>
              <a:rPr b="1" lang="ko" sz="30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  <a:t>Example</a:t>
            </a:r>
            <a:endParaRPr b="1" sz="3000">
              <a:solidFill>
                <a:srgbClr val="EAEAEA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994" name="Google Shape;994;p9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grpSp>
        <p:nvGrpSpPr>
          <p:cNvPr id="995" name="Google Shape;995;p92"/>
          <p:cNvGrpSpPr/>
          <p:nvPr/>
        </p:nvGrpSpPr>
        <p:grpSpPr>
          <a:xfrm>
            <a:off x="239519" y="844812"/>
            <a:ext cx="8067095" cy="4035208"/>
            <a:chOff x="665876" y="1632700"/>
            <a:chExt cx="5415248" cy="2122900"/>
          </a:xfrm>
        </p:grpSpPr>
        <p:pic>
          <p:nvPicPr>
            <p:cNvPr descr=" " id="996" name="Google Shape;996;p9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65876" y="1632700"/>
              <a:ext cx="5415248" cy="21229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97" name="Google Shape;997;p92"/>
            <p:cNvSpPr/>
            <p:nvPr/>
          </p:nvSpPr>
          <p:spPr>
            <a:xfrm>
              <a:off x="799346" y="1785576"/>
              <a:ext cx="5186400" cy="192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t/>
              </a:r>
              <a:endParaRPr sz="1100">
                <a:solidFill>
                  <a:schemeClr val="accent4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 sz="11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public static final ContinuationScope scope = new ContinuationScope(“SpringCamp2025”);</a:t>
              </a:r>
              <a:endParaRPr sz="11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t/>
              </a:r>
              <a:endParaRPr sz="11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ial"/>
                <a:buNone/>
              </a:pPr>
              <a:r>
                <a:rPr lang="ko" sz="11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public static void main(String[] args) {</a:t>
              </a:r>
              <a:endParaRPr sz="11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ial"/>
                <a:buNone/>
              </a:pPr>
              <a:r>
                <a:t/>
              </a:r>
              <a:endParaRPr sz="1100">
                <a:solidFill>
                  <a:schemeClr val="accent4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ial"/>
                <a:buNone/>
              </a:pPr>
              <a:r>
                <a:rPr lang="ko" sz="11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  final var cont = new Continuation(scope, new Runnable() {</a:t>
              </a:r>
              <a:endParaRPr sz="11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ial"/>
                <a:buNone/>
              </a:pPr>
              <a:r>
                <a:rPr lang="ko" sz="11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      @Override</a:t>
              </a:r>
              <a:endParaRPr sz="11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ial"/>
                <a:buNone/>
              </a:pPr>
              <a:r>
                <a:rPr lang="ko" sz="11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      public void run() {</a:t>
              </a:r>
              <a:endParaRPr sz="11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ial"/>
                <a:buNone/>
              </a:pPr>
              <a:r>
                <a:rPr lang="ko" sz="11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          greeting();</a:t>
              </a:r>
              <a:endParaRPr sz="11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ial"/>
                <a:buNone/>
              </a:pPr>
              <a:r>
                <a:rPr lang="ko" sz="11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      }</a:t>
              </a:r>
              <a:endParaRPr sz="11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ial"/>
                <a:buNone/>
              </a:pPr>
              <a:r>
                <a:rPr lang="ko" sz="11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  }); </a:t>
              </a:r>
              <a:endParaRPr sz="11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ial"/>
                <a:buNone/>
              </a:pPr>
              <a:r>
                <a:t/>
              </a:r>
              <a:endParaRPr sz="1100">
                <a:solidFill>
                  <a:schemeClr val="dk1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ial"/>
                <a:buNone/>
              </a:pPr>
              <a:r>
                <a:rPr lang="ko" sz="11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  </a:t>
              </a:r>
              <a:r>
                <a:rPr lang="ko" sz="11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cont</a:t>
              </a:r>
              <a:r>
                <a:rPr lang="ko" sz="11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.run();    </a:t>
              </a:r>
              <a:endParaRPr sz="11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ial"/>
                <a:buNone/>
              </a:pPr>
              <a:r>
                <a:rPr lang="ko" sz="11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  System.out.println(“</a:t>
              </a:r>
              <a:r>
                <a:rPr lang="ko" sz="11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virtual thread!</a:t>
              </a:r>
              <a:r>
                <a:rPr lang="ko" sz="11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”);</a:t>
              </a:r>
              <a:endParaRPr sz="11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ial"/>
                <a:buNone/>
              </a:pPr>
              <a:r>
                <a:rPr lang="ko" sz="11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  </a:t>
              </a:r>
              <a:r>
                <a:rPr lang="ko" sz="11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cont</a:t>
              </a:r>
              <a:r>
                <a:rPr lang="ko" sz="11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.run();</a:t>
              </a:r>
              <a:endParaRPr sz="11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 sz="11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}</a:t>
              </a:r>
              <a:endParaRPr sz="11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ial"/>
                <a:buNone/>
              </a:pPr>
              <a:r>
                <a:t/>
              </a:r>
              <a:endParaRPr sz="11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ial"/>
                <a:buNone/>
              </a:pPr>
              <a:r>
                <a:rPr lang="ko" sz="11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private static void </a:t>
              </a:r>
              <a:r>
                <a:rPr lang="ko" sz="11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greeting</a:t>
              </a:r>
              <a:r>
                <a:rPr lang="ko" sz="11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() {</a:t>
              </a:r>
              <a:endParaRPr sz="11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ial"/>
                <a:buNone/>
              </a:pPr>
              <a:r>
                <a:rPr lang="ko" sz="11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  System.out.println(“hello!”);</a:t>
              </a:r>
              <a:endParaRPr sz="11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ial"/>
                <a:buNone/>
              </a:pPr>
              <a:r>
                <a:rPr lang="ko" sz="1100">
                  <a:solidFill>
                    <a:schemeClr val="dk1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  Continuation.yield(scope);</a:t>
              </a:r>
              <a:endParaRPr sz="1100">
                <a:solidFill>
                  <a:schemeClr val="dk1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ial"/>
                <a:buNone/>
              </a:pPr>
              <a:r>
                <a:rPr lang="ko" sz="11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  System.out.println(“spring camp 2025!”);</a:t>
              </a:r>
              <a:endParaRPr sz="11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ial"/>
                <a:buNone/>
              </a:pPr>
              <a:r>
                <a:rPr lang="ko" sz="11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}</a:t>
              </a:r>
              <a:endParaRPr sz="11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ial"/>
                <a:buNone/>
              </a:pPr>
              <a:r>
                <a:t/>
              </a:r>
              <a:endParaRPr sz="1100">
                <a:solidFill>
                  <a:schemeClr val="dk1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t/>
              </a:r>
              <a:endParaRPr sz="1100">
                <a:solidFill>
                  <a:schemeClr val="dk1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</p:txBody>
        </p:sp>
      </p:grpSp>
      <p:grpSp>
        <p:nvGrpSpPr>
          <p:cNvPr id="998" name="Google Shape;998;p92"/>
          <p:cNvGrpSpPr/>
          <p:nvPr/>
        </p:nvGrpSpPr>
        <p:grpSpPr>
          <a:xfrm>
            <a:off x="485414" y="975695"/>
            <a:ext cx="353870" cy="90097"/>
            <a:chOff x="851402" y="1731944"/>
            <a:chExt cx="368461" cy="87000"/>
          </a:xfrm>
        </p:grpSpPr>
        <p:sp>
          <p:nvSpPr>
            <p:cNvPr id="999" name="Google Shape;999;p92"/>
            <p:cNvSpPr/>
            <p:nvPr/>
          </p:nvSpPr>
          <p:spPr>
            <a:xfrm>
              <a:off x="851402" y="1731944"/>
              <a:ext cx="88800" cy="87000"/>
            </a:xfrm>
            <a:prstGeom prst="ellipse">
              <a:avLst/>
            </a:prstGeom>
            <a:solidFill>
              <a:srgbClr val="FE5F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" name="Google Shape;1000;p92"/>
            <p:cNvSpPr/>
            <p:nvPr/>
          </p:nvSpPr>
          <p:spPr>
            <a:xfrm>
              <a:off x="991232" y="1731944"/>
              <a:ext cx="88800" cy="87000"/>
            </a:xfrm>
            <a:prstGeom prst="ellipse">
              <a:avLst/>
            </a:prstGeom>
            <a:solidFill>
              <a:srgbClr val="FEBB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" name="Google Shape;1001;p92"/>
            <p:cNvSpPr/>
            <p:nvPr/>
          </p:nvSpPr>
          <p:spPr>
            <a:xfrm>
              <a:off x="1131062" y="1731944"/>
              <a:ext cx="88800" cy="87000"/>
            </a:xfrm>
            <a:prstGeom prst="ellipse">
              <a:avLst/>
            </a:prstGeom>
            <a:solidFill>
              <a:srgbClr val="29C7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02" name="Google Shape;1002;p92"/>
          <p:cNvSpPr/>
          <p:nvPr/>
        </p:nvSpPr>
        <p:spPr>
          <a:xfrm>
            <a:off x="5804725" y="2077800"/>
            <a:ext cx="2160300" cy="26226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3" name="Google Shape;1003;p92"/>
          <p:cNvSpPr/>
          <p:nvPr/>
        </p:nvSpPr>
        <p:spPr>
          <a:xfrm>
            <a:off x="5848375" y="2388700"/>
            <a:ext cx="2072400" cy="22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lang="ko" sz="1200">
                <a:solidFill>
                  <a:schemeClr val="dk1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&gt; output</a:t>
            </a:r>
            <a:endParaRPr sz="1200">
              <a:solidFill>
                <a:schemeClr val="dk1"/>
              </a:solidFill>
              <a:latin typeface="JetBrains Mono SemiBold"/>
              <a:ea typeface="JetBrains Mono SemiBold"/>
              <a:cs typeface="JetBrains Mono SemiBold"/>
              <a:sym typeface="JetBrains Mono SemiBold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JetBrains Mono SemiBold"/>
              <a:ea typeface="JetBrains Mono SemiBold"/>
              <a:cs typeface="JetBrains Mono SemiBold"/>
              <a:sym typeface="JetBrains Mono SemiBold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lang="ko" sz="1200">
                <a:solidFill>
                  <a:srgbClr val="29C740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hello!</a:t>
            </a:r>
            <a:endParaRPr sz="1200">
              <a:solidFill>
                <a:srgbClr val="29C740"/>
              </a:solidFill>
              <a:latin typeface="JetBrains Mono SemiBold"/>
              <a:ea typeface="JetBrains Mono SemiBold"/>
              <a:cs typeface="JetBrains Mono SemiBold"/>
              <a:sym typeface="JetBrains Mono SemiBold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JetBrains Mono SemiBold"/>
              <a:ea typeface="JetBrains Mono SemiBold"/>
              <a:cs typeface="JetBrains Mono SemiBold"/>
              <a:sym typeface="JetBrains Mono SemiBold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JetBrains Mono SemiBold"/>
              <a:ea typeface="JetBrains Mono SemiBold"/>
              <a:cs typeface="JetBrains Mono SemiBold"/>
              <a:sym typeface="JetBrains Mono SemiBold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JetBrains Mono SemiBold"/>
              <a:ea typeface="JetBrains Mono SemiBold"/>
              <a:cs typeface="JetBrains Mono SemiBold"/>
              <a:sym typeface="JetBrains Mono SemiBold"/>
            </a:endParaRPr>
          </a:p>
        </p:txBody>
      </p:sp>
      <p:grpSp>
        <p:nvGrpSpPr>
          <p:cNvPr id="1004" name="Google Shape;1004;p92"/>
          <p:cNvGrpSpPr/>
          <p:nvPr/>
        </p:nvGrpSpPr>
        <p:grpSpPr>
          <a:xfrm>
            <a:off x="5848367" y="2185149"/>
            <a:ext cx="326309" cy="84442"/>
            <a:chOff x="851402" y="1731944"/>
            <a:chExt cx="368461" cy="87000"/>
          </a:xfrm>
        </p:grpSpPr>
        <p:sp>
          <p:nvSpPr>
            <p:cNvPr id="1005" name="Google Shape;1005;p92"/>
            <p:cNvSpPr/>
            <p:nvPr/>
          </p:nvSpPr>
          <p:spPr>
            <a:xfrm>
              <a:off x="851402" y="1731944"/>
              <a:ext cx="88800" cy="87000"/>
            </a:xfrm>
            <a:prstGeom prst="ellipse">
              <a:avLst/>
            </a:prstGeom>
            <a:solidFill>
              <a:srgbClr val="FE5F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" name="Google Shape;1006;p92"/>
            <p:cNvSpPr/>
            <p:nvPr/>
          </p:nvSpPr>
          <p:spPr>
            <a:xfrm>
              <a:off x="991232" y="1731944"/>
              <a:ext cx="88800" cy="87000"/>
            </a:xfrm>
            <a:prstGeom prst="ellipse">
              <a:avLst/>
            </a:prstGeom>
            <a:solidFill>
              <a:srgbClr val="FEBB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" name="Google Shape;1007;p92"/>
            <p:cNvSpPr/>
            <p:nvPr/>
          </p:nvSpPr>
          <p:spPr>
            <a:xfrm>
              <a:off x="1131062" y="1731944"/>
              <a:ext cx="88800" cy="87000"/>
            </a:xfrm>
            <a:prstGeom prst="ellipse">
              <a:avLst/>
            </a:prstGeom>
            <a:solidFill>
              <a:srgbClr val="29C7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93"/>
          <p:cNvSpPr txBox="1"/>
          <p:nvPr/>
        </p:nvSpPr>
        <p:spPr>
          <a:xfrm>
            <a:off x="401350" y="1502075"/>
            <a:ext cx="8493300" cy="18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600">
              <a:solidFill>
                <a:srgbClr val="EAEAE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13" name="Google Shape;1013;p93"/>
          <p:cNvSpPr txBox="1"/>
          <p:nvPr/>
        </p:nvSpPr>
        <p:spPr>
          <a:xfrm>
            <a:off x="311700" y="193875"/>
            <a:ext cx="7877400" cy="7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  <a:t>Continuation </a:t>
            </a:r>
            <a:r>
              <a:rPr b="1" lang="ko" sz="30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  <a:t>Example</a:t>
            </a:r>
            <a:endParaRPr b="1" sz="3000">
              <a:solidFill>
                <a:srgbClr val="EAEAEA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014" name="Google Shape;1014;p9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grpSp>
        <p:nvGrpSpPr>
          <p:cNvPr id="1015" name="Google Shape;1015;p93"/>
          <p:cNvGrpSpPr/>
          <p:nvPr/>
        </p:nvGrpSpPr>
        <p:grpSpPr>
          <a:xfrm>
            <a:off x="239519" y="844812"/>
            <a:ext cx="8067095" cy="4035208"/>
            <a:chOff x="665876" y="1632700"/>
            <a:chExt cx="5415248" cy="2122900"/>
          </a:xfrm>
        </p:grpSpPr>
        <p:pic>
          <p:nvPicPr>
            <p:cNvPr descr=" " id="1016" name="Google Shape;1016;p9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65876" y="1632700"/>
              <a:ext cx="5415248" cy="21229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17" name="Google Shape;1017;p93"/>
            <p:cNvSpPr/>
            <p:nvPr/>
          </p:nvSpPr>
          <p:spPr>
            <a:xfrm>
              <a:off x="799346" y="1785576"/>
              <a:ext cx="5186400" cy="192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t/>
              </a:r>
              <a:endParaRPr sz="11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 sz="11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public static final ContinuationScope scope = new ContinuationScope(“SpringCamp2025”);</a:t>
              </a:r>
              <a:endParaRPr sz="11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t/>
              </a:r>
              <a:endParaRPr sz="11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ial"/>
                <a:buNone/>
              </a:pPr>
              <a:r>
                <a:rPr lang="ko" sz="11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public static void main(String[] args) {</a:t>
              </a:r>
              <a:endParaRPr sz="11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ial"/>
                <a:buNone/>
              </a:pPr>
              <a:r>
                <a:t/>
              </a:r>
              <a:endParaRPr sz="11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ial"/>
                <a:buNone/>
              </a:pPr>
              <a:r>
                <a:rPr lang="ko" sz="11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  final var cont = new Continuation(scope, new Runnable() {</a:t>
              </a:r>
              <a:endParaRPr sz="11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ial"/>
                <a:buNone/>
              </a:pPr>
              <a:r>
                <a:rPr lang="ko" sz="11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      @Override</a:t>
              </a:r>
              <a:endParaRPr sz="11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ial"/>
                <a:buNone/>
              </a:pPr>
              <a:r>
                <a:rPr lang="ko" sz="11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      public void run() {</a:t>
              </a:r>
              <a:endParaRPr sz="11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ial"/>
                <a:buNone/>
              </a:pPr>
              <a:r>
                <a:rPr lang="ko" sz="11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          greeting();</a:t>
              </a:r>
              <a:endParaRPr sz="11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ial"/>
                <a:buNone/>
              </a:pPr>
              <a:r>
                <a:rPr lang="ko" sz="11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      }</a:t>
              </a:r>
              <a:endParaRPr sz="11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ial"/>
                <a:buNone/>
              </a:pPr>
              <a:r>
                <a:rPr lang="ko" sz="11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  }); </a:t>
              </a:r>
              <a:endParaRPr sz="11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ial"/>
                <a:buNone/>
              </a:pPr>
              <a:r>
                <a:t/>
              </a:r>
              <a:endParaRPr sz="11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ial"/>
                <a:buNone/>
              </a:pPr>
              <a:r>
                <a:rPr lang="ko" sz="11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  </a:t>
              </a:r>
              <a:r>
                <a:rPr lang="ko" sz="11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cont</a:t>
              </a:r>
              <a:r>
                <a:rPr lang="ko" sz="11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.run();    </a:t>
              </a:r>
              <a:endParaRPr sz="11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ial"/>
                <a:buNone/>
              </a:pPr>
              <a:r>
                <a:rPr lang="ko" sz="1100">
                  <a:solidFill>
                    <a:schemeClr val="dk1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  System.out.println(</a:t>
              </a:r>
              <a:r>
                <a:rPr lang="ko" sz="1100">
                  <a:solidFill>
                    <a:srgbClr val="29C740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“virtual thread!”</a:t>
              </a:r>
              <a:r>
                <a:rPr lang="ko" sz="1100">
                  <a:solidFill>
                    <a:schemeClr val="dk1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);</a:t>
              </a:r>
              <a:endParaRPr sz="1100">
                <a:solidFill>
                  <a:schemeClr val="dk1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ial"/>
                <a:buNone/>
              </a:pPr>
              <a:r>
                <a:rPr lang="ko" sz="11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  </a:t>
              </a:r>
              <a:r>
                <a:rPr lang="ko" sz="11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cont</a:t>
              </a:r>
              <a:r>
                <a:rPr lang="ko" sz="11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.run();</a:t>
              </a:r>
              <a:endParaRPr sz="11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 sz="11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}</a:t>
              </a:r>
              <a:endParaRPr sz="11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ial"/>
                <a:buNone/>
              </a:pPr>
              <a:r>
                <a:t/>
              </a:r>
              <a:endParaRPr sz="11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ial"/>
                <a:buNone/>
              </a:pPr>
              <a:r>
                <a:rPr lang="ko" sz="11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private static void </a:t>
              </a:r>
              <a:r>
                <a:rPr lang="ko" sz="11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greeting</a:t>
              </a:r>
              <a:r>
                <a:rPr lang="ko" sz="11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() {</a:t>
              </a:r>
              <a:endParaRPr sz="11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ial"/>
                <a:buNone/>
              </a:pPr>
              <a:r>
                <a:rPr lang="ko" sz="11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  System.out.println(“hello!”);</a:t>
              </a:r>
              <a:endParaRPr sz="11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ial"/>
                <a:buNone/>
              </a:pPr>
              <a:r>
                <a:rPr lang="ko" sz="11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  </a:t>
              </a:r>
              <a:r>
                <a:rPr lang="ko" sz="11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Continuation</a:t>
              </a:r>
              <a:r>
                <a:rPr lang="ko" sz="11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.yield(scope);</a:t>
              </a:r>
              <a:endParaRPr sz="11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ial"/>
                <a:buNone/>
              </a:pPr>
              <a:r>
                <a:rPr lang="ko" sz="11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  System.out.println(“spring camp 2025!”);</a:t>
              </a:r>
              <a:endParaRPr sz="11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ial"/>
                <a:buNone/>
              </a:pPr>
              <a:r>
                <a:rPr lang="ko" sz="11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}</a:t>
              </a:r>
              <a:endParaRPr sz="11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ial"/>
                <a:buNone/>
              </a:pPr>
              <a:r>
                <a:t/>
              </a:r>
              <a:endParaRPr sz="11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t/>
              </a:r>
              <a:endParaRPr sz="11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</p:txBody>
        </p:sp>
      </p:grpSp>
      <p:grpSp>
        <p:nvGrpSpPr>
          <p:cNvPr id="1018" name="Google Shape;1018;p93"/>
          <p:cNvGrpSpPr/>
          <p:nvPr/>
        </p:nvGrpSpPr>
        <p:grpSpPr>
          <a:xfrm>
            <a:off x="485414" y="975695"/>
            <a:ext cx="353870" cy="90097"/>
            <a:chOff x="851402" y="1731944"/>
            <a:chExt cx="368461" cy="87000"/>
          </a:xfrm>
        </p:grpSpPr>
        <p:sp>
          <p:nvSpPr>
            <p:cNvPr id="1019" name="Google Shape;1019;p93"/>
            <p:cNvSpPr/>
            <p:nvPr/>
          </p:nvSpPr>
          <p:spPr>
            <a:xfrm>
              <a:off x="851402" y="1731944"/>
              <a:ext cx="88800" cy="87000"/>
            </a:xfrm>
            <a:prstGeom prst="ellipse">
              <a:avLst/>
            </a:prstGeom>
            <a:solidFill>
              <a:srgbClr val="FE5F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" name="Google Shape;1020;p93"/>
            <p:cNvSpPr/>
            <p:nvPr/>
          </p:nvSpPr>
          <p:spPr>
            <a:xfrm>
              <a:off x="991232" y="1731944"/>
              <a:ext cx="88800" cy="87000"/>
            </a:xfrm>
            <a:prstGeom prst="ellipse">
              <a:avLst/>
            </a:prstGeom>
            <a:solidFill>
              <a:srgbClr val="FEBB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" name="Google Shape;1021;p93"/>
            <p:cNvSpPr/>
            <p:nvPr/>
          </p:nvSpPr>
          <p:spPr>
            <a:xfrm>
              <a:off x="1131062" y="1731944"/>
              <a:ext cx="88800" cy="87000"/>
            </a:xfrm>
            <a:prstGeom prst="ellipse">
              <a:avLst/>
            </a:prstGeom>
            <a:solidFill>
              <a:srgbClr val="29C7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022" name="Google Shape;1022;p93"/>
          <p:cNvCxnSpPr/>
          <p:nvPr/>
        </p:nvCxnSpPr>
        <p:spPr>
          <a:xfrm flipH="1" rot="10800000">
            <a:off x="2982975" y="3414725"/>
            <a:ext cx="1025400" cy="1014300"/>
          </a:xfrm>
          <a:prstGeom prst="curvedConnector3">
            <a:avLst>
              <a:gd fmla="val 125697" name="adj1"/>
            </a:avLst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023" name="Google Shape;1023;p93"/>
          <p:cNvSpPr/>
          <p:nvPr/>
        </p:nvSpPr>
        <p:spPr>
          <a:xfrm>
            <a:off x="5804725" y="2077800"/>
            <a:ext cx="2160300" cy="26226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4" name="Google Shape;1024;p93"/>
          <p:cNvSpPr/>
          <p:nvPr/>
        </p:nvSpPr>
        <p:spPr>
          <a:xfrm>
            <a:off x="5848375" y="2388700"/>
            <a:ext cx="2072400" cy="22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lang="ko" sz="1200">
                <a:solidFill>
                  <a:schemeClr val="dk1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&gt; output</a:t>
            </a:r>
            <a:endParaRPr sz="1200">
              <a:solidFill>
                <a:schemeClr val="dk1"/>
              </a:solidFill>
              <a:latin typeface="JetBrains Mono SemiBold"/>
              <a:ea typeface="JetBrains Mono SemiBold"/>
              <a:cs typeface="JetBrains Mono SemiBold"/>
              <a:sym typeface="JetBrains Mono SemiBold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JetBrains Mono SemiBold"/>
              <a:ea typeface="JetBrains Mono SemiBold"/>
              <a:cs typeface="JetBrains Mono SemiBold"/>
              <a:sym typeface="JetBrains Mono SemiBold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lang="ko" sz="12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hello!</a:t>
            </a:r>
            <a:endParaRPr sz="1200">
              <a:solidFill>
                <a:schemeClr val="lt2"/>
              </a:solidFill>
              <a:latin typeface="JetBrains Mono SemiBold"/>
              <a:ea typeface="JetBrains Mono SemiBold"/>
              <a:cs typeface="JetBrains Mono SemiBold"/>
              <a:sym typeface="JetBrains Mono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ko" sz="1100">
                <a:solidFill>
                  <a:srgbClr val="29C740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virtual thread!</a:t>
            </a:r>
            <a:endParaRPr sz="1200">
              <a:solidFill>
                <a:srgbClr val="29C740"/>
              </a:solidFill>
              <a:latin typeface="JetBrains Mono SemiBold"/>
              <a:ea typeface="JetBrains Mono SemiBold"/>
              <a:cs typeface="JetBrains Mono SemiBold"/>
              <a:sym typeface="JetBrains Mono SemiBold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sz="1200">
              <a:solidFill>
                <a:srgbClr val="29C740"/>
              </a:solidFill>
              <a:latin typeface="JetBrains Mono SemiBold"/>
              <a:ea typeface="JetBrains Mono SemiBold"/>
              <a:cs typeface="JetBrains Mono SemiBold"/>
              <a:sym typeface="JetBrains Mono SemiBold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JetBrains Mono SemiBold"/>
              <a:ea typeface="JetBrains Mono SemiBold"/>
              <a:cs typeface="JetBrains Mono SemiBold"/>
              <a:sym typeface="JetBrains Mono SemiBold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JetBrains Mono SemiBold"/>
              <a:ea typeface="JetBrains Mono SemiBold"/>
              <a:cs typeface="JetBrains Mono SemiBold"/>
              <a:sym typeface="JetBrains Mono SemiBold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JetBrains Mono SemiBold"/>
              <a:ea typeface="JetBrains Mono SemiBold"/>
              <a:cs typeface="JetBrains Mono SemiBold"/>
              <a:sym typeface="JetBrains Mono SemiBold"/>
            </a:endParaRPr>
          </a:p>
        </p:txBody>
      </p:sp>
      <p:grpSp>
        <p:nvGrpSpPr>
          <p:cNvPr id="1025" name="Google Shape;1025;p93"/>
          <p:cNvGrpSpPr/>
          <p:nvPr/>
        </p:nvGrpSpPr>
        <p:grpSpPr>
          <a:xfrm>
            <a:off x="5848367" y="2185149"/>
            <a:ext cx="326309" cy="84442"/>
            <a:chOff x="851402" y="1731944"/>
            <a:chExt cx="368461" cy="87000"/>
          </a:xfrm>
        </p:grpSpPr>
        <p:sp>
          <p:nvSpPr>
            <p:cNvPr id="1026" name="Google Shape;1026;p93"/>
            <p:cNvSpPr/>
            <p:nvPr/>
          </p:nvSpPr>
          <p:spPr>
            <a:xfrm>
              <a:off x="851402" y="1731944"/>
              <a:ext cx="88800" cy="87000"/>
            </a:xfrm>
            <a:prstGeom prst="ellipse">
              <a:avLst/>
            </a:prstGeom>
            <a:solidFill>
              <a:srgbClr val="FE5F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" name="Google Shape;1027;p93"/>
            <p:cNvSpPr/>
            <p:nvPr/>
          </p:nvSpPr>
          <p:spPr>
            <a:xfrm>
              <a:off x="991232" y="1731944"/>
              <a:ext cx="88800" cy="87000"/>
            </a:xfrm>
            <a:prstGeom prst="ellipse">
              <a:avLst/>
            </a:prstGeom>
            <a:solidFill>
              <a:srgbClr val="FEBB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" name="Google Shape;1028;p93"/>
            <p:cNvSpPr/>
            <p:nvPr/>
          </p:nvSpPr>
          <p:spPr>
            <a:xfrm>
              <a:off x="1131062" y="1731944"/>
              <a:ext cx="88800" cy="87000"/>
            </a:xfrm>
            <a:prstGeom prst="ellipse">
              <a:avLst/>
            </a:prstGeom>
            <a:solidFill>
              <a:srgbClr val="29C7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1"/>
          <p:cNvSpPr txBox="1"/>
          <p:nvPr/>
        </p:nvSpPr>
        <p:spPr>
          <a:xfrm>
            <a:off x="311700" y="193875"/>
            <a:ext cx="7877400" cy="7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  <a:t>목차</a:t>
            </a:r>
            <a:endParaRPr b="1" sz="3000">
              <a:solidFill>
                <a:srgbClr val="EAEAEA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72" name="Google Shape;172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173" name="Google Shape;173;p31"/>
          <p:cNvSpPr txBox="1"/>
          <p:nvPr>
            <p:ph idx="1" type="body"/>
          </p:nvPr>
        </p:nvSpPr>
        <p:spPr>
          <a:xfrm>
            <a:off x="311700" y="948418"/>
            <a:ext cx="7662300" cy="3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AEAEA"/>
              </a:buClr>
              <a:buSzPts val="2000"/>
              <a:buFont typeface="Comfortaa"/>
              <a:buAutoNum type="arabicPeriod"/>
            </a:pPr>
            <a:r>
              <a:rPr lang="ko" sz="20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  <a:t>Virtual Thread Overview </a:t>
            </a:r>
            <a:endParaRPr sz="2000">
              <a:solidFill>
                <a:srgbClr val="EAEAEA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AEAEA"/>
              </a:buClr>
              <a:buSzPts val="2000"/>
              <a:buFont typeface="Comfortaa"/>
              <a:buAutoNum type="arabicPeriod"/>
            </a:pPr>
            <a:r>
              <a:rPr lang="ko" sz="20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  <a:t>Virtual Thread Scheduling &amp; Context Switching</a:t>
            </a:r>
            <a:endParaRPr sz="2000">
              <a:solidFill>
                <a:srgbClr val="EAEAEA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000">
              <a:solidFill>
                <a:srgbClr val="EAEAEA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p94"/>
          <p:cNvSpPr txBox="1"/>
          <p:nvPr/>
        </p:nvSpPr>
        <p:spPr>
          <a:xfrm>
            <a:off x="401350" y="1502075"/>
            <a:ext cx="8493300" cy="18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600">
              <a:solidFill>
                <a:srgbClr val="EAEAE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34" name="Google Shape;1034;p94"/>
          <p:cNvSpPr txBox="1"/>
          <p:nvPr/>
        </p:nvSpPr>
        <p:spPr>
          <a:xfrm>
            <a:off x="311700" y="193875"/>
            <a:ext cx="7877400" cy="7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  <a:t>Continuation </a:t>
            </a:r>
            <a:r>
              <a:rPr b="1" lang="ko" sz="30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  <a:t>Example</a:t>
            </a:r>
            <a:endParaRPr b="1" sz="3000">
              <a:solidFill>
                <a:srgbClr val="EAEAEA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035" name="Google Shape;1035;p9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grpSp>
        <p:nvGrpSpPr>
          <p:cNvPr id="1036" name="Google Shape;1036;p94"/>
          <p:cNvGrpSpPr/>
          <p:nvPr/>
        </p:nvGrpSpPr>
        <p:grpSpPr>
          <a:xfrm>
            <a:off x="239519" y="844812"/>
            <a:ext cx="8067095" cy="4035208"/>
            <a:chOff x="665876" y="1632700"/>
            <a:chExt cx="5415248" cy="2122900"/>
          </a:xfrm>
        </p:grpSpPr>
        <p:pic>
          <p:nvPicPr>
            <p:cNvPr descr=" " id="1037" name="Google Shape;1037;p9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65876" y="1632700"/>
              <a:ext cx="5415248" cy="21229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38" name="Google Shape;1038;p94"/>
            <p:cNvSpPr/>
            <p:nvPr/>
          </p:nvSpPr>
          <p:spPr>
            <a:xfrm>
              <a:off x="799346" y="1785576"/>
              <a:ext cx="5186400" cy="192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t/>
              </a:r>
              <a:endParaRPr sz="11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 sz="11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public static final ContinuationScope scope = new ContinuationScope(“SpringCamp2025”);</a:t>
              </a:r>
              <a:endParaRPr sz="11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t/>
              </a:r>
              <a:endParaRPr sz="11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ial"/>
                <a:buNone/>
              </a:pPr>
              <a:r>
                <a:rPr lang="ko" sz="11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public static void main(String[] args) {</a:t>
              </a:r>
              <a:endParaRPr sz="11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ial"/>
                <a:buNone/>
              </a:pPr>
              <a:r>
                <a:t/>
              </a:r>
              <a:endParaRPr sz="11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ial"/>
                <a:buNone/>
              </a:pPr>
              <a:r>
                <a:rPr lang="ko" sz="11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  final var cont = new Continuation(scope, new Runnable() {</a:t>
              </a:r>
              <a:endParaRPr sz="11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ial"/>
                <a:buNone/>
              </a:pPr>
              <a:r>
                <a:rPr lang="ko" sz="11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      @Override</a:t>
              </a:r>
              <a:endParaRPr sz="11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ial"/>
                <a:buNone/>
              </a:pPr>
              <a:r>
                <a:rPr lang="ko" sz="11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      public void run() {</a:t>
              </a:r>
              <a:endParaRPr sz="11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ial"/>
                <a:buNone/>
              </a:pPr>
              <a:r>
                <a:rPr lang="ko" sz="11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          greeting();</a:t>
              </a:r>
              <a:endParaRPr sz="11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ial"/>
                <a:buNone/>
              </a:pPr>
              <a:r>
                <a:rPr lang="ko" sz="11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      }</a:t>
              </a:r>
              <a:endParaRPr sz="11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ial"/>
                <a:buNone/>
              </a:pPr>
              <a:r>
                <a:rPr lang="ko" sz="11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  }); </a:t>
              </a:r>
              <a:endParaRPr sz="11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ial"/>
                <a:buNone/>
              </a:pPr>
              <a:r>
                <a:t/>
              </a:r>
              <a:endParaRPr sz="11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ial"/>
                <a:buNone/>
              </a:pPr>
              <a:r>
                <a:rPr lang="ko" sz="11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  </a:t>
              </a:r>
              <a:r>
                <a:rPr lang="ko" sz="11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cont</a:t>
              </a:r>
              <a:r>
                <a:rPr lang="ko" sz="11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.run();    </a:t>
              </a:r>
              <a:endParaRPr sz="11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ial"/>
                <a:buNone/>
              </a:pPr>
              <a:r>
                <a:rPr lang="ko" sz="11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  System.out.println(“virtual thread!”);</a:t>
              </a:r>
              <a:endParaRPr sz="11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ial"/>
                <a:buNone/>
              </a:pPr>
              <a:r>
                <a:rPr lang="ko" sz="1100">
                  <a:solidFill>
                    <a:schemeClr val="dk1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  cont.run();</a:t>
              </a:r>
              <a:endParaRPr sz="1100">
                <a:solidFill>
                  <a:schemeClr val="dk1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 sz="11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}</a:t>
              </a:r>
              <a:endParaRPr sz="11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ial"/>
                <a:buNone/>
              </a:pPr>
              <a:r>
                <a:t/>
              </a:r>
              <a:endParaRPr sz="11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ial"/>
                <a:buNone/>
              </a:pPr>
              <a:r>
                <a:rPr lang="ko" sz="11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private static void </a:t>
              </a:r>
              <a:r>
                <a:rPr lang="ko" sz="11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greeting</a:t>
              </a:r>
              <a:r>
                <a:rPr lang="ko" sz="11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() {</a:t>
              </a:r>
              <a:endParaRPr sz="11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ial"/>
                <a:buNone/>
              </a:pPr>
              <a:r>
                <a:rPr lang="ko" sz="11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  System.out.println(“hello!”);</a:t>
              </a:r>
              <a:endParaRPr sz="11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ial"/>
                <a:buNone/>
              </a:pPr>
              <a:r>
                <a:rPr lang="ko" sz="11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  </a:t>
              </a:r>
              <a:r>
                <a:rPr lang="ko" sz="11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Continuation</a:t>
              </a:r>
              <a:r>
                <a:rPr lang="ko" sz="11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.yield(scope);</a:t>
              </a:r>
              <a:endParaRPr sz="11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ial"/>
                <a:buNone/>
              </a:pPr>
              <a:r>
                <a:rPr lang="ko" sz="11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  System.out.println(“spring camp 2025!”);</a:t>
              </a:r>
              <a:endParaRPr sz="11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ial"/>
                <a:buNone/>
              </a:pPr>
              <a:r>
                <a:rPr lang="ko" sz="11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}</a:t>
              </a:r>
              <a:endParaRPr sz="11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ial"/>
                <a:buNone/>
              </a:pPr>
              <a:r>
                <a:t/>
              </a:r>
              <a:endParaRPr sz="11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t/>
              </a:r>
              <a:endParaRPr sz="11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</p:txBody>
        </p:sp>
      </p:grpSp>
      <p:grpSp>
        <p:nvGrpSpPr>
          <p:cNvPr id="1039" name="Google Shape;1039;p94"/>
          <p:cNvGrpSpPr/>
          <p:nvPr/>
        </p:nvGrpSpPr>
        <p:grpSpPr>
          <a:xfrm>
            <a:off x="485414" y="975695"/>
            <a:ext cx="353870" cy="90097"/>
            <a:chOff x="851402" y="1731944"/>
            <a:chExt cx="368461" cy="87000"/>
          </a:xfrm>
        </p:grpSpPr>
        <p:sp>
          <p:nvSpPr>
            <p:cNvPr id="1040" name="Google Shape;1040;p94"/>
            <p:cNvSpPr/>
            <p:nvPr/>
          </p:nvSpPr>
          <p:spPr>
            <a:xfrm>
              <a:off x="851402" y="1731944"/>
              <a:ext cx="88800" cy="87000"/>
            </a:xfrm>
            <a:prstGeom prst="ellipse">
              <a:avLst/>
            </a:prstGeom>
            <a:solidFill>
              <a:srgbClr val="FE5F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" name="Google Shape;1041;p94"/>
            <p:cNvSpPr/>
            <p:nvPr/>
          </p:nvSpPr>
          <p:spPr>
            <a:xfrm>
              <a:off x="991232" y="1731944"/>
              <a:ext cx="88800" cy="87000"/>
            </a:xfrm>
            <a:prstGeom prst="ellipse">
              <a:avLst/>
            </a:prstGeom>
            <a:solidFill>
              <a:srgbClr val="FEBB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" name="Google Shape;1042;p94"/>
            <p:cNvSpPr/>
            <p:nvPr/>
          </p:nvSpPr>
          <p:spPr>
            <a:xfrm>
              <a:off x="1131062" y="1731944"/>
              <a:ext cx="88800" cy="87000"/>
            </a:xfrm>
            <a:prstGeom prst="ellipse">
              <a:avLst/>
            </a:prstGeom>
            <a:solidFill>
              <a:srgbClr val="29C7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43" name="Google Shape;1043;p94"/>
          <p:cNvSpPr/>
          <p:nvPr/>
        </p:nvSpPr>
        <p:spPr>
          <a:xfrm>
            <a:off x="5804725" y="2077800"/>
            <a:ext cx="2160300" cy="26226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4" name="Google Shape;1044;p94"/>
          <p:cNvSpPr/>
          <p:nvPr/>
        </p:nvSpPr>
        <p:spPr>
          <a:xfrm>
            <a:off x="5848375" y="2388700"/>
            <a:ext cx="2072400" cy="22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lang="ko" sz="1200">
                <a:solidFill>
                  <a:schemeClr val="dk1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&gt; output</a:t>
            </a:r>
            <a:endParaRPr sz="1200">
              <a:solidFill>
                <a:schemeClr val="dk1"/>
              </a:solidFill>
              <a:latin typeface="JetBrains Mono SemiBold"/>
              <a:ea typeface="JetBrains Mono SemiBold"/>
              <a:cs typeface="JetBrains Mono SemiBold"/>
              <a:sym typeface="JetBrains Mono SemiBold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JetBrains Mono SemiBold"/>
              <a:ea typeface="JetBrains Mono SemiBold"/>
              <a:cs typeface="JetBrains Mono SemiBold"/>
              <a:sym typeface="JetBrains Mono SemiBold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lang="ko" sz="12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hello!</a:t>
            </a:r>
            <a:endParaRPr sz="1200">
              <a:solidFill>
                <a:schemeClr val="lt2"/>
              </a:solidFill>
              <a:latin typeface="JetBrains Mono SemiBold"/>
              <a:ea typeface="JetBrains Mono SemiBold"/>
              <a:cs typeface="JetBrains Mono SemiBold"/>
              <a:sym typeface="JetBrains Mono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ko" sz="1100">
                <a:solidFill>
                  <a:srgbClr val="29C740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virtual thread!</a:t>
            </a:r>
            <a:endParaRPr sz="1200">
              <a:solidFill>
                <a:srgbClr val="29C740"/>
              </a:solidFill>
              <a:latin typeface="JetBrains Mono SemiBold"/>
              <a:ea typeface="JetBrains Mono SemiBold"/>
              <a:cs typeface="JetBrains Mono SemiBold"/>
              <a:sym typeface="JetBrains Mono SemiBold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JetBrains Mono SemiBold"/>
              <a:ea typeface="JetBrains Mono SemiBold"/>
              <a:cs typeface="JetBrains Mono SemiBold"/>
              <a:sym typeface="JetBrains Mono SemiBold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JetBrains Mono SemiBold"/>
              <a:ea typeface="JetBrains Mono SemiBold"/>
              <a:cs typeface="JetBrains Mono SemiBold"/>
              <a:sym typeface="JetBrains Mono SemiBold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JetBrains Mono SemiBold"/>
              <a:ea typeface="JetBrains Mono SemiBold"/>
              <a:cs typeface="JetBrains Mono SemiBold"/>
              <a:sym typeface="JetBrains Mono SemiBold"/>
            </a:endParaRPr>
          </a:p>
        </p:txBody>
      </p:sp>
      <p:grpSp>
        <p:nvGrpSpPr>
          <p:cNvPr id="1045" name="Google Shape;1045;p94"/>
          <p:cNvGrpSpPr/>
          <p:nvPr/>
        </p:nvGrpSpPr>
        <p:grpSpPr>
          <a:xfrm>
            <a:off x="5848367" y="2185149"/>
            <a:ext cx="326309" cy="84442"/>
            <a:chOff x="851402" y="1731944"/>
            <a:chExt cx="368461" cy="87000"/>
          </a:xfrm>
        </p:grpSpPr>
        <p:sp>
          <p:nvSpPr>
            <p:cNvPr id="1046" name="Google Shape;1046;p94"/>
            <p:cNvSpPr/>
            <p:nvPr/>
          </p:nvSpPr>
          <p:spPr>
            <a:xfrm>
              <a:off x="851402" y="1731944"/>
              <a:ext cx="88800" cy="87000"/>
            </a:xfrm>
            <a:prstGeom prst="ellipse">
              <a:avLst/>
            </a:prstGeom>
            <a:solidFill>
              <a:srgbClr val="FE5F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" name="Google Shape;1047;p94"/>
            <p:cNvSpPr/>
            <p:nvPr/>
          </p:nvSpPr>
          <p:spPr>
            <a:xfrm>
              <a:off x="991232" y="1731944"/>
              <a:ext cx="88800" cy="87000"/>
            </a:xfrm>
            <a:prstGeom prst="ellipse">
              <a:avLst/>
            </a:prstGeom>
            <a:solidFill>
              <a:srgbClr val="FEBB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" name="Google Shape;1048;p94"/>
            <p:cNvSpPr/>
            <p:nvPr/>
          </p:nvSpPr>
          <p:spPr>
            <a:xfrm>
              <a:off x="1131062" y="1731944"/>
              <a:ext cx="88800" cy="87000"/>
            </a:xfrm>
            <a:prstGeom prst="ellipse">
              <a:avLst/>
            </a:prstGeom>
            <a:solidFill>
              <a:srgbClr val="29C7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052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Google Shape;1053;p95"/>
          <p:cNvSpPr txBox="1"/>
          <p:nvPr/>
        </p:nvSpPr>
        <p:spPr>
          <a:xfrm>
            <a:off x="401350" y="1502075"/>
            <a:ext cx="8493300" cy="18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600">
              <a:solidFill>
                <a:srgbClr val="EAEAE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54" name="Google Shape;1054;p95"/>
          <p:cNvSpPr txBox="1"/>
          <p:nvPr/>
        </p:nvSpPr>
        <p:spPr>
          <a:xfrm>
            <a:off x="311700" y="193875"/>
            <a:ext cx="7877400" cy="7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  <a:t>Continuation </a:t>
            </a:r>
            <a:r>
              <a:rPr b="1" lang="ko" sz="30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  <a:t>Example</a:t>
            </a:r>
            <a:endParaRPr b="1" sz="3000">
              <a:solidFill>
                <a:srgbClr val="EAEAEA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055" name="Google Shape;1055;p9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grpSp>
        <p:nvGrpSpPr>
          <p:cNvPr id="1056" name="Google Shape;1056;p95"/>
          <p:cNvGrpSpPr/>
          <p:nvPr/>
        </p:nvGrpSpPr>
        <p:grpSpPr>
          <a:xfrm>
            <a:off x="239519" y="844812"/>
            <a:ext cx="8067095" cy="4035208"/>
            <a:chOff x="665876" y="1632700"/>
            <a:chExt cx="5415248" cy="2122900"/>
          </a:xfrm>
        </p:grpSpPr>
        <p:pic>
          <p:nvPicPr>
            <p:cNvPr descr=" " id="1057" name="Google Shape;1057;p9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65876" y="1632700"/>
              <a:ext cx="5415248" cy="21229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58" name="Google Shape;1058;p95"/>
            <p:cNvSpPr/>
            <p:nvPr/>
          </p:nvSpPr>
          <p:spPr>
            <a:xfrm>
              <a:off x="799346" y="1785576"/>
              <a:ext cx="5186400" cy="192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t/>
              </a:r>
              <a:endParaRPr sz="11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 sz="11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public static final ContinuationScope scope = new ContinuationScope(“SpringCamp2025”);</a:t>
              </a:r>
              <a:endParaRPr sz="11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t/>
              </a:r>
              <a:endParaRPr sz="11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ial"/>
                <a:buNone/>
              </a:pPr>
              <a:r>
                <a:rPr lang="ko" sz="11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public static void main(String[] args) {</a:t>
              </a:r>
              <a:endParaRPr sz="11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ial"/>
                <a:buNone/>
              </a:pPr>
              <a:r>
                <a:t/>
              </a:r>
              <a:endParaRPr sz="11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ial"/>
                <a:buNone/>
              </a:pPr>
              <a:r>
                <a:rPr lang="ko" sz="11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  final var cont = new Continuation(scope, new Runnable() {</a:t>
              </a:r>
              <a:endParaRPr sz="11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ial"/>
                <a:buNone/>
              </a:pPr>
              <a:r>
                <a:rPr lang="ko" sz="11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      @Override</a:t>
              </a:r>
              <a:endParaRPr sz="11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ial"/>
                <a:buNone/>
              </a:pPr>
              <a:r>
                <a:rPr lang="ko" sz="11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      public void run() {</a:t>
              </a:r>
              <a:endParaRPr sz="11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ial"/>
                <a:buNone/>
              </a:pPr>
              <a:r>
                <a:rPr lang="ko" sz="11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          greeting();</a:t>
              </a:r>
              <a:endParaRPr sz="11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ial"/>
                <a:buNone/>
              </a:pPr>
              <a:r>
                <a:rPr lang="ko" sz="11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      }</a:t>
              </a:r>
              <a:endParaRPr sz="11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ial"/>
                <a:buNone/>
              </a:pPr>
              <a:r>
                <a:rPr lang="ko" sz="11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  }); </a:t>
              </a:r>
              <a:endParaRPr sz="11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ial"/>
                <a:buNone/>
              </a:pPr>
              <a:r>
                <a:t/>
              </a:r>
              <a:endParaRPr sz="11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ial"/>
                <a:buNone/>
              </a:pPr>
              <a:r>
                <a:rPr lang="ko" sz="11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  </a:t>
              </a:r>
              <a:r>
                <a:rPr lang="ko" sz="11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cont</a:t>
              </a:r>
              <a:r>
                <a:rPr lang="ko" sz="11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.run();    </a:t>
              </a:r>
              <a:endParaRPr sz="11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ial"/>
                <a:buNone/>
              </a:pPr>
              <a:r>
                <a:rPr lang="ko" sz="11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  System.out.println(“virtual thread!”);</a:t>
              </a:r>
              <a:endParaRPr sz="11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ial"/>
                <a:buNone/>
              </a:pPr>
              <a:r>
                <a:rPr lang="ko" sz="11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  </a:t>
              </a:r>
              <a:r>
                <a:rPr lang="ko" sz="11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cont</a:t>
              </a:r>
              <a:r>
                <a:rPr lang="ko" sz="11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.run();</a:t>
              </a:r>
              <a:endParaRPr sz="11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 sz="11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}</a:t>
              </a:r>
              <a:endParaRPr sz="11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ial"/>
                <a:buNone/>
              </a:pPr>
              <a:r>
                <a:t/>
              </a:r>
              <a:endParaRPr sz="11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ial"/>
                <a:buNone/>
              </a:pPr>
              <a:r>
                <a:rPr lang="ko" sz="11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private static void </a:t>
              </a:r>
              <a:r>
                <a:rPr lang="ko" sz="11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greeting</a:t>
              </a:r>
              <a:r>
                <a:rPr lang="ko" sz="11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() {</a:t>
              </a:r>
              <a:endParaRPr sz="11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ial"/>
                <a:buNone/>
              </a:pPr>
              <a:r>
                <a:rPr lang="ko" sz="11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  System.out.println(“hello!”);</a:t>
              </a:r>
              <a:endParaRPr sz="11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ial"/>
                <a:buNone/>
              </a:pPr>
              <a:r>
                <a:rPr lang="ko" sz="11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  </a:t>
              </a:r>
              <a:r>
                <a:rPr lang="ko" sz="11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Continuation</a:t>
              </a:r>
              <a:r>
                <a:rPr lang="ko" sz="11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.yield(scope);</a:t>
              </a:r>
              <a:endParaRPr sz="11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ial"/>
                <a:buNone/>
              </a:pPr>
              <a:r>
                <a:rPr lang="ko" sz="1100">
                  <a:solidFill>
                    <a:schemeClr val="dk1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  System.out.println(</a:t>
              </a:r>
              <a:r>
                <a:rPr lang="ko" sz="1100">
                  <a:solidFill>
                    <a:srgbClr val="29C740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“spring camp 2025!”</a:t>
              </a:r>
              <a:r>
                <a:rPr lang="ko" sz="1100">
                  <a:solidFill>
                    <a:schemeClr val="dk1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);</a:t>
              </a:r>
              <a:endParaRPr sz="1100">
                <a:solidFill>
                  <a:schemeClr val="dk1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ial"/>
                <a:buNone/>
              </a:pPr>
              <a:r>
                <a:rPr lang="ko" sz="11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}</a:t>
              </a:r>
              <a:endParaRPr sz="11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ial"/>
                <a:buNone/>
              </a:pPr>
              <a:r>
                <a:t/>
              </a:r>
              <a:endParaRPr sz="11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t/>
              </a:r>
              <a:endParaRPr sz="11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</p:txBody>
        </p:sp>
      </p:grpSp>
      <p:grpSp>
        <p:nvGrpSpPr>
          <p:cNvPr id="1059" name="Google Shape;1059;p95"/>
          <p:cNvGrpSpPr/>
          <p:nvPr/>
        </p:nvGrpSpPr>
        <p:grpSpPr>
          <a:xfrm>
            <a:off x="485414" y="975695"/>
            <a:ext cx="353870" cy="90097"/>
            <a:chOff x="851402" y="1731944"/>
            <a:chExt cx="368461" cy="87000"/>
          </a:xfrm>
        </p:grpSpPr>
        <p:sp>
          <p:nvSpPr>
            <p:cNvPr id="1060" name="Google Shape;1060;p95"/>
            <p:cNvSpPr/>
            <p:nvPr/>
          </p:nvSpPr>
          <p:spPr>
            <a:xfrm>
              <a:off x="851402" y="1731944"/>
              <a:ext cx="88800" cy="87000"/>
            </a:xfrm>
            <a:prstGeom prst="ellipse">
              <a:avLst/>
            </a:prstGeom>
            <a:solidFill>
              <a:srgbClr val="FE5F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" name="Google Shape;1061;p95"/>
            <p:cNvSpPr/>
            <p:nvPr/>
          </p:nvSpPr>
          <p:spPr>
            <a:xfrm>
              <a:off x="991232" y="1731944"/>
              <a:ext cx="88800" cy="87000"/>
            </a:xfrm>
            <a:prstGeom prst="ellipse">
              <a:avLst/>
            </a:prstGeom>
            <a:solidFill>
              <a:srgbClr val="FEBB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" name="Google Shape;1062;p95"/>
            <p:cNvSpPr/>
            <p:nvPr/>
          </p:nvSpPr>
          <p:spPr>
            <a:xfrm>
              <a:off x="1131062" y="1731944"/>
              <a:ext cx="88800" cy="87000"/>
            </a:xfrm>
            <a:prstGeom prst="ellipse">
              <a:avLst/>
            </a:prstGeom>
            <a:solidFill>
              <a:srgbClr val="29C7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063" name="Google Shape;1063;p95"/>
          <p:cNvCxnSpPr/>
          <p:nvPr/>
        </p:nvCxnSpPr>
        <p:spPr>
          <a:xfrm>
            <a:off x="1709700" y="3563100"/>
            <a:ext cx="2457000" cy="996300"/>
          </a:xfrm>
          <a:prstGeom prst="curvedConnector3">
            <a:avLst>
              <a:gd fmla="val 118509" name="adj1"/>
            </a:avLst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064" name="Google Shape;1064;p95"/>
          <p:cNvSpPr/>
          <p:nvPr/>
        </p:nvSpPr>
        <p:spPr>
          <a:xfrm>
            <a:off x="5804725" y="2077800"/>
            <a:ext cx="2160300" cy="26226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5" name="Google Shape;1065;p95"/>
          <p:cNvSpPr/>
          <p:nvPr/>
        </p:nvSpPr>
        <p:spPr>
          <a:xfrm>
            <a:off x="5848375" y="2388700"/>
            <a:ext cx="2072400" cy="22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lang="ko" sz="1200">
                <a:solidFill>
                  <a:schemeClr val="dk1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&gt; output</a:t>
            </a:r>
            <a:endParaRPr sz="1200">
              <a:solidFill>
                <a:schemeClr val="dk1"/>
              </a:solidFill>
              <a:latin typeface="JetBrains Mono SemiBold"/>
              <a:ea typeface="JetBrains Mono SemiBold"/>
              <a:cs typeface="JetBrains Mono SemiBold"/>
              <a:sym typeface="JetBrains Mono SemiBold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sz="1200">
              <a:solidFill>
                <a:schemeClr val="lt2"/>
              </a:solidFill>
              <a:latin typeface="JetBrains Mono SemiBold"/>
              <a:ea typeface="JetBrains Mono SemiBold"/>
              <a:cs typeface="JetBrains Mono SemiBold"/>
              <a:sym typeface="JetBrains Mono SemiBold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lang="ko" sz="12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hello!</a:t>
            </a:r>
            <a:endParaRPr sz="1200">
              <a:solidFill>
                <a:schemeClr val="lt2"/>
              </a:solidFill>
              <a:latin typeface="JetBrains Mono SemiBold"/>
              <a:ea typeface="JetBrains Mono SemiBold"/>
              <a:cs typeface="JetBrains Mono SemiBold"/>
              <a:sym typeface="JetBrains Mono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ko" sz="11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virtual thread!</a:t>
            </a:r>
            <a:endParaRPr sz="1200">
              <a:solidFill>
                <a:schemeClr val="lt2"/>
              </a:solidFill>
              <a:latin typeface="JetBrains Mono SemiBold"/>
              <a:ea typeface="JetBrains Mono SemiBold"/>
              <a:cs typeface="JetBrains Mono SemiBold"/>
              <a:sym typeface="JetBrains Mono SemiBold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lang="ko" sz="1200">
                <a:solidFill>
                  <a:srgbClr val="29C740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spring camp 2025!</a:t>
            </a:r>
            <a:endParaRPr sz="1200">
              <a:solidFill>
                <a:srgbClr val="29C740"/>
              </a:solidFill>
              <a:latin typeface="JetBrains Mono SemiBold"/>
              <a:ea typeface="JetBrains Mono SemiBold"/>
              <a:cs typeface="JetBrains Mono SemiBold"/>
              <a:sym typeface="JetBrains Mono SemiBold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JetBrains Mono SemiBold"/>
              <a:ea typeface="JetBrains Mono SemiBold"/>
              <a:cs typeface="JetBrains Mono SemiBold"/>
              <a:sym typeface="JetBrains Mono SemiBold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JetBrains Mono SemiBold"/>
              <a:ea typeface="JetBrains Mono SemiBold"/>
              <a:cs typeface="JetBrains Mono SemiBold"/>
              <a:sym typeface="JetBrains Mono SemiBold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JetBrains Mono SemiBold"/>
              <a:ea typeface="JetBrains Mono SemiBold"/>
              <a:cs typeface="JetBrains Mono SemiBold"/>
              <a:sym typeface="JetBrains Mono SemiBold"/>
            </a:endParaRPr>
          </a:p>
        </p:txBody>
      </p:sp>
      <p:grpSp>
        <p:nvGrpSpPr>
          <p:cNvPr id="1066" name="Google Shape;1066;p95"/>
          <p:cNvGrpSpPr/>
          <p:nvPr/>
        </p:nvGrpSpPr>
        <p:grpSpPr>
          <a:xfrm>
            <a:off x="5848367" y="2185149"/>
            <a:ext cx="326309" cy="84442"/>
            <a:chOff x="851402" y="1731944"/>
            <a:chExt cx="368461" cy="87000"/>
          </a:xfrm>
        </p:grpSpPr>
        <p:sp>
          <p:nvSpPr>
            <p:cNvPr id="1067" name="Google Shape;1067;p95"/>
            <p:cNvSpPr/>
            <p:nvPr/>
          </p:nvSpPr>
          <p:spPr>
            <a:xfrm>
              <a:off x="851402" y="1731944"/>
              <a:ext cx="88800" cy="87000"/>
            </a:xfrm>
            <a:prstGeom prst="ellipse">
              <a:avLst/>
            </a:prstGeom>
            <a:solidFill>
              <a:srgbClr val="FE5F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" name="Google Shape;1068;p95"/>
            <p:cNvSpPr/>
            <p:nvPr/>
          </p:nvSpPr>
          <p:spPr>
            <a:xfrm>
              <a:off x="991232" y="1731944"/>
              <a:ext cx="88800" cy="87000"/>
            </a:xfrm>
            <a:prstGeom prst="ellipse">
              <a:avLst/>
            </a:prstGeom>
            <a:solidFill>
              <a:srgbClr val="FEBB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" name="Google Shape;1069;p95"/>
            <p:cNvSpPr/>
            <p:nvPr/>
          </p:nvSpPr>
          <p:spPr>
            <a:xfrm>
              <a:off x="1131062" y="1731944"/>
              <a:ext cx="88800" cy="87000"/>
            </a:xfrm>
            <a:prstGeom prst="ellipse">
              <a:avLst/>
            </a:prstGeom>
            <a:solidFill>
              <a:srgbClr val="29C7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073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074;p96"/>
          <p:cNvSpPr txBox="1"/>
          <p:nvPr/>
        </p:nvSpPr>
        <p:spPr>
          <a:xfrm>
            <a:off x="401350" y="1502075"/>
            <a:ext cx="8493300" cy="18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600">
              <a:solidFill>
                <a:srgbClr val="EAEAE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75" name="Google Shape;1075;p96"/>
          <p:cNvSpPr txBox="1"/>
          <p:nvPr/>
        </p:nvSpPr>
        <p:spPr>
          <a:xfrm>
            <a:off x="311700" y="193875"/>
            <a:ext cx="7877400" cy="7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  <a:t>Continuation Example</a:t>
            </a:r>
            <a:endParaRPr b="1" sz="3000">
              <a:solidFill>
                <a:srgbClr val="EAEAEA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076" name="Google Shape;1076;p9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grpSp>
        <p:nvGrpSpPr>
          <p:cNvPr id="1077" name="Google Shape;1077;p96"/>
          <p:cNvGrpSpPr/>
          <p:nvPr/>
        </p:nvGrpSpPr>
        <p:grpSpPr>
          <a:xfrm>
            <a:off x="239519" y="844812"/>
            <a:ext cx="8067095" cy="4035208"/>
            <a:chOff x="665876" y="1632700"/>
            <a:chExt cx="5415248" cy="2122900"/>
          </a:xfrm>
        </p:grpSpPr>
        <p:pic>
          <p:nvPicPr>
            <p:cNvPr descr=" " id="1078" name="Google Shape;1078;p9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65876" y="1632700"/>
              <a:ext cx="5415248" cy="21229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79" name="Google Shape;1079;p96"/>
            <p:cNvSpPr/>
            <p:nvPr/>
          </p:nvSpPr>
          <p:spPr>
            <a:xfrm>
              <a:off x="799346" y="1785576"/>
              <a:ext cx="5186400" cy="192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t/>
              </a:r>
              <a:endParaRPr sz="11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 sz="11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public static final ContinuationScope scope = new ContinuationScope(“SpringCamp2025”);</a:t>
              </a:r>
              <a:endParaRPr sz="11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t/>
              </a:r>
              <a:endParaRPr sz="11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ial"/>
                <a:buNone/>
              </a:pPr>
              <a:r>
                <a:rPr lang="ko" sz="11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public static void main(String[] args) {</a:t>
              </a:r>
              <a:endParaRPr sz="11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ial"/>
                <a:buNone/>
              </a:pPr>
              <a:r>
                <a:t/>
              </a:r>
              <a:endParaRPr sz="11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ial"/>
                <a:buNone/>
              </a:pPr>
              <a:r>
                <a:rPr lang="ko" sz="11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  final var cont = new Continuation(scope, new Runnable() {</a:t>
              </a:r>
              <a:endParaRPr sz="11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ial"/>
                <a:buNone/>
              </a:pPr>
              <a:r>
                <a:rPr lang="ko" sz="11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      @Override</a:t>
              </a:r>
              <a:endParaRPr sz="11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ial"/>
                <a:buNone/>
              </a:pPr>
              <a:r>
                <a:rPr lang="ko" sz="11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      public void run() {</a:t>
              </a:r>
              <a:endParaRPr sz="11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ial"/>
                <a:buNone/>
              </a:pPr>
              <a:r>
                <a:rPr lang="ko" sz="11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          greeting();</a:t>
              </a:r>
              <a:endParaRPr sz="11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ial"/>
                <a:buNone/>
              </a:pPr>
              <a:r>
                <a:rPr lang="ko" sz="11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      }</a:t>
              </a:r>
              <a:endParaRPr sz="11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ial"/>
                <a:buNone/>
              </a:pPr>
              <a:r>
                <a:rPr lang="ko" sz="11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  }); </a:t>
              </a:r>
              <a:endParaRPr sz="11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ial"/>
                <a:buNone/>
              </a:pPr>
              <a:r>
                <a:t/>
              </a:r>
              <a:endParaRPr sz="11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ial"/>
                <a:buNone/>
              </a:pPr>
              <a:r>
                <a:rPr lang="ko" sz="1100">
                  <a:solidFill>
                    <a:srgbClr val="EE8934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  cont.run();    </a:t>
              </a:r>
              <a:endParaRPr sz="1100">
                <a:solidFill>
                  <a:srgbClr val="EE8934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ial"/>
                <a:buNone/>
              </a:pPr>
              <a:r>
                <a:rPr lang="ko" sz="11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  System.out.println(“</a:t>
              </a:r>
              <a:r>
                <a:rPr lang="ko" sz="11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virtual thread!</a:t>
              </a:r>
              <a:r>
                <a:rPr lang="ko" sz="11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”);</a:t>
              </a:r>
              <a:endParaRPr sz="11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ial"/>
                <a:buNone/>
              </a:pPr>
              <a:r>
                <a:rPr lang="ko" sz="11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  cont.run();</a:t>
              </a:r>
              <a:endParaRPr sz="11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 sz="11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}</a:t>
              </a:r>
              <a:endParaRPr sz="11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ial"/>
                <a:buNone/>
              </a:pPr>
              <a:r>
                <a:t/>
              </a:r>
              <a:endParaRPr sz="11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ial"/>
                <a:buNone/>
              </a:pPr>
              <a:r>
                <a:rPr lang="ko" sz="11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private static void </a:t>
              </a:r>
              <a:r>
                <a:rPr lang="ko" sz="11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greeting</a:t>
              </a:r>
              <a:r>
                <a:rPr lang="ko" sz="11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() {</a:t>
              </a:r>
              <a:endParaRPr sz="11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ial"/>
                <a:buNone/>
              </a:pPr>
              <a:r>
                <a:rPr lang="ko" sz="11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  System.out.println(“hello!”);</a:t>
              </a:r>
              <a:endParaRPr sz="11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ial"/>
                <a:buNone/>
              </a:pPr>
              <a:r>
                <a:rPr lang="ko" sz="11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  Continuation.yield(scope);</a:t>
              </a:r>
              <a:endParaRPr sz="11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ial"/>
                <a:buNone/>
              </a:pPr>
              <a:r>
                <a:rPr lang="ko" sz="11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  System.out.println(“spring camp 2025!”);</a:t>
              </a:r>
              <a:endParaRPr sz="11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ial"/>
                <a:buNone/>
              </a:pPr>
              <a:r>
                <a:rPr lang="ko" sz="11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}</a:t>
              </a:r>
              <a:endParaRPr sz="11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ial"/>
                <a:buNone/>
              </a:pPr>
              <a:r>
                <a:t/>
              </a:r>
              <a:endParaRPr sz="11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t/>
              </a:r>
              <a:endParaRPr sz="11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</p:txBody>
        </p:sp>
      </p:grpSp>
      <p:grpSp>
        <p:nvGrpSpPr>
          <p:cNvPr id="1080" name="Google Shape;1080;p96"/>
          <p:cNvGrpSpPr/>
          <p:nvPr/>
        </p:nvGrpSpPr>
        <p:grpSpPr>
          <a:xfrm>
            <a:off x="485414" y="975695"/>
            <a:ext cx="353870" cy="90097"/>
            <a:chOff x="851402" y="1731944"/>
            <a:chExt cx="368461" cy="87000"/>
          </a:xfrm>
        </p:grpSpPr>
        <p:sp>
          <p:nvSpPr>
            <p:cNvPr id="1081" name="Google Shape;1081;p96"/>
            <p:cNvSpPr/>
            <p:nvPr/>
          </p:nvSpPr>
          <p:spPr>
            <a:xfrm>
              <a:off x="851402" y="1731944"/>
              <a:ext cx="88800" cy="87000"/>
            </a:xfrm>
            <a:prstGeom prst="ellipse">
              <a:avLst/>
            </a:prstGeom>
            <a:solidFill>
              <a:srgbClr val="FE5F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" name="Google Shape;1082;p96"/>
            <p:cNvSpPr/>
            <p:nvPr/>
          </p:nvSpPr>
          <p:spPr>
            <a:xfrm>
              <a:off x="991232" y="1731944"/>
              <a:ext cx="88800" cy="87000"/>
            </a:xfrm>
            <a:prstGeom prst="ellipse">
              <a:avLst/>
            </a:prstGeom>
            <a:solidFill>
              <a:srgbClr val="FEBB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" name="Google Shape;1083;p96"/>
            <p:cNvSpPr/>
            <p:nvPr/>
          </p:nvSpPr>
          <p:spPr>
            <a:xfrm>
              <a:off x="1131062" y="1731944"/>
              <a:ext cx="88800" cy="87000"/>
            </a:xfrm>
            <a:prstGeom prst="ellipse">
              <a:avLst/>
            </a:prstGeom>
            <a:solidFill>
              <a:srgbClr val="29C7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84" name="Google Shape;1084;p96"/>
          <p:cNvSpPr/>
          <p:nvPr/>
        </p:nvSpPr>
        <p:spPr>
          <a:xfrm>
            <a:off x="5804725" y="2077800"/>
            <a:ext cx="2160300" cy="26226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5" name="Google Shape;1085;p96"/>
          <p:cNvSpPr/>
          <p:nvPr/>
        </p:nvSpPr>
        <p:spPr>
          <a:xfrm>
            <a:off x="5848375" y="2388700"/>
            <a:ext cx="2072400" cy="22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lang="ko" sz="1200">
                <a:solidFill>
                  <a:schemeClr val="dk1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&gt; output</a:t>
            </a:r>
            <a:endParaRPr sz="1200">
              <a:solidFill>
                <a:schemeClr val="dk1"/>
              </a:solidFill>
              <a:latin typeface="JetBrains Mono SemiBold"/>
              <a:ea typeface="JetBrains Mono SemiBold"/>
              <a:cs typeface="JetBrains Mono SemiBold"/>
              <a:sym typeface="JetBrains Mono SemiBold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JetBrains Mono SemiBold"/>
              <a:ea typeface="JetBrains Mono SemiBold"/>
              <a:cs typeface="JetBrains Mono SemiBold"/>
              <a:sym typeface="JetBrains Mono SemiBold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lang="ko" sz="12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hello!</a:t>
            </a:r>
            <a:endParaRPr sz="1200">
              <a:solidFill>
                <a:schemeClr val="lt2"/>
              </a:solidFill>
              <a:latin typeface="JetBrains Mono SemiBold"/>
              <a:ea typeface="JetBrains Mono SemiBold"/>
              <a:cs typeface="JetBrains Mono SemiBold"/>
              <a:sym typeface="JetBrains Mono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ko" sz="11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virtual thread!</a:t>
            </a:r>
            <a:endParaRPr sz="1200">
              <a:solidFill>
                <a:schemeClr val="lt2"/>
              </a:solidFill>
              <a:latin typeface="JetBrains Mono SemiBold"/>
              <a:ea typeface="JetBrains Mono SemiBold"/>
              <a:cs typeface="JetBrains Mono SemiBold"/>
              <a:sym typeface="JetBrains Mono SemiBold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lang="ko" sz="12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spring camp 2025!</a:t>
            </a:r>
            <a:endParaRPr sz="1200">
              <a:solidFill>
                <a:schemeClr val="lt2"/>
              </a:solidFill>
              <a:latin typeface="JetBrains Mono SemiBold"/>
              <a:ea typeface="JetBrains Mono SemiBold"/>
              <a:cs typeface="JetBrains Mono SemiBold"/>
              <a:sym typeface="JetBrains Mono SemiBold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JetBrains Mono SemiBold"/>
              <a:ea typeface="JetBrains Mono SemiBold"/>
              <a:cs typeface="JetBrains Mono SemiBold"/>
              <a:sym typeface="JetBrains Mono SemiBold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JetBrains Mono SemiBold"/>
              <a:ea typeface="JetBrains Mono SemiBold"/>
              <a:cs typeface="JetBrains Mono SemiBold"/>
              <a:sym typeface="JetBrains Mono SemiBold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JetBrains Mono SemiBold"/>
              <a:ea typeface="JetBrains Mono SemiBold"/>
              <a:cs typeface="JetBrains Mono SemiBold"/>
              <a:sym typeface="JetBrains Mono SemiBold"/>
            </a:endParaRPr>
          </a:p>
        </p:txBody>
      </p:sp>
      <p:grpSp>
        <p:nvGrpSpPr>
          <p:cNvPr id="1086" name="Google Shape;1086;p96"/>
          <p:cNvGrpSpPr/>
          <p:nvPr/>
        </p:nvGrpSpPr>
        <p:grpSpPr>
          <a:xfrm>
            <a:off x="5848367" y="2185149"/>
            <a:ext cx="326309" cy="84442"/>
            <a:chOff x="851402" y="1731944"/>
            <a:chExt cx="368461" cy="87000"/>
          </a:xfrm>
        </p:grpSpPr>
        <p:sp>
          <p:nvSpPr>
            <p:cNvPr id="1087" name="Google Shape;1087;p96"/>
            <p:cNvSpPr/>
            <p:nvPr/>
          </p:nvSpPr>
          <p:spPr>
            <a:xfrm>
              <a:off x="851402" y="1731944"/>
              <a:ext cx="88800" cy="87000"/>
            </a:xfrm>
            <a:prstGeom prst="ellipse">
              <a:avLst/>
            </a:prstGeom>
            <a:solidFill>
              <a:srgbClr val="FE5F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" name="Google Shape;1088;p96"/>
            <p:cNvSpPr/>
            <p:nvPr/>
          </p:nvSpPr>
          <p:spPr>
            <a:xfrm>
              <a:off x="991232" y="1731944"/>
              <a:ext cx="88800" cy="87000"/>
            </a:xfrm>
            <a:prstGeom prst="ellipse">
              <a:avLst/>
            </a:prstGeom>
            <a:solidFill>
              <a:srgbClr val="FEBB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" name="Google Shape;1089;p96"/>
            <p:cNvSpPr/>
            <p:nvPr/>
          </p:nvSpPr>
          <p:spPr>
            <a:xfrm>
              <a:off x="1131062" y="1731944"/>
              <a:ext cx="88800" cy="87000"/>
            </a:xfrm>
            <a:prstGeom prst="ellipse">
              <a:avLst/>
            </a:prstGeom>
            <a:solidFill>
              <a:srgbClr val="29C7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Google Shape;1094;p97"/>
          <p:cNvSpPr txBox="1"/>
          <p:nvPr/>
        </p:nvSpPr>
        <p:spPr>
          <a:xfrm>
            <a:off x="401350" y="1502075"/>
            <a:ext cx="8493300" cy="18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600">
              <a:solidFill>
                <a:srgbClr val="EAEAE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95" name="Google Shape;1095;p97"/>
          <p:cNvSpPr txBox="1"/>
          <p:nvPr/>
        </p:nvSpPr>
        <p:spPr>
          <a:xfrm>
            <a:off x="311700" y="193875"/>
            <a:ext cx="7877400" cy="7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  <a:t>Continuation Example</a:t>
            </a:r>
            <a:endParaRPr b="1" sz="3000">
              <a:solidFill>
                <a:srgbClr val="EAEAEA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096" name="Google Shape;1096;p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grpSp>
        <p:nvGrpSpPr>
          <p:cNvPr id="1097" name="Google Shape;1097;p97"/>
          <p:cNvGrpSpPr/>
          <p:nvPr/>
        </p:nvGrpSpPr>
        <p:grpSpPr>
          <a:xfrm>
            <a:off x="239519" y="844812"/>
            <a:ext cx="8067095" cy="4035208"/>
            <a:chOff x="665876" y="1632700"/>
            <a:chExt cx="5415248" cy="2122900"/>
          </a:xfrm>
        </p:grpSpPr>
        <p:pic>
          <p:nvPicPr>
            <p:cNvPr descr=" " id="1098" name="Google Shape;1098;p9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65876" y="1632700"/>
              <a:ext cx="5415248" cy="21229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99" name="Google Shape;1099;p97"/>
            <p:cNvSpPr/>
            <p:nvPr/>
          </p:nvSpPr>
          <p:spPr>
            <a:xfrm>
              <a:off x="799346" y="1785576"/>
              <a:ext cx="5186400" cy="192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t/>
              </a:r>
              <a:endParaRPr sz="11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 sz="11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public static final ContinuationScope scope = new ContinuationScope(“SpringCamp2025”);</a:t>
              </a:r>
              <a:endParaRPr sz="11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t/>
              </a:r>
              <a:endParaRPr sz="11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ial"/>
                <a:buNone/>
              </a:pPr>
              <a:r>
                <a:rPr lang="ko" sz="11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public static void main(String[] args) {</a:t>
              </a:r>
              <a:endParaRPr sz="11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ial"/>
                <a:buNone/>
              </a:pPr>
              <a:r>
                <a:t/>
              </a:r>
              <a:endParaRPr sz="11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ial"/>
                <a:buNone/>
              </a:pPr>
              <a:r>
                <a:rPr lang="ko" sz="11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  final var cont = new Continuation(scope, new Runnable() {</a:t>
              </a:r>
              <a:endParaRPr sz="11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ial"/>
                <a:buNone/>
              </a:pPr>
              <a:r>
                <a:rPr lang="ko" sz="11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      @Override</a:t>
              </a:r>
              <a:endParaRPr sz="11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ial"/>
                <a:buNone/>
              </a:pPr>
              <a:r>
                <a:rPr lang="ko" sz="11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      public void run() {</a:t>
              </a:r>
              <a:endParaRPr sz="11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ial"/>
                <a:buNone/>
              </a:pPr>
              <a:r>
                <a:rPr lang="ko" sz="11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          greeting();</a:t>
              </a:r>
              <a:endParaRPr sz="11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ial"/>
                <a:buNone/>
              </a:pPr>
              <a:r>
                <a:rPr lang="ko" sz="11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      }</a:t>
              </a:r>
              <a:endParaRPr sz="11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ial"/>
                <a:buNone/>
              </a:pPr>
              <a:r>
                <a:rPr lang="ko" sz="11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  }); </a:t>
              </a:r>
              <a:endParaRPr sz="11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ial"/>
                <a:buNone/>
              </a:pPr>
              <a:r>
                <a:t/>
              </a:r>
              <a:endParaRPr sz="11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ial"/>
                <a:buNone/>
              </a:pPr>
              <a:r>
                <a:rPr lang="ko" sz="1100">
                  <a:solidFill>
                    <a:srgbClr val="EE8934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  cont.run();    </a:t>
              </a:r>
              <a:endParaRPr sz="1100">
                <a:solidFill>
                  <a:srgbClr val="EE8934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ial"/>
                <a:buNone/>
              </a:pPr>
              <a:r>
                <a:rPr lang="ko" sz="11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  System.out.println(“</a:t>
              </a:r>
              <a:r>
                <a:rPr lang="ko" sz="11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virtual thread!</a:t>
              </a:r>
              <a:r>
                <a:rPr lang="ko" sz="11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”);</a:t>
              </a:r>
              <a:endParaRPr sz="11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ial"/>
                <a:buNone/>
              </a:pPr>
              <a:r>
                <a:rPr lang="ko" sz="11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  cont.run();</a:t>
              </a:r>
              <a:endParaRPr sz="11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 sz="11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}</a:t>
              </a:r>
              <a:endParaRPr sz="11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ial"/>
                <a:buNone/>
              </a:pPr>
              <a:r>
                <a:t/>
              </a:r>
              <a:endParaRPr sz="11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ial"/>
                <a:buNone/>
              </a:pPr>
              <a:r>
                <a:rPr lang="ko" sz="11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private static void </a:t>
              </a:r>
              <a:r>
                <a:rPr lang="ko" sz="11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greeting</a:t>
              </a:r>
              <a:r>
                <a:rPr lang="ko" sz="11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() {</a:t>
              </a:r>
              <a:endParaRPr sz="11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ial"/>
                <a:buNone/>
              </a:pPr>
              <a:r>
                <a:rPr lang="ko" sz="11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  System.out.println(“hello!”);</a:t>
              </a:r>
              <a:endParaRPr sz="11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ial"/>
                <a:buNone/>
              </a:pPr>
              <a:r>
                <a:rPr lang="ko" sz="1100">
                  <a:solidFill>
                    <a:srgbClr val="EE8934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  Continuation.yield(scope);</a:t>
              </a:r>
              <a:endParaRPr sz="1100">
                <a:solidFill>
                  <a:srgbClr val="EE8934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ial"/>
                <a:buNone/>
              </a:pPr>
              <a:r>
                <a:rPr lang="ko" sz="11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  System.out.println(“spring camp 2025!”);</a:t>
              </a:r>
              <a:endParaRPr sz="11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ial"/>
                <a:buNone/>
              </a:pPr>
              <a:r>
                <a:rPr lang="ko" sz="11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}</a:t>
              </a:r>
              <a:endParaRPr sz="11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ial"/>
                <a:buNone/>
              </a:pPr>
              <a:r>
                <a:t/>
              </a:r>
              <a:endParaRPr sz="11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t/>
              </a:r>
              <a:endParaRPr sz="11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</p:txBody>
        </p:sp>
      </p:grpSp>
      <p:grpSp>
        <p:nvGrpSpPr>
          <p:cNvPr id="1100" name="Google Shape;1100;p97"/>
          <p:cNvGrpSpPr/>
          <p:nvPr/>
        </p:nvGrpSpPr>
        <p:grpSpPr>
          <a:xfrm>
            <a:off x="485414" y="975695"/>
            <a:ext cx="353870" cy="90097"/>
            <a:chOff x="851402" y="1731944"/>
            <a:chExt cx="368461" cy="87000"/>
          </a:xfrm>
        </p:grpSpPr>
        <p:sp>
          <p:nvSpPr>
            <p:cNvPr id="1101" name="Google Shape;1101;p97"/>
            <p:cNvSpPr/>
            <p:nvPr/>
          </p:nvSpPr>
          <p:spPr>
            <a:xfrm>
              <a:off x="851402" y="1731944"/>
              <a:ext cx="88800" cy="87000"/>
            </a:xfrm>
            <a:prstGeom prst="ellipse">
              <a:avLst/>
            </a:prstGeom>
            <a:solidFill>
              <a:srgbClr val="FE5F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" name="Google Shape;1102;p97"/>
            <p:cNvSpPr/>
            <p:nvPr/>
          </p:nvSpPr>
          <p:spPr>
            <a:xfrm>
              <a:off x="991232" y="1731944"/>
              <a:ext cx="88800" cy="87000"/>
            </a:xfrm>
            <a:prstGeom prst="ellipse">
              <a:avLst/>
            </a:prstGeom>
            <a:solidFill>
              <a:srgbClr val="FEBB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" name="Google Shape;1103;p97"/>
            <p:cNvSpPr/>
            <p:nvPr/>
          </p:nvSpPr>
          <p:spPr>
            <a:xfrm>
              <a:off x="1131062" y="1731944"/>
              <a:ext cx="88800" cy="87000"/>
            </a:xfrm>
            <a:prstGeom prst="ellipse">
              <a:avLst/>
            </a:prstGeom>
            <a:solidFill>
              <a:srgbClr val="29C7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4" name="Google Shape;1104;p97"/>
          <p:cNvSpPr/>
          <p:nvPr/>
        </p:nvSpPr>
        <p:spPr>
          <a:xfrm>
            <a:off x="5804725" y="2077800"/>
            <a:ext cx="2160300" cy="26226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5" name="Google Shape;1105;p97"/>
          <p:cNvSpPr/>
          <p:nvPr/>
        </p:nvSpPr>
        <p:spPr>
          <a:xfrm>
            <a:off x="5848375" y="2388700"/>
            <a:ext cx="2072400" cy="22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lang="ko" sz="1200">
                <a:solidFill>
                  <a:schemeClr val="dk1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&gt; output</a:t>
            </a:r>
            <a:endParaRPr sz="1200">
              <a:solidFill>
                <a:schemeClr val="dk1"/>
              </a:solidFill>
              <a:latin typeface="JetBrains Mono SemiBold"/>
              <a:ea typeface="JetBrains Mono SemiBold"/>
              <a:cs typeface="JetBrains Mono SemiBold"/>
              <a:sym typeface="JetBrains Mono SemiBold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JetBrains Mono SemiBold"/>
              <a:ea typeface="JetBrains Mono SemiBold"/>
              <a:cs typeface="JetBrains Mono SemiBold"/>
              <a:sym typeface="JetBrains Mono SemiBold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lang="ko" sz="12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hello!</a:t>
            </a:r>
            <a:endParaRPr sz="1200">
              <a:solidFill>
                <a:schemeClr val="lt2"/>
              </a:solidFill>
              <a:latin typeface="JetBrains Mono SemiBold"/>
              <a:ea typeface="JetBrains Mono SemiBold"/>
              <a:cs typeface="JetBrains Mono SemiBold"/>
              <a:sym typeface="JetBrains Mono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ko" sz="11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virtual thread!</a:t>
            </a:r>
            <a:endParaRPr sz="1200">
              <a:solidFill>
                <a:schemeClr val="lt2"/>
              </a:solidFill>
              <a:latin typeface="JetBrains Mono SemiBold"/>
              <a:ea typeface="JetBrains Mono SemiBold"/>
              <a:cs typeface="JetBrains Mono SemiBold"/>
              <a:sym typeface="JetBrains Mono SemiBold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lang="ko" sz="12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spring camp 2025!</a:t>
            </a:r>
            <a:endParaRPr sz="1200">
              <a:solidFill>
                <a:schemeClr val="lt2"/>
              </a:solidFill>
              <a:latin typeface="JetBrains Mono SemiBold"/>
              <a:ea typeface="JetBrains Mono SemiBold"/>
              <a:cs typeface="JetBrains Mono SemiBold"/>
              <a:sym typeface="JetBrains Mono SemiBold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JetBrains Mono SemiBold"/>
              <a:ea typeface="JetBrains Mono SemiBold"/>
              <a:cs typeface="JetBrains Mono SemiBold"/>
              <a:sym typeface="JetBrains Mono SemiBold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JetBrains Mono SemiBold"/>
              <a:ea typeface="JetBrains Mono SemiBold"/>
              <a:cs typeface="JetBrains Mono SemiBold"/>
              <a:sym typeface="JetBrains Mono SemiBold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JetBrains Mono SemiBold"/>
              <a:ea typeface="JetBrains Mono SemiBold"/>
              <a:cs typeface="JetBrains Mono SemiBold"/>
              <a:sym typeface="JetBrains Mono SemiBold"/>
            </a:endParaRPr>
          </a:p>
        </p:txBody>
      </p:sp>
      <p:grpSp>
        <p:nvGrpSpPr>
          <p:cNvPr id="1106" name="Google Shape;1106;p97"/>
          <p:cNvGrpSpPr/>
          <p:nvPr/>
        </p:nvGrpSpPr>
        <p:grpSpPr>
          <a:xfrm>
            <a:off x="5848367" y="2185149"/>
            <a:ext cx="326309" cy="84442"/>
            <a:chOff x="851402" y="1731944"/>
            <a:chExt cx="368461" cy="87000"/>
          </a:xfrm>
        </p:grpSpPr>
        <p:sp>
          <p:nvSpPr>
            <p:cNvPr id="1107" name="Google Shape;1107;p97"/>
            <p:cNvSpPr/>
            <p:nvPr/>
          </p:nvSpPr>
          <p:spPr>
            <a:xfrm>
              <a:off x="851402" y="1731944"/>
              <a:ext cx="88800" cy="87000"/>
            </a:xfrm>
            <a:prstGeom prst="ellipse">
              <a:avLst/>
            </a:prstGeom>
            <a:solidFill>
              <a:srgbClr val="FE5F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" name="Google Shape;1108;p97"/>
            <p:cNvSpPr/>
            <p:nvPr/>
          </p:nvSpPr>
          <p:spPr>
            <a:xfrm>
              <a:off x="991232" y="1731944"/>
              <a:ext cx="88800" cy="87000"/>
            </a:xfrm>
            <a:prstGeom prst="ellipse">
              <a:avLst/>
            </a:prstGeom>
            <a:solidFill>
              <a:srgbClr val="FEBB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" name="Google Shape;1109;p97"/>
            <p:cNvSpPr/>
            <p:nvPr/>
          </p:nvSpPr>
          <p:spPr>
            <a:xfrm>
              <a:off x="1131062" y="1731944"/>
              <a:ext cx="88800" cy="87000"/>
            </a:xfrm>
            <a:prstGeom prst="ellipse">
              <a:avLst/>
            </a:prstGeom>
            <a:solidFill>
              <a:srgbClr val="29C7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113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" name="Google Shape;1114;p98"/>
          <p:cNvSpPr txBox="1"/>
          <p:nvPr/>
        </p:nvSpPr>
        <p:spPr>
          <a:xfrm>
            <a:off x="401350" y="1502075"/>
            <a:ext cx="8493300" cy="18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600">
              <a:solidFill>
                <a:srgbClr val="EAEAE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15" name="Google Shape;1115;p98"/>
          <p:cNvSpPr txBox="1"/>
          <p:nvPr/>
        </p:nvSpPr>
        <p:spPr>
          <a:xfrm>
            <a:off x="311700" y="193875"/>
            <a:ext cx="7877400" cy="7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  <a:t>Continuation Example</a:t>
            </a:r>
            <a:endParaRPr b="1" sz="3000">
              <a:solidFill>
                <a:srgbClr val="EAEAEA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116" name="Google Shape;1116;p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grpSp>
        <p:nvGrpSpPr>
          <p:cNvPr id="1117" name="Google Shape;1117;p98"/>
          <p:cNvGrpSpPr/>
          <p:nvPr/>
        </p:nvGrpSpPr>
        <p:grpSpPr>
          <a:xfrm>
            <a:off x="239519" y="844812"/>
            <a:ext cx="8067095" cy="4035208"/>
            <a:chOff x="665876" y="1632700"/>
            <a:chExt cx="5415248" cy="2122900"/>
          </a:xfrm>
        </p:grpSpPr>
        <p:pic>
          <p:nvPicPr>
            <p:cNvPr descr=" " id="1118" name="Google Shape;1118;p9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65876" y="1632700"/>
              <a:ext cx="5415248" cy="21229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19" name="Google Shape;1119;p98"/>
            <p:cNvSpPr/>
            <p:nvPr/>
          </p:nvSpPr>
          <p:spPr>
            <a:xfrm>
              <a:off x="799346" y="1785576"/>
              <a:ext cx="5186400" cy="192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t/>
              </a:r>
              <a:endParaRPr sz="11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 sz="11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public static final ContinuationScope scope = new ContinuationScope(“SpringCamp2025”);</a:t>
              </a:r>
              <a:endParaRPr sz="11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t/>
              </a:r>
              <a:endParaRPr sz="11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ial"/>
                <a:buNone/>
              </a:pPr>
              <a:r>
                <a:rPr lang="ko" sz="11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public static void main(String[] args) {</a:t>
              </a:r>
              <a:endParaRPr sz="11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ial"/>
                <a:buNone/>
              </a:pPr>
              <a:r>
                <a:t/>
              </a:r>
              <a:endParaRPr sz="11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ial"/>
                <a:buNone/>
              </a:pPr>
              <a:r>
                <a:rPr lang="ko" sz="11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  final var cont = new Continuation(scope, new Runnable() {</a:t>
              </a:r>
              <a:endParaRPr sz="11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ial"/>
                <a:buNone/>
              </a:pPr>
              <a:r>
                <a:rPr lang="ko" sz="11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      @Override</a:t>
              </a:r>
              <a:endParaRPr sz="11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ial"/>
                <a:buNone/>
              </a:pPr>
              <a:r>
                <a:rPr lang="ko" sz="11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      public void run() {</a:t>
              </a:r>
              <a:endParaRPr sz="11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ial"/>
                <a:buNone/>
              </a:pPr>
              <a:r>
                <a:rPr lang="ko" sz="11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          greeting();</a:t>
              </a:r>
              <a:endParaRPr sz="11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ial"/>
                <a:buNone/>
              </a:pPr>
              <a:r>
                <a:rPr lang="ko" sz="11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      }</a:t>
              </a:r>
              <a:endParaRPr sz="11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ial"/>
                <a:buNone/>
              </a:pPr>
              <a:r>
                <a:rPr lang="ko" sz="11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  }); </a:t>
              </a:r>
              <a:endParaRPr sz="11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ial"/>
                <a:buNone/>
              </a:pPr>
              <a:r>
                <a:t/>
              </a:r>
              <a:endParaRPr sz="11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ial"/>
                <a:buNone/>
              </a:pPr>
              <a:r>
                <a:rPr lang="ko" sz="1100">
                  <a:solidFill>
                    <a:srgbClr val="EE8934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  cont.run();    </a:t>
              </a:r>
              <a:endParaRPr sz="1100">
                <a:solidFill>
                  <a:srgbClr val="EE8934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ial"/>
                <a:buNone/>
              </a:pPr>
              <a:r>
                <a:rPr lang="ko" sz="11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  System.out.println(“</a:t>
              </a:r>
              <a:r>
                <a:rPr lang="ko" sz="11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virtual thread!</a:t>
              </a:r>
              <a:r>
                <a:rPr lang="ko" sz="11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”);</a:t>
              </a:r>
              <a:endParaRPr sz="11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ial"/>
                <a:buNone/>
              </a:pPr>
              <a:r>
                <a:rPr lang="ko" sz="1100">
                  <a:solidFill>
                    <a:srgbClr val="EE8934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  cont.run();</a:t>
              </a:r>
              <a:endParaRPr sz="1100">
                <a:solidFill>
                  <a:srgbClr val="EE8934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 sz="11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}</a:t>
              </a:r>
              <a:endParaRPr sz="11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ial"/>
                <a:buNone/>
              </a:pPr>
              <a:r>
                <a:t/>
              </a:r>
              <a:endParaRPr sz="11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ial"/>
                <a:buNone/>
              </a:pPr>
              <a:r>
                <a:rPr lang="ko" sz="11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private static void </a:t>
              </a:r>
              <a:r>
                <a:rPr lang="ko" sz="11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greeting</a:t>
              </a:r>
              <a:r>
                <a:rPr lang="ko" sz="11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() {</a:t>
              </a:r>
              <a:endParaRPr sz="11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ial"/>
                <a:buNone/>
              </a:pPr>
              <a:r>
                <a:rPr lang="ko" sz="11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  System.out.println(“hello!”);</a:t>
              </a:r>
              <a:endParaRPr sz="11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ial"/>
                <a:buNone/>
              </a:pPr>
              <a:r>
                <a:rPr lang="ko" sz="1100">
                  <a:solidFill>
                    <a:srgbClr val="EE8934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  Continuation.yield(scope);</a:t>
              </a:r>
              <a:endParaRPr sz="1100">
                <a:solidFill>
                  <a:srgbClr val="EE8934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ial"/>
                <a:buNone/>
              </a:pPr>
              <a:r>
                <a:rPr lang="ko" sz="11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  System.out.println(“spring camp 2025!”);</a:t>
              </a:r>
              <a:endParaRPr sz="11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ial"/>
                <a:buNone/>
              </a:pPr>
              <a:r>
                <a:rPr lang="ko" sz="11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}</a:t>
              </a:r>
              <a:endParaRPr sz="11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ial"/>
                <a:buNone/>
              </a:pPr>
              <a:r>
                <a:t/>
              </a:r>
              <a:endParaRPr sz="11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t/>
              </a:r>
              <a:endParaRPr sz="11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</p:txBody>
        </p:sp>
      </p:grpSp>
      <p:grpSp>
        <p:nvGrpSpPr>
          <p:cNvPr id="1120" name="Google Shape;1120;p98"/>
          <p:cNvGrpSpPr/>
          <p:nvPr/>
        </p:nvGrpSpPr>
        <p:grpSpPr>
          <a:xfrm>
            <a:off x="485414" y="975695"/>
            <a:ext cx="353870" cy="90097"/>
            <a:chOff x="851402" y="1731944"/>
            <a:chExt cx="368461" cy="87000"/>
          </a:xfrm>
        </p:grpSpPr>
        <p:sp>
          <p:nvSpPr>
            <p:cNvPr id="1121" name="Google Shape;1121;p98"/>
            <p:cNvSpPr/>
            <p:nvPr/>
          </p:nvSpPr>
          <p:spPr>
            <a:xfrm>
              <a:off x="851402" y="1731944"/>
              <a:ext cx="88800" cy="87000"/>
            </a:xfrm>
            <a:prstGeom prst="ellipse">
              <a:avLst/>
            </a:prstGeom>
            <a:solidFill>
              <a:srgbClr val="FE5F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2" name="Google Shape;1122;p98"/>
            <p:cNvSpPr/>
            <p:nvPr/>
          </p:nvSpPr>
          <p:spPr>
            <a:xfrm>
              <a:off x="991232" y="1731944"/>
              <a:ext cx="88800" cy="87000"/>
            </a:xfrm>
            <a:prstGeom prst="ellipse">
              <a:avLst/>
            </a:prstGeom>
            <a:solidFill>
              <a:srgbClr val="FEBB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3" name="Google Shape;1123;p98"/>
            <p:cNvSpPr/>
            <p:nvPr/>
          </p:nvSpPr>
          <p:spPr>
            <a:xfrm>
              <a:off x="1131062" y="1731944"/>
              <a:ext cx="88800" cy="87000"/>
            </a:xfrm>
            <a:prstGeom prst="ellipse">
              <a:avLst/>
            </a:prstGeom>
            <a:solidFill>
              <a:srgbClr val="29C7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24" name="Google Shape;1124;p98"/>
          <p:cNvSpPr/>
          <p:nvPr/>
        </p:nvSpPr>
        <p:spPr>
          <a:xfrm>
            <a:off x="5804725" y="2077800"/>
            <a:ext cx="2160300" cy="26226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5" name="Google Shape;1125;p98"/>
          <p:cNvSpPr/>
          <p:nvPr/>
        </p:nvSpPr>
        <p:spPr>
          <a:xfrm>
            <a:off x="5848375" y="2388700"/>
            <a:ext cx="2072400" cy="22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lang="ko" sz="1200">
                <a:solidFill>
                  <a:schemeClr val="dk1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&gt; output</a:t>
            </a:r>
            <a:endParaRPr sz="1200">
              <a:solidFill>
                <a:schemeClr val="dk1"/>
              </a:solidFill>
              <a:latin typeface="JetBrains Mono SemiBold"/>
              <a:ea typeface="JetBrains Mono SemiBold"/>
              <a:cs typeface="JetBrains Mono SemiBold"/>
              <a:sym typeface="JetBrains Mono SemiBold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JetBrains Mono SemiBold"/>
              <a:ea typeface="JetBrains Mono SemiBold"/>
              <a:cs typeface="JetBrains Mono SemiBold"/>
              <a:sym typeface="JetBrains Mono SemiBold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lang="ko" sz="12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hello!</a:t>
            </a:r>
            <a:endParaRPr sz="1200">
              <a:solidFill>
                <a:schemeClr val="lt2"/>
              </a:solidFill>
              <a:latin typeface="JetBrains Mono SemiBold"/>
              <a:ea typeface="JetBrains Mono SemiBold"/>
              <a:cs typeface="JetBrains Mono SemiBold"/>
              <a:sym typeface="JetBrains Mono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ko" sz="11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virtual thread!</a:t>
            </a:r>
            <a:endParaRPr sz="1200">
              <a:solidFill>
                <a:schemeClr val="lt2"/>
              </a:solidFill>
              <a:latin typeface="JetBrains Mono SemiBold"/>
              <a:ea typeface="JetBrains Mono SemiBold"/>
              <a:cs typeface="JetBrains Mono SemiBold"/>
              <a:sym typeface="JetBrains Mono SemiBold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lang="ko" sz="12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spring camp 2025!</a:t>
            </a:r>
            <a:endParaRPr sz="1200">
              <a:solidFill>
                <a:schemeClr val="lt2"/>
              </a:solidFill>
              <a:latin typeface="JetBrains Mono SemiBold"/>
              <a:ea typeface="JetBrains Mono SemiBold"/>
              <a:cs typeface="JetBrains Mono SemiBold"/>
              <a:sym typeface="JetBrains Mono SemiBold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JetBrains Mono SemiBold"/>
              <a:ea typeface="JetBrains Mono SemiBold"/>
              <a:cs typeface="JetBrains Mono SemiBold"/>
              <a:sym typeface="JetBrains Mono SemiBold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JetBrains Mono SemiBold"/>
              <a:ea typeface="JetBrains Mono SemiBold"/>
              <a:cs typeface="JetBrains Mono SemiBold"/>
              <a:sym typeface="JetBrains Mono SemiBold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JetBrains Mono SemiBold"/>
              <a:ea typeface="JetBrains Mono SemiBold"/>
              <a:cs typeface="JetBrains Mono SemiBold"/>
              <a:sym typeface="JetBrains Mono SemiBold"/>
            </a:endParaRPr>
          </a:p>
        </p:txBody>
      </p:sp>
      <p:grpSp>
        <p:nvGrpSpPr>
          <p:cNvPr id="1126" name="Google Shape;1126;p98"/>
          <p:cNvGrpSpPr/>
          <p:nvPr/>
        </p:nvGrpSpPr>
        <p:grpSpPr>
          <a:xfrm>
            <a:off x="5848367" y="2185149"/>
            <a:ext cx="326309" cy="84442"/>
            <a:chOff x="851402" y="1731944"/>
            <a:chExt cx="368461" cy="87000"/>
          </a:xfrm>
        </p:grpSpPr>
        <p:sp>
          <p:nvSpPr>
            <p:cNvPr id="1127" name="Google Shape;1127;p98"/>
            <p:cNvSpPr/>
            <p:nvPr/>
          </p:nvSpPr>
          <p:spPr>
            <a:xfrm>
              <a:off x="851402" y="1731944"/>
              <a:ext cx="88800" cy="87000"/>
            </a:xfrm>
            <a:prstGeom prst="ellipse">
              <a:avLst/>
            </a:prstGeom>
            <a:solidFill>
              <a:srgbClr val="FE5F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8" name="Google Shape;1128;p98"/>
            <p:cNvSpPr/>
            <p:nvPr/>
          </p:nvSpPr>
          <p:spPr>
            <a:xfrm>
              <a:off x="991232" y="1731944"/>
              <a:ext cx="88800" cy="87000"/>
            </a:xfrm>
            <a:prstGeom prst="ellipse">
              <a:avLst/>
            </a:prstGeom>
            <a:solidFill>
              <a:srgbClr val="FEBB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9" name="Google Shape;1129;p98"/>
            <p:cNvSpPr/>
            <p:nvPr/>
          </p:nvSpPr>
          <p:spPr>
            <a:xfrm>
              <a:off x="1131062" y="1731944"/>
              <a:ext cx="88800" cy="87000"/>
            </a:xfrm>
            <a:prstGeom prst="ellipse">
              <a:avLst/>
            </a:prstGeom>
            <a:solidFill>
              <a:srgbClr val="29C7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133" name="Shape 1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Google Shape;1134;p99"/>
          <p:cNvSpPr txBox="1"/>
          <p:nvPr/>
        </p:nvSpPr>
        <p:spPr>
          <a:xfrm>
            <a:off x="325350" y="1623450"/>
            <a:ext cx="8493300" cy="18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50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  <a:t>Continuation</a:t>
            </a:r>
            <a:endParaRPr b="1" sz="5000">
              <a:solidFill>
                <a:srgbClr val="EAEAEA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5000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rPr>
              <a:t>Stack</a:t>
            </a:r>
            <a:r>
              <a:rPr b="1" lang="ko" sz="50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  <a:t> &amp; </a:t>
            </a:r>
            <a:r>
              <a:rPr b="1" lang="ko" sz="5000">
                <a:solidFill>
                  <a:srgbClr val="7E97FF"/>
                </a:solidFill>
                <a:latin typeface="Comfortaa"/>
                <a:ea typeface="Comfortaa"/>
                <a:cs typeface="Comfortaa"/>
                <a:sym typeface="Comfortaa"/>
              </a:rPr>
              <a:t>Heap</a:t>
            </a:r>
            <a:r>
              <a:rPr b="1" lang="ko" sz="50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  <a:t> </a:t>
            </a:r>
            <a:endParaRPr b="1" sz="5000">
              <a:solidFill>
                <a:srgbClr val="EAEAEA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138" name="Shape 1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9" name="Google Shape;1139;p100"/>
          <p:cNvSpPr txBox="1"/>
          <p:nvPr/>
        </p:nvSpPr>
        <p:spPr>
          <a:xfrm>
            <a:off x="401350" y="1502075"/>
            <a:ext cx="8493300" cy="18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600">
              <a:solidFill>
                <a:srgbClr val="EAEAE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40" name="Google Shape;1140;p100"/>
          <p:cNvSpPr txBox="1"/>
          <p:nvPr/>
        </p:nvSpPr>
        <p:spPr>
          <a:xfrm>
            <a:off x="311700" y="193875"/>
            <a:ext cx="7877400" cy="7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  <a:t>Continuation memory </a:t>
            </a:r>
            <a:endParaRPr b="1" sz="3000">
              <a:solidFill>
                <a:srgbClr val="EAEAEA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141" name="Google Shape;1141;p1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grpSp>
        <p:nvGrpSpPr>
          <p:cNvPr id="1142" name="Google Shape;1142;p100"/>
          <p:cNvGrpSpPr/>
          <p:nvPr/>
        </p:nvGrpSpPr>
        <p:grpSpPr>
          <a:xfrm>
            <a:off x="239525" y="844800"/>
            <a:ext cx="8601077" cy="4035225"/>
            <a:chOff x="665880" y="1632694"/>
            <a:chExt cx="5773698" cy="2122909"/>
          </a:xfrm>
        </p:grpSpPr>
        <p:pic>
          <p:nvPicPr>
            <p:cNvPr descr=" " id="1143" name="Google Shape;1143;p10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65880" y="1632694"/>
              <a:ext cx="5773697" cy="212290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44" name="Google Shape;1144;p100"/>
            <p:cNvSpPr/>
            <p:nvPr/>
          </p:nvSpPr>
          <p:spPr>
            <a:xfrm>
              <a:off x="665880" y="1785577"/>
              <a:ext cx="5671800" cy="192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t/>
              </a:r>
              <a:endParaRPr sz="1200">
                <a:solidFill>
                  <a:schemeClr val="accent4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 sz="12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public static final ContinuationScope scope = new ContinuationScope(“SpringCamp2025”);</a:t>
              </a:r>
              <a:endParaRPr sz="12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t/>
              </a:r>
              <a:endParaRPr sz="12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ial"/>
                <a:buNone/>
              </a:pPr>
              <a:r>
                <a:rPr lang="ko" sz="1200">
                  <a:solidFill>
                    <a:schemeClr val="accent4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public static void</a:t>
              </a:r>
              <a:r>
                <a:rPr lang="ko" sz="1200">
                  <a:solidFill>
                    <a:schemeClr val="dk1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main(String[] args) {</a:t>
              </a:r>
              <a:endParaRPr sz="1200">
                <a:solidFill>
                  <a:schemeClr val="dk1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ial"/>
                <a:buNone/>
              </a:pPr>
              <a:r>
                <a:t/>
              </a:r>
              <a:endParaRPr sz="12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ial"/>
                <a:buNone/>
              </a:pPr>
              <a:r>
                <a:rPr lang="ko" sz="12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  final var cont = new Continuation(scope, () -&gt; {</a:t>
              </a:r>
              <a:endParaRPr sz="12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ial"/>
                <a:buNone/>
              </a:pPr>
              <a:r>
                <a:rPr lang="ko" sz="12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      greeting();</a:t>
              </a:r>
              <a:endParaRPr sz="12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ial"/>
                <a:buNone/>
              </a:pPr>
              <a:r>
                <a:rPr lang="ko" sz="12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  }); </a:t>
              </a:r>
              <a:endParaRPr sz="12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ial"/>
                <a:buNone/>
              </a:pPr>
              <a:r>
                <a:t/>
              </a:r>
              <a:endParaRPr sz="1200">
                <a:solidFill>
                  <a:schemeClr val="dk1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ial"/>
                <a:buNone/>
              </a:pPr>
              <a:r>
                <a:rPr lang="ko" sz="1200">
                  <a:solidFill>
                    <a:schemeClr val="dk1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  </a:t>
              </a:r>
              <a:r>
                <a:rPr lang="ko" sz="12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cont</a:t>
              </a:r>
              <a:r>
                <a:rPr lang="ko" sz="12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.run();    </a:t>
              </a:r>
              <a:endParaRPr sz="12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ial"/>
                <a:buNone/>
              </a:pPr>
              <a:r>
                <a:rPr lang="ko" sz="12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  System.out.println(“</a:t>
              </a:r>
              <a:r>
                <a:rPr lang="ko" sz="12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virtual thread!</a:t>
              </a:r>
              <a:r>
                <a:rPr lang="ko" sz="12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”);</a:t>
              </a:r>
              <a:endParaRPr sz="12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ial"/>
                <a:buNone/>
              </a:pPr>
              <a:r>
                <a:rPr lang="ko" sz="12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  </a:t>
              </a:r>
              <a:r>
                <a:rPr lang="ko" sz="12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cont</a:t>
              </a:r>
              <a:r>
                <a:rPr lang="ko" sz="12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.run();</a:t>
              </a:r>
              <a:endParaRPr sz="12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 sz="1200">
                  <a:solidFill>
                    <a:schemeClr val="dk1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}</a:t>
              </a:r>
              <a:endParaRPr sz="1200">
                <a:solidFill>
                  <a:schemeClr val="dk1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ial"/>
                <a:buNone/>
              </a:pPr>
              <a:r>
                <a:t/>
              </a:r>
              <a:endParaRPr sz="12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ial"/>
                <a:buNone/>
              </a:pPr>
              <a:r>
                <a:rPr lang="ko" sz="12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private static void greeting() {</a:t>
              </a:r>
              <a:endParaRPr sz="12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ial"/>
                <a:buNone/>
              </a:pPr>
              <a:r>
                <a:rPr lang="ko" sz="12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  System.out.println(“hello!”);</a:t>
              </a:r>
              <a:endParaRPr sz="12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ial"/>
                <a:buNone/>
              </a:pPr>
              <a:r>
                <a:rPr lang="ko" sz="12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  </a:t>
              </a:r>
              <a:r>
                <a:rPr lang="ko" sz="12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Continuation</a:t>
              </a:r>
              <a:r>
                <a:rPr lang="ko" sz="12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.yield(scope);</a:t>
              </a:r>
              <a:endParaRPr sz="12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ial"/>
                <a:buNone/>
              </a:pPr>
              <a:r>
                <a:rPr lang="ko" sz="12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  System.out.println(“spring camp 2025!”);</a:t>
              </a:r>
              <a:endParaRPr sz="12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ial"/>
                <a:buNone/>
              </a:pPr>
              <a:r>
                <a:rPr lang="ko" sz="12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}</a:t>
              </a:r>
              <a:endParaRPr sz="12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ial"/>
                <a:buNone/>
              </a:pPr>
              <a:r>
                <a:t/>
              </a:r>
              <a:endParaRPr sz="1200">
                <a:solidFill>
                  <a:schemeClr val="dk1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t/>
              </a:r>
              <a:endParaRPr sz="1200">
                <a:solidFill>
                  <a:schemeClr val="dk1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</p:txBody>
        </p:sp>
      </p:grpSp>
      <p:grpSp>
        <p:nvGrpSpPr>
          <p:cNvPr id="1145" name="Google Shape;1145;p100"/>
          <p:cNvGrpSpPr/>
          <p:nvPr/>
        </p:nvGrpSpPr>
        <p:grpSpPr>
          <a:xfrm>
            <a:off x="485414" y="975695"/>
            <a:ext cx="353870" cy="90097"/>
            <a:chOff x="851402" y="1731944"/>
            <a:chExt cx="368461" cy="87000"/>
          </a:xfrm>
        </p:grpSpPr>
        <p:sp>
          <p:nvSpPr>
            <p:cNvPr id="1146" name="Google Shape;1146;p100"/>
            <p:cNvSpPr/>
            <p:nvPr/>
          </p:nvSpPr>
          <p:spPr>
            <a:xfrm>
              <a:off x="851402" y="1731944"/>
              <a:ext cx="88800" cy="87000"/>
            </a:xfrm>
            <a:prstGeom prst="ellipse">
              <a:avLst/>
            </a:prstGeom>
            <a:solidFill>
              <a:srgbClr val="FE5F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7" name="Google Shape;1147;p100"/>
            <p:cNvSpPr/>
            <p:nvPr/>
          </p:nvSpPr>
          <p:spPr>
            <a:xfrm>
              <a:off x="991232" y="1731944"/>
              <a:ext cx="88800" cy="87000"/>
            </a:xfrm>
            <a:prstGeom prst="ellipse">
              <a:avLst/>
            </a:prstGeom>
            <a:solidFill>
              <a:srgbClr val="FEBB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8" name="Google Shape;1148;p100"/>
            <p:cNvSpPr/>
            <p:nvPr/>
          </p:nvSpPr>
          <p:spPr>
            <a:xfrm>
              <a:off x="1131062" y="1731944"/>
              <a:ext cx="88800" cy="87000"/>
            </a:xfrm>
            <a:prstGeom prst="ellipse">
              <a:avLst/>
            </a:prstGeom>
            <a:solidFill>
              <a:srgbClr val="29C7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49" name="Google Shape;1149;p100"/>
          <p:cNvSpPr/>
          <p:nvPr/>
        </p:nvSpPr>
        <p:spPr>
          <a:xfrm>
            <a:off x="5217850" y="2149325"/>
            <a:ext cx="1221900" cy="25140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0" name="Google Shape;1150;p100"/>
          <p:cNvSpPr/>
          <p:nvPr/>
        </p:nvSpPr>
        <p:spPr>
          <a:xfrm>
            <a:off x="6831721" y="2149325"/>
            <a:ext cx="1221900" cy="25140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1" name="Google Shape;1151;p100"/>
          <p:cNvSpPr txBox="1"/>
          <p:nvPr/>
        </p:nvSpPr>
        <p:spPr>
          <a:xfrm>
            <a:off x="5446150" y="2251250"/>
            <a:ext cx="765300" cy="2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Stack</a:t>
            </a:r>
            <a:endParaRPr b="1" sz="15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152" name="Google Shape;1152;p100"/>
          <p:cNvSpPr txBox="1"/>
          <p:nvPr/>
        </p:nvSpPr>
        <p:spPr>
          <a:xfrm>
            <a:off x="7060025" y="2251250"/>
            <a:ext cx="765300" cy="2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Heap</a:t>
            </a:r>
            <a:endParaRPr b="1" sz="15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153" name="Google Shape;1153;p100"/>
          <p:cNvSpPr/>
          <p:nvPr/>
        </p:nvSpPr>
        <p:spPr>
          <a:xfrm>
            <a:off x="5217850" y="4325675"/>
            <a:ext cx="1221900" cy="3375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latin typeface="Comfortaa"/>
                <a:ea typeface="Comfortaa"/>
                <a:cs typeface="Comfortaa"/>
                <a:sym typeface="Comfortaa"/>
              </a:rPr>
              <a:t>main()</a:t>
            </a:r>
            <a:endParaRPr b="1" sz="1000"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157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Google Shape;1158;p101"/>
          <p:cNvSpPr txBox="1"/>
          <p:nvPr/>
        </p:nvSpPr>
        <p:spPr>
          <a:xfrm>
            <a:off x="401350" y="1502075"/>
            <a:ext cx="8493300" cy="18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600">
              <a:solidFill>
                <a:srgbClr val="EAEAE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59" name="Google Shape;1159;p101"/>
          <p:cNvSpPr txBox="1"/>
          <p:nvPr/>
        </p:nvSpPr>
        <p:spPr>
          <a:xfrm>
            <a:off x="311700" y="193875"/>
            <a:ext cx="7877400" cy="7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  <a:t>Continuation memory </a:t>
            </a:r>
            <a:endParaRPr b="1" sz="3000">
              <a:solidFill>
                <a:srgbClr val="EAEAEA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160" name="Google Shape;1160;p1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grpSp>
        <p:nvGrpSpPr>
          <p:cNvPr id="1161" name="Google Shape;1161;p101"/>
          <p:cNvGrpSpPr/>
          <p:nvPr/>
        </p:nvGrpSpPr>
        <p:grpSpPr>
          <a:xfrm>
            <a:off x="239525" y="844800"/>
            <a:ext cx="8601077" cy="4035225"/>
            <a:chOff x="665880" y="1632694"/>
            <a:chExt cx="5773698" cy="2122909"/>
          </a:xfrm>
        </p:grpSpPr>
        <p:pic>
          <p:nvPicPr>
            <p:cNvPr descr=" " id="1162" name="Google Shape;1162;p10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65880" y="1632694"/>
              <a:ext cx="5773697" cy="212290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63" name="Google Shape;1163;p101"/>
            <p:cNvSpPr/>
            <p:nvPr/>
          </p:nvSpPr>
          <p:spPr>
            <a:xfrm>
              <a:off x="665880" y="1785577"/>
              <a:ext cx="5671800" cy="192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t/>
              </a:r>
              <a:endParaRPr sz="12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 sz="12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public static final ContinuationScope scope = new ContinuationScope(“SpringCamp2025”);</a:t>
              </a:r>
              <a:endParaRPr sz="12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t/>
              </a:r>
              <a:endParaRPr sz="12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ial"/>
                <a:buNone/>
              </a:pPr>
              <a:r>
                <a:rPr lang="ko" sz="12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public static void main(String[] args) {</a:t>
              </a:r>
              <a:endParaRPr sz="12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ial"/>
                <a:buNone/>
              </a:pPr>
              <a:r>
                <a:t/>
              </a:r>
              <a:endParaRPr sz="12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ial"/>
                <a:buNone/>
              </a:pPr>
              <a:r>
                <a:rPr lang="ko" sz="12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  final var cont = new Continuation(scope, () -&gt; {</a:t>
              </a:r>
              <a:endParaRPr sz="12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ial"/>
                <a:buNone/>
              </a:pPr>
              <a:r>
                <a:rPr lang="ko" sz="12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      g</a:t>
              </a:r>
              <a:r>
                <a:rPr lang="ko" sz="12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reeting</a:t>
              </a:r>
              <a:r>
                <a:rPr lang="ko" sz="12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();</a:t>
              </a:r>
              <a:endParaRPr sz="12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ial"/>
                <a:buNone/>
              </a:pPr>
              <a:r>
                <a:rPr lang="ko" sz="12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  }); </a:t>
              </a:r>
              <a:endParaRPr sz="12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ial"/>
                <a:buNone/>
              </a:pPr>
              <a:r>
                <a:t/>
              </a:r>
              <a:endParaRPr sz="12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ial"/>
                <a:buNone/>
              </a:pPr>
              <a:r>
                <a:rPr lang="ko" sz="12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  </a:t>
              </a:r>
              <a:r>
                <a:rPr lang="ko" sz="1200">
                  <a:solidFill>
                    <a:schemeClr val="dk1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cont</a:t>
              </a:r>
              <a:r>
                <a:rPr lang="ko" sz="1200">
                  <a:solidFill>
                    <a:schemeClr val="dk1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.run();    </a:t>
              </a:r>
              <a:endParaRPr sz="1200">
                <a:solidFill>
                  <a:schemeClr val="dk1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ial"/>
                <a:buNone/>
              </a:pPr>
              <a:r>
                <a:rPr lang="ko" sz="12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  System.out.println(“</a:t>
              </a:r>
              <a:r>
                <a:rPr lang="ko" sz="12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virtual thread!</a:t>
              </a:r>
              <a:r>
                <a:rPr lang="ko" sz="12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”);</a:t>
              </a:r>
              <a:endParaRPr sz="12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ial"/>
                <a:buNone/>
              </a:pPr>
              <a:r>
                <a:rPr lang="ko" sz="12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  cont.run();</a:t>
              </a:r>
              <a:endParaRPr sz="12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 sz="12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}</a:t>
              </a:r>
              <a:endParaRPr sz="12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ial"/>
                <a:buNone/>
              </a:pPr>
              <a:r>
                <a:t/>
              </a:r>
              <a:endParaRPr sz="12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ial"/>
                <a:buNone/>
              </a:pPr>
              <a:r>
                <a:rPr lang="ko" sz="12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private static void greeting() {</a:t>
              </a:r>
              <a:endParaRPr sz="12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ial"/>
                <a:buNone/>
              </a:pPr>
              <a:r>
                <a:rPr lang="ko" sz="12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  System.out.println(“hello!”);</a:t>
              </a:r>
              <a:endParaRPr sz="12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ial"/>
                <a:buNone/>
              </a:pPr>
              <a:r>
                <a:rPr lang="ko" sz="12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  </a:t>
              </a:r>
              <a:r>
                <a:rPr lang="ko" sz="12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Continuation</a:t>
              </a:r>
              <a:r>
                <a:rPr lang="ko" sz="12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.yield(scope);</a:t>
              </a:r>
              <a:endParaRPr sz="12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ial"/>
                <a:buNone/>
              </a:pPr>
              <a:r>
                <a:rPr lang="ko" sz="12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  System.out.println(“spring camp 2025!”);</a:t>
              </a:r>
              <a:endParaRPr sz="12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ial"/>
                <a:buNone/>
              </a:pPr>
              <a:r>
                <a:rPr lang="ko" sz="12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}</a:t>
              </a:r>
              <a:endParaRPr sz="12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ial"/>
                <a:buNone/>
              </a:pPr>
              <a:r>
                <a:t/>
              </a:r>
              <a:endParaRPr sz="12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t/>
              </a:r>
              <a:endParaRPr sz="12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</p:txBody>
        </p:sp>
      </p:grpSp>
      <p:grpSp>
        <p:nvGrpSpPr>
          <p:cNvPr id="1164" name="Google Shape;1164;p101"/>
          <p:cNvGrpSpPr/>
          <p:nvPr/>
        </p:nvGrpSpPr>
        <p:grpSpPr>
          <a:xfrm>
            <a:off x="485414" y="975695"/>
            <a:ext cx="353870" cy="90097"/>
            <a:chOff x="851402" y="1731944"/>
            <a:chExt cx="368461" cy="87000"/>
          </a:xfrm>
        </p:grpSpPr>
        <p:sp>
          <p:nvSpPr>
            <p:cNvPr id="1165" name="Google Shape;1165;p101"/>
            <p:cNvSpPr/>
            <p:nvPr/>
          </p:nvSpPr>
          <p:spPr>
            <a:xfrm>
              <a:off x="851402" y="1731944"/>
              <a:ext cx="88800" cy="87000"/>
            </a:xfrm>
            <a:prstGeom prst="ellipse">
              <a:avLst/>
            </a:prstGeom>
            <a:solidFill>
              <a:srgbClr val="FE5F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6" name="Google Shape;1166;p101"/>
            <p:cNvSpPr/>
            <p:nvPr/>
          </p:nvSpPr>
          <p:spPr>
            <a:xfrm>
              <a:off x="991232" y="1731944"/>
              <a:ext cx="88800" cy="87000"/>
            </a:xfrm>
            <a:prstGeom prst="ellipse">
              <a:avLst/>
            </a:prstGeom>
            <a:solidFill>
              <a:srgbClr val="FEBB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" name="Google Shape;1167;p101"/>
            <p:cNvSpPr/>
            <p:nvPr/>
          </p:nvSpPr>
          <p:spPr>
            <a:xfrm>
              <a:off x="1131062" y="1731944"/>
              <a:ext cx="88800" cy="87000"/>
            </a:xfrm>
            <a:prstGeom prst="ellipse">
              <a:avLst/>
            </a:prstGeom>
            <a:solidFill>
              <a:srgbClr val="29C7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68" name="Google Shape;1168;p101"/>
          <p:cNvSpPr/>
          <p:nvPr/>
        </p:nvSpPr>
        <p:spPr>
          <a:xfrm>
            <a:off x="5217850" y="2149325"/>
            <a:ext cx="1221900" cy="25140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9" name="Google Shape;1169;p101"/>
          <p:cNvSpPr/>
          <p:nvPr/>
        </p:nvSpPr>
        <p:spPr>
          <a:xfrm>
            <a:off x="6831721" y="2149325"/>
            <a:ext cx="1221900" cy="25140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0" name="Google Shape;1170;p101"/>
          <p:cNvSpPr txBox="1"/>
          <p:nvPr/>
        </p:nvSpPr>
        <p:spPr>
          <a:xfrm>
            <a:off x="5446150" y="2251250"/>
            <a:ext cx="765300" cy="2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Stack</a:t>
            </a:r>
            <a:endParaRPr b="1" sz="15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171" name="Google Shape;1171;p101"/>
          <p:cNvSpPr txBox="1"/>
          <p:nvPr/>
        </p:nvSpPr>
        <p:spPr>
          <a:xfrm>
            <a:off x="7060025" y="2251250"/>
            <a:ext cx="765300" cy="2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H</a:t>
            </a:r>
            <a:r>
              <a:rPr b="1" lang="ko" sz="15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eap</a:t>
            </a:r>
            <a:endParaRPr b="1" sz="15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172" name="Google Shape;1172;p101"/>
          <p:cNvSpPr/>
          <p:nvPr/>
        </p:nvSpPr>
        <p:spPr>
          <a:xfrm>
            <a:off x="5217850" y="4325675"/>
            <a:ext cx="1221900" cy="3375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latin typeface="Comfortaa"/>
                <a:ea typeface="Comfortaa"/>
                <a:cs typeface="Comfortaa"/>
                <a:sym typeface="Comfortaa"/>
              </a:rPr>
              <a:t>main()</a:t>
            </a:r>
            <a:endParaRPr b="1" sz="10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173" name="Google Shape;1173;p101"/>
          <p:cNvSpPr/>
          <p:nvPr/>
        </p:nvSpPr>
        <p:spPr>
          <a:xfrm>
            <a:off x="5217850" y="3988175"/>
            <a:ext cx="1221900" cy="3375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latin typeface="Comfortaa"/>
                <a:ea typeface="Comfortaa"/>
                <a:cs typeface="Comfortaa"/>
                <a:sym typeface="Comfortaa"/>
              </a:rPr>
              <a:t>cont</a:t>
            </a:r>
            <a:r>
              <a:rPr b="1" lang="ko" sz="1000">
                <a:latin typeface="Comfortaa"/>
                <a:ea typeface="Comfortaa"/>
                <a:cs typeface="Comfortaa"/>
                <a:sym typeface="Comfortaa"/>
              </a:rPr>
              <a:t>.run()</a:t>
            </a:r>
            <a:endParaRPr b="1" sz="1000"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02"/>
          <p:cNvSpPr txBox="1"/>
          <p:nvPr/>
        </p:nvSpPr>
        <p:spPr>
          <a:xfrm>
            <a:off x="401350" y="1502075"/>
            <a:ext cx="8493300" cy="18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600">
              <a:solidFill>
                <a:srgbClr val="EAEAE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79" name="Google Shape;1179;p102"/>
          <p:cNvSpPr txBox="1"/>
          <p:nvPr/>
        </p:nvSpPr>
        <p:spPr>
          <a:xfrm>
            <a:off x="311700" y="193875"/>
            <a:ext cx="7877400" cy="7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  <a:t>Continuation memory </a:t>
            </a:r>
            <a:endParaRPr b="1" sz="3000">
              <a:solidFill>
                <a:srgbClr val="EAEAEA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180" name="Google Shape;1180;p1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grpSp>
        <p:nvGrpSpPr>
          <p:cNvPr id="1181" name="Google Shape;1181;p102"/>
          <p:cNvGrpSpPr/>
          <p:nvPr/>
        </p:nvGrpSpPr>
        <p:grpSpPr>
          <a:xfrm>
            <a:off x="239525" y="844800"/>
            <a:ext cx="8601077" cy="4035225"/>
            <a:chOff x="665880" y="1632694"/>
            <a:chExt cx="5773698" cy="2122909"/>
          </a:xfrm>
        </p:grpSpPr>
        <p:pic>
          <p:nvPicPr>
            <p:cNvPr descr=" " id="1182" name="Google Shape;1182;p10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65880" y="1632694"/>
              <a:ext cx="5773697" cy="212290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83" name="Google Shape;1183;p102"/>
            <p:cNvSpPr/>
            <p:nvPr/>
          </p:nvSpPr>
          <p:spPr>
            <a:xfrm>
              <a:off x="665880" y="1785577"/>
              <a:ext cx="5671800" cy="192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t/>
              </a:r>
              <a:endParaRPr sz="12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 sz="12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public static final ContinuationScope scope = new ContinuationScope(“SpringCamp2025”);</a:t>
              </a:r>
              <a:endParaRPr sz="12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t/>
              </a:r>
              <a:endParaRPr sz="12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ial"/>
                <a:buNone/>
              </a:pPr>
              <a:r>
                <a:rPr lang="ko" sz="12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public static void main(String[] args) {</a:t>
              </a:r>
              <a:endParaRPr sz="12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ial"/>
                <a:buNone/>
              </a:pPr>
              <a:r>
                <a:t/>
              </a:r>
              <a:endParaRPr sz="12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ial"/>
                <a:buNone/>
              </a:pPr>
              <a:r>
                <a:rPr lang="ko" sz="12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  final var </a:t>
              </a:r>
              <a:r>
                <a:rPr lang="ko" sz="12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cont</a:t>
              </a:r>
              <a:r>
                <a:rPr lang="ko" sz="12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= new Continuation(scope, () -&gt; {</a:t>
              </a:r>
              <a:endParaRPr sz="12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ial"/>
                <a:buNone/>
              </a:pPr>
              <a:r>
                <a:rPr lang="ko" sz="12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      </a:t>
              </a:r>
              <a:r>
                <a:rPr lang="ko" sz="12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greeting</a:t>
              </a:r>
              <a:r>
                <a:rPr lang="ko" sz="12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();</a:t>
              </a:r>
              <a:endParaRPr sz="12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ial"/>
                <a:buNone/>
              </a:pPr>
              <a:r>
                <a:rPr lang="ko" sz="12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  }); </a:t>
              </a:r>
              <a:endParaRPr sz="12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ial"/>
                <a:buNone/>
              </a:pPr>
              <a:r>
                <a:t/>
              </a:r>
              <a:endParaRPr sz="12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ial"/>
                <a:buNone/>
              </a:pPr>
              <a:r>
                <a:rPr lang="ko" sz="12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  </a:t>
              </a:r>
              <a:r>
                <a:rPr lang="ko" sz="12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cont</a:t>
              </a:r>
              <a:r>
                <a:rPr lang="ko" sz="12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.run();    </a:t>
              </a:r>
              <a:endParaRPr sz="12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ial"/>
                <a:buNone/>
              </a:pPr>
              <a:r>
                <a:rPr lang="ko" sz="12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  System.out.println(“</a:t>
              </a:r>
              <a:r>
                <a:rPr lang="ko" sz="12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virtual thread!</a:t>
              </a:r>
              <a:r>
                <a:rPr lang="ko" sz="12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”);</a:t>
              </a:r>
              <a:endParaRPr sz="12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ial"/>
                <a:buNone/>
              </a:pPr>
              <a:r>
                <a:rPr lang="ko" sz="12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  </a:t>
              </a:r>
              <a:r>
                <a:rPr lang="ko" sz="12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cont</a:t>
              </a:r>
              <a:r>
                <a:rPr lang="ko" sz="12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.run();</a:t>
              </a:r>
              <a:endParaRPr sz="12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 sz="12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}</a:t>
              </a:r>
              <a:endParaRPr sz="12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ial"/>
                <a:buNone/>
              </a:pPr>
              <a:r>
                <a:t/>
              </a:r>
              <a:endParaRPr sz="12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ial"/>
                <a:buNone/>
              </a:pPr>
              <a:r>
                <a:rPr lang="ko" sz="12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private static void </a:t>
              </a:r>
              <a:r>
                <a:rPr lang="ko" sz="12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greeting</a:t>
              </a:r>
              <a:r>
                <a:rPr lang="ko" sz="12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() {</a:t>
              </a:r>
              <a:endParaRPr sz="12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ial"/>
                <a:buNone/>
              </a:pPr>
              <a:r>
                <a:rPr lang="ko" sz="12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  </a:t>
              </a:r>
              <a:r>
                <a:rPr lang="ko" sz="1200">
                  <a:solidFill>
                    <a:schemeClr val="dk1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System.out.println(</a:t>
              </a:r>
              <a:r>
                <a:rPr lang="ko" sz="1200">
                  <a:solidFill>
                    <a:srgbClr val="29C740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“hello!”</a:t>
              </a:r>
              <a:r>
                <a:rPr lang="ko" sz="1200">
                  <a:solidFill>
                    <a:schemeClr val="dk1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);</a:t>
              </a:r>
              <a:endParaRPr sz="1200">
                <a:solidFill>
                  <a:schemeClr val="dk1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ial"/>
                <a:buNone/>
              </a:pPr>
              <a:r>
                <a:rPr lang="ko" sz="12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  </a:t>
              </a:r>
              <a:r>
                <a:rPr lang="ko" sz="12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Continuation</a:t>
              </a:r>
              <a:r>
                <a:rPr lang="ko" sz="12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.yield(scope);</a:t>
              </a:r>
              <a:endParaRPr sz="12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ial"/>
                <a:buNone/>
              </a:pPr>
              <a:r>
                <a:rPr lang="ko" sz="12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  System.out.println(“spring camp 2025!”);</a:t>
              </a:r>
              <a:endParaRPr sz="12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ial"/>
                <a:buNone/>
              </a:pPr>
              <a:r>
                <a:rPr lang="ko" sz="12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}</a:t>
              </a:r>
              <a:endParaRPr sz="12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ial"/>
                <a:buNone/>
              </a:pPr>
              <a:r>
                <a:t/>
              </a:r>
              <a:endParaRPr sz="12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t/>
              </a:r>
              <a:endParaRPr sz="12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</p:txBody>
        </p:sp>
      </p:grpSp>
      <p:grpSp>
        <p:nvGrpSpPr>
          <p:cNvPr id="1184" name="Google Shape;1184;p102"/>
          <p:cNvGrpSpPr/>
          <p:nvPr/>
        </p:nvGrpSpPr>
        <p:grpSpPr>
          <a:xfrm>
            <a:off x="485414" y="975695"/>
            <a:ext cx="353870" cy="90097"/>
            <a:chOff x="851402" y="1731944"/>
            <a:chExt cx="368461" cy="87000"/>
          </a:xfrm>
        </p:grpSpPr>
        <p:sp>
          <p:nvSpPr>
            <p:cNvPr id="1185" name="Google Shape;1185;p102"/>
            <p:cNvSpPr/>
            <p:nvPr/>
          </p:nvSpPr>
          <p:spPr>
            <a:xfrm>
              <a:off x="851402" y="1731944"/>
              <a:ext cx="88800" cy="87000"/>
            </a:xfrm>
            <a:prstGeom prst="ellipse">
              <a:avLst/>
            </a:prstGeom>
            <a:solidFill>
              <a:srgbClr val="FE5F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6" name="Google Shape;1186;p102"/>
            <p:cNvSpPr/>
            <p:nvPr/>
          </p:nvSpPr>
          <p:spPr>
            <a:xfrm>
              <a:off x="991232" y="1731944"/>
              <a:ext cx="88800" cy="87000"/>
            </a:xfrm>
            <a:prstGeom prst="ellipse">
              <a:avLst/>
            </a:prstGeom>
            <a:solidFill>
              <a:srgbClr val="FEBB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7" name="Google Shape;1187;p102"/>
            <p:cNvSpPr/>
            <p:nvPr/>
          </p:nvSpPr>
          <p:spPr>
            <a:xfrm>
              <a:off x="1131062" y="1731944"/>
              <a:ext cx="88800" cy="87000"/>
            </a:xfrm>
            <a:prstGeom prst="ellipse">
              <a:avLst/>
            </a:prstGeom>
            <a:solidFill>
              <a:srgbClr val="29C7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88" name="Google Shape;1188;p102"/>
          <p:cNvSpPr/>
          <p:nvPr/>
        </p:nvSpPr>
        <p:spPr>
          <a:xfrm>
            <a:off x="5217850" y="2149325"/>
            <a:ext cx="1221900" cy="25140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9" name="Google Shape;1189;p102"/>
          <p:cNvSpPr/>
          <p:nvPr/>
        </p:nvSpPr>
        <p:spPr>
          <a:xfrm>
            <a:off x="6831721" y="2149325"/>
            <a:ext cx="1221900" cy="25140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0" name="Google Shape;1190;p102"/>
          <p:cNvSpPr txBox="1"/>
          <p:nvPr/>
        </p:nvSpPr>
        <p:spPr>
          <a:xfrm>
            <a:off x="5446150" y="2251250"/>
            <a:ext cx="765300" cy="2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Stack</a:t>
            </a:r>
            <a:endParaRPr b="1" sz="15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191" name="Google Shape;1191;p102"/>
          <p:cNvSpPr txBox="1"/>
          <p:nvPr/>
        </p:nvSpPr>
        <p:spPr>
          <a:xfrm>
            <a:off x="7060025" y="2251250"/>
            <a:ext cx="765300" cy="2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H</a:t>
            </a:r>
            <a:r>
              <a:rPr b="1" lang="ko" sz="15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eap</a:t>
            </a:r>
            <a:endParaRPr b="1" sz="15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192" name="Google Shape;1192;p102"/>
          <p:cNvSpPr/>
          <p:nvPr/>
        </p:nvSpPr>
        <p:spPr>
          <a:xfrm>
            <a:off x="5217850" y="3650675"/>
            <a:ext cx="1221900" cy="3375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latin typeface="Comfortaa"/>
                <a:ea typeface="Comfortaa"/>
                <a:cs typeface="Comfortaa"/>
                <a:sym typeface="Comfortaa"/>
              </a:rPr>
              <a:t>g</a:t>
            </a:r>
            <a:r>
              <a:rPr b="1" lang="ko" sz="1000">
                <a:latin typeface="Comfortaa"/>
                <a:ea typeface="Comfortaa"/>
                <a:cs typeface="Comfortaa"/>
                <a:sym typeface="Comfortaa"/>
              </a:rPr>
              <a:t>reeting()</a:t>
            </a:r>
            <a:endParaRPr b="1" sz="10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193" name="Google Shape;1193;p102"/>
          <p:cNvSpPr/>
          <p:nvPr/>
        </p:nvSpPr>
        <p:spPr>
          <a:xfrm>
            <a:off x="5217850" y="4325675"/>
            <a:ext cx="1221900" cy="3375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latin typeface="Comfortaa"/>
                <a:ea typeface="Comfortaa"/>
                <a:cs typeface="Comfortaa"/>
                <a:sym typeface="Comfortaa"/>
              </a:rPr>
              <a:t>main()</a:t>
            </a:r>
            <a:endParaRPr b="1" sz="10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194" name="Google Shape;1194;p102"/>
          <p:cNvSpPr/>
          <p:nvPr/>
        </p:nvSpPr>
        <p:spPr>
          <a:xfrm>
            <a:off x="5217850" y="3988175"/>
            <a:ext cx="1221900" cy="3375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latin typeface="Comfortaa"/>
                <a:ea typeface="Comfortaa"/>
                <a:cs typeface="Comfortaa"/>
                <a:sym typeface="Comfortaa"/>
              </a:rPr>
              <a:t>cont.run()</a:t>
            </a:r>
            <a:endParaRPr b="1" sz="1000"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1195" name="Google Shape;1195;p102"/>
          <p:cNvCxnSpPr/>
          <p:nvPr/>
        </p:nvCxnSpPr>
        <p:spPr>
          <a:xfrm>
            <a:off x="1638000" y="2902175"/>
            <a:ext cx="1652100" cy="1072800"/>
          </a:xfrm>
          <a:prstGeom prst="curvedConnector3">
            <a:avLst>
              <a:gd fmla="val 155078" name="adj1"/>
            </a:avLst>
          </a:prstGeom>
          <a:noFill/>
          <a:ln cap="flat" cmpd="sng" w="19050">
            <a:solidFill>
              <a:srgbClr val="7E97FF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199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Google Shape;1200;p103"/>
          <p:cNvSpPr txBox="1"/>
          <p:nvPr/>
        </p:nvSpPr>
        <p:spPr>
          <a:xfrm>
            <a:off x="401350" y="1502075"/>
            <a:ext cx="8493300" cy="18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600">
              <a:solidFill>
                <a:srgbClr val="EAEAE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01" name="Google Shape;1201;p103"/>
          <p:cNvSpPr txBox="1"/>
          <p:nvPr/>
        </p:nvSpPr>
        <p:spPr>
          <a:xfrm>
            <a:off x="311700" y="193875"/>
            <a:ext cx="7877400" cy="7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  <a:t>Continuation memory </a:t>
            </a:r>
            <a:endParaRPr b="1" sz="3000">
              <a:solidFill>
                <a:srgbClr val="EAEAEA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202" name="Google Shape;1202;p1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grpSp>
        <p:nvGrpSpPr>
          <p:cNvPr id="1203" name="Google Shape;1203;p103"/>
          <p:cNvGrpSpPr/>
          <p:nvPr/>
        </p:nvGrpSpPr>
        <p:grpSpPr>
          <a:xfrm>
            <a:off x="239525" y="844800"/>
            <a:ext cx="8601077" cy="4035225"/>
            <a:chOff x="665880" y="1632694"/>
            <a:chExt cx="5773698" cy="2122909"/>
          </a:xfrm>
        </p:grpSpPr>
        <p:pic>
          <p:nvPicPr>
            <p:cNvPr descr=" " id="1204" name="Google Shape;1204;p10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65880" y="1632694"/>
              <a:ext cx="5773697" cy="212290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05" name="Google Shape;1205;p103"/>
            <p:cNvSpPr/>
            <p:nvPr/>
          </p:nvSpPr>
          <p:spPr>
            <a:xfrm>
              <a:off x="665880" y="1785577"/>
              <a:ext cx="5671800" cy="192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t/>
              </a:r>
              <a:endParaRPr sz="12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 sz="12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public static final ContinuationScope scope = new ContinuationScope(“SpringCamp2025”);</a:t>
              </a:r>
              <a:endParaRPr sz="12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t/>
              </a:r>
              <a:endParaRPr sz="12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ial"/>
                <a:buNone/>
              </a:pPr>
              <a:r>
                <a:rPr lang="ko" sz="12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public static void main(String[] args) {</a:t>
              </a:r>
              <a:endParaRPr sz="12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ial"/>
                <a:buNone/>
              </a:pPr>
              <a:r>
                <a:t/>
              </a:r>
              <a:endParaRPr sz="12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ial"/>
                <a:buNone/>
              </a:pPr>
              <a:r>
                <a:rPr lang="ko" sz="12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  final var </a:t>
              </a:r>
              <a:r>
                <a:rPr lang="ko" sz="12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cont</a:t>
              </a:r>
              <a:r>
                <a:rPr lang="ko" sz="12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= new Continuation(scope, () -&gt; {</a:t>
              </a:r>
              <a:endParaRPr sz="12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ial"/>
                <a:buNone/>
              </a:pPr>
              <a:r>
                <a:rPr lang="ko" sz="12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      </a:t>
              </a:r>
              <a:r>
                <a:rPr lang="ko" sz="12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greeting</a:t>
              </a:r>
              <a:r>
                <a:rPr lang="ko" sz="12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();</a:t>
              </a:r>
              <a:endParaRPr sz="12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ial"/>
                <a:buNone/>
              </a:pPr>
              <a:r>
                <a:rPr lang="ko" sz="12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  }); </a:t>
              </a:r>
              <a:endParaRPr sz="12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ial"/>
                <a:buNone/>
              </a:pPr>
              <a:r>
                <a:t/>
              </a:r>
              <a:endParaRPr sz="12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ial"/>
                <a:buNone/>
              </a:pPr>
              <a:r>
                <a:rPr lang="ko" sz="12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  </a:t>
              </a:r>
              <a:r>
                <a:rPr lang="ko" sz="12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cont</a:t>
              </a:r>
              <a:r>
                <a:rPr lang="ko" sz="12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.run();    </a:t>
              </a:r>
              <a:endParaRPr sz="12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ial"/>
                <a:buNone/>
              </a:pPr>
              <a:r>
                <a:rPr lang="ko" sz="12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  System.out.println(“</a:t>
              </a:r>
              <a:r>
                <a:rPr lang="ko" sz="12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virtual thread!</a:t>
              </a:r>
              <a:r>
                <a:rPr lang="ko" sz="12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”);</a:t>
              </a:r>
              <a:endParaRPr sz="12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ial"/>
                <a:buNone/>
              </a:pPr>
              <a:r>
                <a:rPr lang="ko" sz="12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  </a:t>
              </a:r>
              <a:r>
                <a:rPr lang="ko" sz="12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cont</a:t>
              </a:r>
              <a:r>
                <a:rPr lang="ko" sz="12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.run();</a:t>
              </a:r>
              <a:endParaRPr sz="12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 sz="12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}</a:t>
              </a:r>
              <a:endParaRPr sz="12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ial"/>
                <a:buNone/>
              </a:pPr>
              <a:r>
                <a:t/>
              </a:r>
              <a:endParaRPr sz="12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ial"/>
                <a:buNone/>
              </a:pPr>
              <a:r>
                <a:rPr lang="ko" sz="12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private static void </a:t>
              </a:r>
              <a:r>
                <a:rPr lang="ko" sz="12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greeting</a:t>
              </a:r>
              <a:r>
                <a:rPr lang="ko" sz="12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() {</a:t>
              </a:r>
              <a:endParaRPr sz="12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ial"/>
                <a:buNone/>
              </a:pPr>
              <a:r>
                <a:rPr lang="ko" sz="12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  System.out.println(“hello!”);</a:t>
              </a:r>
              <a:endParaRPr sz="12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ial"/>
                <a:buNone/>
              </a:pPr>
              <a:r>
                <a:rPr lang="ko" sz="12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  </a:t>
              </a:r>
              <a:r>
                <a:rPr lang="ko" sz="1200">
                  <a:solidFill>
                    <a:schemeClr val="dk1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Continuation</a:t>
              </a:r>
              <a:r>
                <a:rPr lang="ko" sz="1200">
                  <a:solidFill>
                    <a:schemeClr val="dk1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.yield(scope);</a:t>
              </a:r>
              <a:endParaRPr sz="1200">
                <a:solidFill>
                  <a:schemeClr val="dk1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ial"/>
                <a:buNone/>
              </a:pPr>
              <a:r>
                <a:rPr lang="ko" sz="12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  System.out.println(“spring camp 2025!”);</a:t>
              </a:r>
              <a:endParaRPr sz="12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ial"/>
                <a:buNone/>
              </a:pPr>
              <a:r>
                <a:rPr lang="ko" sz="12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}</a:t>
              </a:r>
              <a:endParaRPr sz="12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ial"/>
                <a:buNone/>
              </a:pPr>
              <a:r>
                <a:t/>
              </a:r>
              <a:endParaRPr sz="12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t/>
              </a:r>
              <a:endParaRPr sz="12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</p:txBody>
        </p:sp>
      </p:grpSp>
      <p:grpSp>
        <p:nvGrpSpPr>
          <p:cNvPr id="1206" name="Google Shape;1206;p103"/>
          <p:cNvGrpSpPr/>
          <p:nvPr/>
        </p:nvGrpSpPr>
        <p:grpSpPr>
          <a:xfrm>
            <a:off x="485414" y="975695"/>
            <a:ext cx="353870" cy="90097"/>
            <a:chOff x="851402" y="1731944"/>
            <a:chExt cx="368461" cy="87000"/>
          </a:xfrm>
        </p:grpSpPr>
        <p:sp>
          <p:nvSpPr>
            <p:cNvPr id="1207" name="Google Shape;1207;p103"/>
            <p:cNvSpPr/>
            <p:nvPr/>
          </p:nvSpPr>
          <p:spPr>
            <a:xfrm>
              <a:off x="851402" y="1731944"/>
              <a:ext cx="88800" cy="87000"/>
            </a:xfrm>
            <a:prstGeom prst="ellipse">
              <a:avLst/>
            </a:prstGeom>
            <a:solidFill>
              <a:srgbClr val="FE5F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8" name="Google Shape;1208;p103"/>
            <p:cNvSpPr/>
            <p:nvPr/>
          </p:nvSpPr>
          <p:spPr>
            <a:xfrm>
              <a:off x="991232" y="1731944"/>
              <a:ext cx="88800" cy="87000"/>
            </a:xfrm>
            <a:prstGeom prst="ellipse">
              <a:avLst/>
            </a:prstGeom>
            <a:solidFill>
              <a:srgbClr val="FEBB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9" name="Google Shape;1209;p103"/>
            <p:cNvSpPr/>
            <p:nvPr/>
          </p:nvSpPr>
          <p:spPr>
            <a:xfrm>
              <a:off x="1131062" y="1731944"/>
              <a:ext cx="88800" cy="87000"/>
            </a:xfrm>
            <a:prstGeom prst="ellipse">
              <a:avLst/>
            </a:prstGeom>
            <a:solidFill>
              <a:srgbClr val="29C7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10" name="Google Shape;1210;p103"/>
          <p:cNvSpPr/>
          <p:nvPr/>
        </p:nvSpPr>
        <p:spPr>
          <a:xfrm>
            <a:off x="5217850" y="2149325"/>
            <a:ext cx="1221900" cy="25140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1" name="Google Shape;1211;p103"/>
          <p:cNvSpPr/>
          <p:nvPr/>
        </p:nvSpPr>
        <p:spPr>
          <a:xfrm>
            <a:off x="6831721" y="2149325"/>
            <a:ext cx="1221900" cy="25140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2" name="Google Shape;1212;p103"/>
          <p:cNvSpPr txBox="1"/>
          <p:nvPr/>
        </p:nvSpPr>
        <p:spPr>
          <a:xfrm>
            <a:off x="5446150" y="2251250"/>
            <a:ext cx="765300" cy="2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Stack</a:t>
            </a:r>
            <a:endParaRPr b="1" sz="15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213" name="Google Shape;1213;p103"/>
          <p:cNvSpPr txBox="1"/>
          <p:nvPr/>
        </p:nvSpPr>
        <p:spPr>
          <a:xfrm>
            <a:off x="7060025" y="2251250"/>
            <a:ext cx="765300" cy="2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H</a:t>
            </a:r>
            <a:r>
              <a:rPr b="1" lang="ko" sz="15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eap</a:t>
            </a:r>
            <a:endParaRPr b="1" sz="15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214" name="Google Shape;1214;p103"/>
          <p:cNvSpPr/>
          <p:nvPr/>
        </p:nvSpPr>
        <p:spPr>
          <a:xfrm>
            <a:off x="5217850" y="3313175"/>
            <a:ext cx="1221900" cy="3375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latin typeface="Comfortaa"/>
                <a:ea typeface="Comfortaa"/>
                <a:cs typeface="Comfortaa"/>
                <a:sym typeface="Comfortaa"/>
              </a:rPr>
              <a:t>cont</a:t>
            </a:r>
            <a:r>
              <a:rPr b="1" lang="ko" sz="1000">
                <a:latin typeface="Comfortaa"/>
                <a:ea typeface="Comfortaa"/>
                <a:cs typeface="Comfortaa"/>
                <a:sym typeface="Comfortaa"/>
              </a:rPr>
              <a:t>.yield()</a:t>
            </a:r>
            <a:endParaRPr b="1" sz="10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215" name="Google Shape;1215;p103"/>
          <p:cNvSpPr/>
          <p:nvPr/>
        </p:nvSpPr>
        <p:spPr>
          <a:xfrm>
            <a:off x="5217850" y="3650675"/>
            <a:ext cx="1221900" cy="3375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latin typeface="Comfortaa"/>
                <a:ea typeface="Comfortaa"/>
                <a:cs typeface="Comfortaa"/>
                <a:sym typeface="Comfortaa"/>
              </a:rPr>
              <a:t>g</a:t>
            </a:r>
            <a:r>
              <a:rPr b="1" lang="ko" sz="1000">
                <a:latin typeface="Comfortaa"/>
                <a:ea typeface="Comfortaa"/>
                <a:cs typeface="Comfortaa"/>
                <a:sym typeface="Comfortaa"/>
              </a:rPr>
              <a:t>reeting()</a:t>
            </a:r>
            <a:endParaRPr b="1" sz="10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216" name="Google Shape;1216;p103"/>
          <p:cNvSpPr/>
          <p:nvPr/>
        </p:nvSpPr>
        <p:spPr>
          <a:xfrm>
            <a:off x="5217850" y="4325675"/>
            <a:ext cx="1221900" cy="3375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latin typeface="Comfortaa"/>
                <a:ea typeface="Comfortaa"/>
                <a:cs typeface="Comfortaa"/>
                <a:sym typeface="Comfortaa"/>
              </a:rPr>
              <a:t>main()</a:t>
            </a:r>
            <a:endParaRPr b="1" sz="10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217" name="Google Shape;1217;p103"/>
          <p:cNvSpPr/>
          <p:nvPr/>
        </p:nvSpPr>
        <p:spPr>
          <a:xfrm>
            <a:off x="5217850" y="3988175"/>
            <a:ext cx="1221900" cy="3375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latin typeface="Comfortaa"/>
                <a:ea typeface="Comfortaa"/>
                <a:cs typeface="Comfortaa"/>
                <a:sym typeface="Comfortaa"/>
              </a:rPr>
              <a:t>cont.run()</a:t>
            </a:r>
            <a:endParaRPr b="1" sz="1000"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2"/>
          <p:cNvSpPr txBox="1"/>
          <p:nvPr/>
        </p:nvSpPr>
        <p:spPr>
          <a:xfrm>
            <a:off x="311700" y="193875"/>
            <a:ext cx="7877400" cy="7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  <a:t>목차</a:t>
            </a:r>
            <a:endParaRPr b="1" sz="3000">
              <a:solidFill>
                <a:srgbClr val="EAEAEA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79" name="Google Shape;179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180" name="Google Shape;180;p32"/>
          <p:cNvSpPr txBox="1"/>
          <p:nvPr>
            <p:ph idx="1" type="body"/>
          </p:nvPr>
        </p:nvSpPr>
        <p:spPr>
          <a:xfrm>
            <a:off x="311700" y="948418"/>
            <a:ext cx="7662300" cy="3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AEAEA"/>
              </a:buClr>
              <a:buSzPts val="2000"/>
              <a:buFont typeface="Comfortaa"/>
              <a:buAutoNum type="arabicPeriod"/>
            </a:pPr>
            <a:r>
              <a:rPr lang="ko" sz="20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  <a:t>Virtual Thread Overview </a:t>
            </a:r>
            <a:endParaRPr sz="2000">
              <a:solidFill>
                <a:srgbClr val="EAEAEA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AEAEA"/>
              </a:buClr>
              <a:buSzPts val="2000"/>
              <a:buFont typeface="Comfortaa"/>
              <a:buAutoNum type="arabicPeriod"/>
            </a:pPr>
            <a:r>
              <a:rPr lang="ko" sz="20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  <a:t>Virtual Thread Scheduling &amp; Context Switching</a:t>
            </a:r>
            <a:endParaRPr sz="2000">
              <a:solidFill>
                <a:srgbClr val="EAEAEA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AEAEA"/>
              </a:buClr>
              <a:buSzPts val="2000"/>
              <a:buFont typeface="Comfortaa"/>
              <a:buAutoNum type="arabicPeriod"/>
            </a:pPr>
            <a:r>
              <a:rPr lang="ko" sz="20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  <a:t>Continuation &amp; Virtual Thread</a:t>
            </a:r>
            <a:endParaRPr sz="2000">
              <a:solidFill>
                <a:srgbClr val="EAEAEA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000">
              <a:solidFill>
                <a:srgbClr val="EAEAEA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221" name="Shape 1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" name="Google Shape;1222;p104"/>
          <p:cNvSpPr txBox="1"/>
          <p:nvPr/>
        </p:nvSpPr>
        <p:spPr>
          <a:xfrm>
            <a:off x="311700" y="193875"/>
            <a:ext cx="7877400" cy="7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  <a:t>Continuation yield memory </a:t>
            </a:r>
            <a:endParaRPr b="1" sz="3000">
              <a:solidFill>
                <a:srgbClr val="EAEAEA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223" name="Google Shape;1223;p1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1224" name="Google Shape;1224;p104"/>
          <p:cNvSpPr/>
          <p:nvPr/>
        </p:nvSpPr>
        <p:spPr>
          <a:xfrm>
            <a:off x="1642425" y="1108225"/>
            <a:ext cx="2216400" cy="35550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5" name="Google Shape;1225;p104"/>
          <p:cNvSpPr/>
          <p:nvPr/>
        </p:nvSpPr>
        <p:spPr>
          <a:xfrm>
            <a:off x="5191200" y="1108225"/>
            <a:ext cx="2216400" cy="35550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6" name="Google Shape;1226;p104"/>
          <p:cNvSpPr txBox="1"/>
          <p:nvPr/>
        </p:nvSpPr>
        <p:spPr>
          <a:xfrm>
            <a:off x="2342326" y="1135575"/>
            <a:ext cx="7794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Stack</a:t>
            </a:r>
            <a:endParaRPr b="1" sz="15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227" name="Google Shape;1227;p104"/>
          <p:cNvSpPr txBox="1"/>
          <p:nvPr/>
        </p:nvSpPr>
        <p:spPr>
          <a:xfrm>
            <a:off x="5953496" y="1135575"/>
            <a:ext cx="7290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H</a:t>
            </a:r>
            <a:r>
              <a:rPr b="1" lang="ko" sz="15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eap</a:t>
            </a:r>
            <a:endParaRPr b="1" sz="15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228" name="Google Shape;1228;p104"/>
          <p:cNvSpPr/>
          <p:nvPr/>
        </p:nvSpPr>
        <p:spPr>
          <a:xfrm>
            <a:off x="1722950" y="2054700"/>
            <a:ext cx="2020800" cy="2342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9" name="Google Shape;1229;p104"/>
          <p:cNvSpPr/>
          <p:nvPr/>
        </p:nvSpPr>
        <p:spPr>
          <a:xfrm>
            <a:off x="1882725" y="3763050"/>
            <a:ext cx="1735800" cy="4773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latin typeface="Comfortaa"/>
                <a:ea typeface="Comfortaa"/>
                <a:cs typeface="Comfortaa"/>
                <a:sym typeface="Comfortaa"/>
              </a:rPr>
              <a:t>main()</a:t>
            </a:r>
            <a:endParaRPr b="1" sz="12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230" name="Google Shape;1230;p104"/>
          <p:cNvSpPr/>
          <p:nvPr/>
        </p:nvSpPr>
        <p:spPr>
          <a:xfrm>
            <a:off x="1882725" y="3285817"/>
            <a:ext cx="1735800" cy="4773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latin typeface="Comfortaa"/>
                <a:ea typeface="Comfortaa"/>
                <a:cs typeface="Comfortaa"/>
                <a:sym typeface="Comfortaa"/>
              </a:rPr>
              <a:t>cont</a:t>
            </a:r>
            <a:r>
              <a:rPr b="1" lang="ko" sz="1200">
                <a:latin typeface="Comfortaa"/>
                <a:ea typeface="Comfortaa"/>
                <a:cs typeface="Comfortaa"/>
                <a:sym typeface="Comfortaa"/>
              </a:rPr>
              <a:t>.run()</a:t>
            </a:r>
            <a:endParaRPr b="1" sz="12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231" name="Google Shape;1231;p104"/>
          <p:cNvSpPr/>
          <p:nvPr/>
        </p:nvSpPr>
        <p:spPr>
          <a:xfrm>
            <a:off x="1882725" y="2808583"/>
            <a:ext cx="1735800" cy="4773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latin typeface="Comfortaa"/>
                <a:ea typeface="Comfortaa"/>
                <a:cs typeface="Comfortaa"/>
                <a:sym typeface="Comfortaa"/>
              </a:rPr>
              <a:t>g</a:t>
            </a:r>
            <a:r>
              <a:rPr b="1" lang="ko" sz="1200">
                <a:latin typeface="Comfortaa"/>
                <a:ea typeface="Comfortaa"/>
                <a:cs typeface="Comfortaa"/>
                <a:sym typeface="Comfortaa"/>
              </a:rPr>
              <a:t>reeting()</a:t>
            </a:r>
            <a:endParaRPr b="1" sz="12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232" name="Google Shape;1232;p104"/>
          <p:cNvSpPr/>
          <p:nvPr/>
        </p:nvSpPr>
        <p:spPr>
          <a:xfrm>
            <a:off x="1882725" y="2331350"/>
            <a:ext cx="1735800" cy="4773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latin typeface="Comfortaa"/>
                <a:ea typeface="Comfortaa"/>
                <a:cs typeface="Comfortaa"/>
                <a:sym typeface="Comfortaa"/>
              </a:rPr>
              <a:t>Continuation</a:t>
            </a:r>
            <a:r>
              <a:rPr b="1" lang="ko" sz="1200">
                <a:latin typeface="Comfortaa"/>
                <a:ea typeface="Comfortaa"/>
                <a:cs typeface="Comfortaa"/>
                <a:sym typeface="Comfortaa"/>
              </a:rPr>
              <a:t>.yield()</a:t>
            </a:r>
            <a:endParaRPr b="1" sz="12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233" name="Google Shape;1233;p104"/>
          <p:cNvSpPr/>
          <p:nvPr/>
        </p:nvSpPr>
        <p:spPr>
          <a:xfrm>
            <a:off x="5265450" y="1870375"/>
            <a:ext cx="2105100" cy="2425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4" name="Google Shape;1234;p104"/>
          <p:cNvSpPr/>
          <p:nvPr/>
        </p:nvSpPr>
        <p:spPr>
          <a:xfrm>
            <a:off x="5265450" y="1870375"/>
            <a:ext cx="2105100" cy="2425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5" name="Google Shape;1235;p104"/>
          <p:cNvSpPr txBox="1"/>
          <p:nvPr/>
        </p:nvSpPr>
        <p:spPr>
          <a:xfrm>
            <a:off x="4833300" y="1856350"/>
            <a:ext cx="29322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Continuation</a:t>
            </a:r>
            <a:endParaRPr b="1" sz="15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239" name="Shape 1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0" name="Google Shape;1240;p105"/>
          <p:cNvSpPr txBox="1"/>
          <p:nvPr/>
        </p:nvSpPr>
        <p:spPr>
          <a:xfrm>
            <a:off x="311700" y="193875"/>
            <a:ext cx="7877400" cy="7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  <a:t>Continuation yield memory </a:t>
            </a:r>
            <a:endParaRPr b="1" sz="3000">
              <a:solidFill>
                <a:srgbClr val="EAEAEA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241" name="Google Shape;1241;p1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1242" name="Google Shape;1242;p105"/>
          <p:cNvSpPr/>
          <p:nvPr/>
        </p:nvSpPr>
        <p:spPr>
          <a:xfrm>
            <a:off x="1642425" y="1108225"/>
            <a:ext cx="2216400" cy="35550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3" name="Google Shape;1243;p105"/>
          <p:cNvSpPr/>
          <p:nvPr/>
        </p:nvSpPr>
        <p:spPr>
          <a:xfrm>
            <a:off x="5191200" y="1108225"/>
            <a:ext cx="2216400" cy="35550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4" name="Google Shape;1244;p105"/>
          <p:cNvSpPr txBox="1"/>
          <p:nvPr/>
        </p:nvSpPr>
        <p:spPr>
          <a:xfrm>
            <a:off x="2342326" y="1135575"/>
            <a:ext cx="7794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Stack</a:t>
            </a:r>
            <a:endParaRPr b="1" sz="15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245" name="Google Shape;1245;p105"/>
          <p:cNvSpPr txBox="1"/>
          <p:nvPr/>
        </p:nvSpPr>
        <p:spPr>
          <a:xfrm>
            <a:off x="5953496" y="1135575"/>
            <a:ext cx="7290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H</a:t>
            </a:r>
            <a:r>
              <a:rPr b="1" lang="ko" sz="15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eap</a:t>
            </a:r>
            <a:endParaRPr b="1" sz="15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246" name="Google Shape;1246;p105"/>
          <p:cNvSpPr/>
          <p:nvPr/>
        </p:nvSpPr>
        <p:spPr>
          <a:xfrm>
            <a:off x="1722950" y="2054700"/>
            <a:ext cx="2020800" cy="2342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7" name="Google Shape;1247;p105"/>
          <p:cNvSpPr/>
          <p:nvPr/>
        </p:nvSpPr>
        <p:spPr>
          <a:xfrm>
            <a:off x="1882725" y="3763050"/>
            <a:ext cx="1735800" cy="4773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latin typeface="Comfortaa"/>
                <a:ea typeface="Comfortaa"/>
                <a:cs typeface="Comfortaa"/>
                <a:sym typeface="Comfortaa"/>
              </a:rPr>
              <a:t>main()</a:t>
            </a:r>
            <a:endParaRPr b="1" sz="12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248" name="Google Shape;1248;p105"/>
          <p:cNvSpPr/>
          <p:nvPr/>
        </p:nvSpPr>
        <p:spPr>
          <a:xfrm>
            <a:off x="1882725" y="3285817"/>
            <a:ext cx="1735800" cy="4773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latin typeface="Comfortaa"/>
                <a:ea typeface="Comfortaa"/>
                <a:cs typeface="Comfortaa"/>
                <a:sym typeface="Comfortaa"/>
              </a:rPr>
              <a:t>cont</a:t>
            </a:r>
            <a:r>
              <a:rPr b="1" lang="ko" sz="1200">
                <a:latin typeface="Comfortaa"/>
                <a:ea typeface="Comfortaa"/>
                <a:cs typeface="Comfortaa"/>
                <a:sym typeface="Comfortaa"/>
              </a:rPr>
              <a:t>.run()</a:t>
            </a:r>
            <a:endParaRPr b="1" sz="12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249" name="Google Shape;1249;p105"/>
          <p:cNvSpPr/>
          <p:nvPr/>
        </p:nvSpPr>
        <p:spPr>
          <a:xfrm>
            <a:off x="1882725" y="2808583"/>
            <a:ext cx="1735800" cy="4773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latin typeface="Comfortaa"/>
                <a:ea typeface="Comfortaa"/>
                <a:cs typeface="Comfortaa"/>
                <a:sym typeface="Comfortaa"/>
              </a:rPr>
              <a:t>g</a:t>
            </a:r>
            <a:r>
              <a:rPr b="1" lang="ko" sz="1200">
                <a:latin typeface="Comfortaa"/>
                <a:ea typeface="Comfortaa"/>
                <a:cs typeface="Comfortaa"/>
                <a:sym typeface="Comfortaa"/>
              </a:rPr>
              <a:t>reeting()</a:t>
            </a:r>
            <a:endParaRPr b="1" sz="12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250" name="Google Shape;1250;p105"/>
          <p:cNvSpPr/>
          <p:nvPr/>
        </p:nvSpPr>
        <p:spPr>
          <a:xfrm>
            <a:off x="1882725" y="2331350"/>
            <a:ext cx="1735800" cy="4773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latin typeface="Comfortaa"/>
                <a:ea typeface="Comfortaa"/>
                <a:cs typeface="Comfortaa"/>
                <a:sym typeface="Comfortaa"/>
              </a:rPr>
              <a:t>Continuation</a:t>
            </a:r>
            <a:r>
              <a:rPr b="1" lang="ko" sz="1200">
                <a:latin typeface="Comfortaa"/>
                <a:ea typeface="Comfortaa"/>
                <a:cs typeface="Comfortaa"/>
                <a:sym typeface="Comfortaa"/>
              </a:rPr>
              <a:t>.yield()</a:t>
            </a:r>
            <a:endParaRPr b="1" sz="12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251" name="Google Shape;1251;p105"/>
          <p:cNvSpPr/>
          <p:nvPr/>
        </p:nvSpPr>
        <p:spPr>
          <a:xfrm>
            <a:off x="4244563" y="2703100"/>
            <a:ext cx="779400" cy="289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52" name="Google Shape;1252;p105"/>
          <p:cNvCxnSpPr/>
          <p:nvPr/>
        </p:nvCxnSpPr>
        <p:spPr>
          <a:xfrm>
            <a:off x="3622750" y="3305075"/>
            <a:ext cx="538800" cy="90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53" name="Google Shape;1253;p105"/>
          <p:cNvSpPr txBox="1"/>
          <p:nvPr/>
        </p:nvSpPr>
        <p:spPr>
          <a:xfrm>
            <a:off x="4007106" y="1689175"/>
            <a:ext cx="1517700" cy="88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900">
                <a:solidFill>
                  <a:srgbClr val="6EB33F"/>
                </a:solidFill>
                <a:latin typeface="Comfortaa"/>
                <a:ea typeface="Comfortaa"/>
                <a:cs typeface="Comfortaa"/>
                <a:sym typeface="Comfortaa"/>
              </a:rPr>
              <a:t>스택캡쳐</a:t>
            </a:r>
            <a:endParaRPr b="1" sz="1900">
              <a:solidFill>
                <a:srgbClr val="6EB33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254" name="Google Shape;1254;p105"/>
          <p:cNvSpPr/>
          <p:nvPr/>
        </p:nvSpPr>
        <p:spPr>
          <a:xfrm>
            <a:off x="5307600" y="2226400"/>
            <a:ext cx="2020800" cy="1509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5" name="Google Shape;1255;p105"/>
          <p:cNvSpPr/>
          <p:nvPr/>
        </p:nvSpPr>
        <p:spPr>
          <a:xfrm>
            <a:off x="5265450" y="1870375"/>
            <a:ext cx="2105100" cy="2425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6" name="Google Shape;1256;p105"/>
          <p:cNvSpPr/>
          <p:nvPr/>
        </p:nvSpPr>
        <p:spPr>
          <a:xfrm>
            <a:off x="5394825" y="2226400"/>
            <a:ext cx="1852800" cy="1509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7" name="Google Shape;1257;p105"/>
          <p:cNvSpPr txBox="1"/>
          <p:nvPr/>
        </p:nvSpPr>
        <p:spPr>
          <a:xfrm>
            <a:off x="5506200" y="2226400"/>
            <a:ext cx="1586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Stack Chunk</a:t>
            </a:r>
            <a:endParaRPr b="1" sz="15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258" name="Google Shape;1258;p105"/>
          <p:cNvSpPr txBox="1"/>
          <p:nvPr/>
        </p:nvSpPr>
        <p:spPr>
          <a:xfrm>
            <a:off x="4833300" y="1856350"/>
            <a:ext cx="29322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Continuation</a:t>
            </a:r>
            <a:endParaRPr b="1" sz="15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259" name="Google Shape;1259;p105"/>
          <p:cNvSpPr/>
          <p:nvPr/>
        </p:nvSpPr>
        <p:spPr>
          <a:xfrm>
            <a:off x="5524800" y="3099055"/>
            <a:ext cx="1586400" cy="477300"/>
          </a:xfrm>
          <a:prstGeom prst="rect">
            <a:avLst/>
          </a:prstGeom>
          <a:solidFill>
            <a:srgbClr val="7E97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g</a:t>
            </a:r>
            <a:r>
              <a:rPr b="1" lang="ko" sz="11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reeting()</a:t>
            </a:r>
            <a:endParaRPr b="1" sz="11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260" name="Google Shape;1260;p105"/>
          <p:cNvSpPr/>
          <p:nvPr/>
        </p:nvSpPr>
        <p:spPr>
          <a:xfrm>
            <a:off x="5524800" y="2621825"/>
            <a:ext cx="1586400" cy="477300"/>
          </a:xfrm>
          <a:prstGeom prst="rect">
            <a:avLst/>
          </a:prstGeom>
          <a:solidFill>
            <a:srgbClr val="7E97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Continuation</a:t>
            </a:r>
            <a:r>
              <a:rPr b="1" lang="ko" sz="10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.yield()</a:t>
            </a:r>
            <a:endParaRPr b="1" sz="10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261" name="Google Shape;1261;p105"/>
          <p:cNvSpPr txBox="1"/>
          <p:nvPr/>
        </p:nvSpPr>
        <p:spPr>
          <a:xfrm rot="5400000">
            <a:off x="6330850" y="3960975"/>
            <a:ext cx="613800" cy="2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1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…</a:t>
            </a:r>
            <a:endParaRPr b="1" sz="31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1262" name="Google Shape;1262;p105"/>
          <p:cNvCxnSpPr/>
          <p:nvPr/>
        </p:nvCxnSpPr>
        <p:spPr>
          <a:xfrm flipH="1" rot="-5400000">
            <a:off x="3395825" y="2565950"/>
            <a:ext cx="982200" cy="514500"/>
          </a:xfrm>
          <a:prstGeom prst="bentConnector3">
            <a:avLst>
              <a:gd fmla="val 0" name="adj1"/>
            </a:avLst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266" name="Shape 1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Google Shape;1267;p106"/>
          <p:cNvSpPr txBox="1"/>
          <p:nvPr/>
        </p:nvSpPr>
        <p:spPr>
          <a:xfrm>
            <a:off x="311700" y="193875"/>
            <a:ext cx="7877400" cy="7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  <a:t>Continuation yield memory </a:t>
            </a:r>
            <a:endParaRPr b="1" sz="3000">
              <a:solidFill>
                <a:srgbClr val="EAEAEA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268" name="Google Shape;1268;p1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1269" name="Google Shape;1269;p106"/>
          <p:cNvSpPr/>
          <p:nvPr/>
        </p:nvSpPr>
        <p:spPr>
          <a:xfrm>
            <a:off x="1642425" y="1108225"/>
            <a:ext cx="2216400" cy="35550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0" name="Google Shape;1270;p106"/>
          <p:cNvSpPr/>
          <p:nvPr/>
        </p:nvSpPr>
        <p:spPr>
          <a:xfrm>
            <a:off x="5191200" y="1108225"/>
            <a:ext cx="2216400" cy="35550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1" name="Google Shape;1271;p106"/>
          <p:cNvSpPr txBox="1"/>
          <p:nvPr/>
        </p:nvSpPr>
        <p:spPr>
          <a:xfrm>
            <a:off x="2342326" y="1135575"/>
            <a:ext cx="7794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Stack</a:t>
            </a:r>
            <a:endParaRPr b="1" sz="15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272" name="Google Shape;1272;p106"/>
          <p:cNvSpPr txBox="1"/>
          <p:nvPr/>
        </p:nvSpPr>
        <p:spPr>
          <a:xfrm>
            <a:off x="5953496" y="1135575"/>
            <a:ext cx="7290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H</a:t>
            </a:r>
            <a:r>
              <a:rPr b="1" lang="ko" sz="15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eap</a:t>
            </a:r>
            <a:endParaRPr b="1" sz="15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273" name="Google Shape;1273;p106"/>
          <p:cNvSpPr/>
          <p:nvPr/>
        </p:nvSpPr>
        <p:spPr>
          <a:xfrm>
            <a:off x="1722950" y="2054700"/>
            <a:ext cx="2020800" cy="2342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4" name="Google Shape;1274;p106"/>
          <p:cNvSpPr/>
          <p:nvPr/>
        </p:nvSpPr>
        <p:spPr>
          <a:xfrm>
            <a:off x="1882725" y="3763050"/>
            <a:ext cx="1735800" cy="4773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latin typeface="Comfortaa"/>
                <a:ea typeface="Comfortaa"/>
                <a:cs typeface="Comfortaa"/>
                <a:sym typeface="Comfortaa"/>
              </a:rPr>
              <a:t>main()</a:t>
            </a:r>
            <a:endParaRPr b="1" sz="12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275" name="Google Shape;1275;p106"/>
          <p:cNvSpPr/>
          <p:nvPr/>
        </p:nvSpPr>
        <p:spPr>
          <a:xfrm>
            <a:off x="1882725" y="3285817"/>
            <a:ext cx="1735800" cy="4773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latin typeface="Comfortaa"/>
                <a:ea typeface="Comfortaa"/>
                <a:cs typeface="Comfortaa"/>
                <a:sym typeface="Comfortaa"/>
              </a:rPr>
              <a:t>cont</a:t>
            </a:r>
            <a:r>
              <a:rPr b="1" lang="ko" sz="1200">
                <a:latin typeface="Comfortaa"/>
                <a:ea typeface="Comfortaa"/>
                <a:cs typeface="Comfortaa"/>
                <a:sym typeface="Comfortaa"/>
              </a:rPr>
              <a:t>.run()</a:t>
            </a:r>
            <a:endParaRPr b="1" sz="12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276" name="Google Shape;1276;p106"/>
          <p:cNvSpPr/>
          <p:nvPr/>
        </p:nvSpPr>
        <p:spPr>
          <a:xfrm>
            <a:off x="5265450" y="1870375"/>
            <a:ext cx="2105100" cy="2425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7" name="Google Shape;1277;p106"/>
          <p:cNvSpPr/>
          <p:nvPr/>
        </p:nvSpPr>
        <p:spPr>
          <a:xfrm>
            <a:off x="5394825" y="2226400"/>
            <a:ext cx="1852800" cy="1509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8" name="Google Shape;1278;p106"/>
          <p:cNvSpPr/>
          <p:nvPr/>
        </p:nvSpPr>
        <p:spPr>
          <a:xfrm>
            <a:off x="5524800" y="3099055"/>
            <a:ext cx="1586400" cy="477300"/>
          </a:xfrm>
          <a:prstGeom prst="rect">
            <a:avLst/>
          </a:prstGeom>
          <a:solidFill>
            <a:srgbClr val="7E97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g</a:t>
            </a:r>
            <a:r>
              <a:rPr b="1" lang="ko" sz="11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reeting()</a:t>
            </a:r>
            <a:endParaRPr b="1" sz="11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279" name="Google Shape;1279;p106"/>
          <p:cNvSpPr txBox="1"/>
          <p:nvPr/>
        </p:nvSpPr>
        <p:spPr>
          <a:xfrm>
            <a:off x="5506200" y="2226400"/>
            <a:ext cx="1586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Stack Chunk</a:t>
            </a:r>
            <a:endParaRPr b="1" sz="15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280" name="Google Shape;1280;p106"/>
          <p:cNvSpPr/>
          <p:nvPr/>
        </p:nvSpPr>
        <p:spPr>
          <a:xfrm>
            <a:off x="5524800" y="2621825"/>
            <a:ext cx="1586400" cy="477300"/>
          </a:xfrm>
          <a:prstGeom prst="rect">
            <a:avLst/>
          </a:prstGeom>
          <a:solidFill>
            <a:srgbClr val="7E97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Continuation</a:t>
            </a:r>
            <a:r>
              <a:rPr b="1" lang="ko" sz="10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.yield()</a:t>
            </a:r>
            <a:endParaRPr b="1" sz="10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281" name="Google Shape;1281;p106"/>
          <p:cNvSpPr txBox="1"/>
          <p:nvPr/>
        </p:nvSpPr>
        <p:spPr>
          <a:xfrm>
            <a:off x="4833300" y="1856350"/>
            <a:ext cx="29322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Continuation</a:t>
            </a:r>
            <a:endParaRPr b="1" sz="15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282" name="Google Shape;1282;p106"/>
          <p:cNvSpPr txBox="1"/>
          <p:nvPr/>
        </p:nvSpPr>
        <p:spPr>
          <a:xfrm rot="5400000">
            <a:off x="6330850" y="3960975"/>
            <a:ext cx="613800" cy="2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1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…</a:t>
            </a:r>
            <a:endParaRPr b="1" sz="31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283" name="Google Shape;1283;p106"/>
          <p:cNvSpPr txBox="1"/>
          <p:nvPr/>
        </p:nvSpPr>
        <p:spPr>
          <a:xfrm>
            <a:off x="4007106" y="1689175"/>
            <a:ext cx="1517700" cy="88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900">
                <a:solidFill>
                  <a:srgbClr val="6EB33F"/>
                </a:solidFill>
                <a:latin typeface="Comfortaa"/>
                <a:ea typeface="Comfortaa"/>
                <a:cs typeface="Comfortaa"/>
                <a:sym typeface="Comfortaa"/>
              </a:rPr>
              <a:t>스택캡쳐</a:t>
            </a:r>
            <a:endParaRPr b="1" sz="1900">
              <a:solidFill>
                <a:srgbClr val="6EB33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107"/>
          <p:cNvSpPr txBox="1"/>
          <p:nvPr/>
        </p:nvSpPr>
        <p:spPr>
          <a:xfrm>
            <a:off x="401350" y="1502075"/>
            <a:ext cx="8493300" cy="18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600">
              <a:solidFill>
                <a:srgbClr val="EAEAE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89" name="Google Shape;1289;p107"/>
          <p:cNvSpPr txBox="1"/>
          <p:nvPr/>
        </p:nvSpPr>
        <p:spPr>
          <a:xfrm>
            <a:off x="311700" y="193875"/>
            <a:ext cx="7877400" cy="7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  <a:t>Continuation memory </a:t>
            </a:r>
            <a:endParaRPr b="1" sz="3000">
              <a:solidFill>
                <a:srgbClr val="EAEAEA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290" name="Google Shape;1290;p1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grpSp>
        <p:nvGrpSpPr>
          <p:cNvPr id="1291" name="Google Shape;1291;p107"/>
          <p:cNvGrpSpPr/>
          <p:nvPr/>
        </p:nvGrpSpPr>
        <p:grpSpPr>
          <a:xfrm>
            <a:off x="239525" y="844800"/>
            <a:ext cx="8601077" cy="4035225"/>
            <a:chOff x="665880" y="1632694"/>
            <a:chExt cx="5773698" cy="2122909"/>
          </a:xfrm>
        </p:grpSpPr>
        <p:pic>
          <p:nvPicPr>
            <p:cNvPr descr=" " id="1292" name="Google Shape;1292;p10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65880" y="1632694"/>
              <a:ext cx="5773697" cy="212290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93" name="Google Shape;1293;p107"/>
            <p:cNvSpPr/>
            <p:nvPr/>
          </p:nvSpPr>
          <p:spPr>
            <a:xfrm>
              <a:off x="665880" y="1785577"/>
              <a:ext cx="5671800" cy="192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t/>
              </a:r>
              <a:endParaRPr sz="12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 sz="12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public static final ContinuationScope scope = new ContinuationScope(“SpringCamp2025”);</a:t>
              </a:r>
              <a:endParaRPr sz="12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t/>
              </a:r>
              <a:endParaRPr sz="12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ial"/>
                <a:buNone/>
              </a:pPr>
              <a:r>
                <a:rPr lang="ko" sz="12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public static void main(String[] args) {</a:t>
              </a:r>
              <a:endParaRPr sz="12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ial"/>
                <a:buNone/>
              </a:pPr>
              <a:r>
                <a:t/>
              </a:r>
              <a:endParaRPr sz="12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ial"/>
                <a:buNone/>
              </a:pPr>
              <a:r>
                <a:rPr lang="ko" sz="12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  final var </a:t>
              </a:r>
              <a:r>
                <a:rPr lang="ko" sz="12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cont</a:t>
              </a:r>
              <a:r>
                <a:rPr lang="ko" sz="12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= new Continuation(scope, () -&gt; {</a:t>
              </a:r>
              <a:endParaRPr sz="12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ial"/>
                <a:buNone/>
              </a:pPr>
              <a:r>
                <a:rPr lang="ko" sz="12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      </a:t>
              </a:r>
              <a:r>
                <a:rPr lang="ko" sz="12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greeting</a:t>
              </a:r>
              <a:r>
                <a:rPr lang="ko" sz="12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();</a:t>
              </a:r>
              <a:endParaRPr sz="12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ial"/>
                <a:buNone/>
              </a:pPr>
              <a:r>
                <a:rPr lang="ko" sz="12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  }); </a:t>
              </a:r>
              <a:endParaRPr sz="12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ial"/>
                <a:buNone/>
              </a:pPr>
              <a:r>
                <a:t/>
              </a:r>
              <a:endParaRPr sz="12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ial"/>
                <a:buNone/>
              </a:pPr>
              <a:r>
                <a:rPr lang="ko" sz="12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  cont.run();    </a:t>
              </a:r>
              <a:endParaRPr sz="12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ial"/>
                <a:buNone/>
              </a:pPr>
              <a:r>
                <a:rPr lang="ko" sz="12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 </a:t>
              </a:r>
              <a:r>
                <a:rPr lang="ko" sz="1200">
                  <a:solidFill>
                    <a:schemeClr val="dk1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System.out.println(</a:t>
              </a:r>
              <a:r>
                <a:rPr lang="ko" sz="1200">
                  <a:solidFill>
                    <a:srgbClr val="29C740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“virtual thread!”</a:t>
              </a:r>
              <a:r>
                <a:rPr lang="ko" sz="1200">
                  <a:solidFill>
                    <a:schemeClr val="dk1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);</a:t>
              </a:r>
              <a:endParaRPr sz="1200">
                <a:solidFill>
                  <a:schemeClr val="dk1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ial"/>
                <a:buNone/>
              </a:pPr>
              <a:r>
                <a:rPr lang="ko" sz="12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  </a:t>
              </a:r>
              <a:r>
                <a:rPr lang="ko" sz="12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cont</a:t>
              </a:r>
              <a:r>
                <a:rPr lang="ko" sz="12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.run();</a:t>
              </a:r>
              <a:endParaRPr sz="12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 sz="12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}</a:t>
              </a:r>
              <a:endParaRPr sz="12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ial"/>
                <a:buNone/>
              </a:pPr>
              <a:r>
                <a:t/>
              </a:r>
              <a:endParaRPr sz="12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ial"/>
                <a:buNone/>
              </a:pPr>
              <a:r>
                <a:rPr lang="ko" sz="12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private static void </a:t>
              </a:r>
              <a:r>
                <a:rPr lang="ko" sz="12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greeting</a:t>
              </a:r>
              <a:r>
                <a:rPr lang="ko" sz="12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() {</a:t>
              </a:r>
              <a:endParaRPr sz="12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ial"/>
                <a:buNone/>
              </a:pPr>
              <a:r>
                <a:rPr lang="ko" sz="12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  System.out.println(“hello!”);</a:t>
              </a:r>
              <a:endParaRPr sz="12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ial"/>
                <a:buNone/>
              </a:pPr>
              <a:r>
                <a:rPr lang="ko" sz="12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  </a:t>
              </a:r>
              <a:r>
                <a:rPr lang="ko" sz="12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Continuation</a:t>
              </a:r>
              <a:r>
                <a:rPr lang="ko" sz="12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.yield(scope);</a:t>
              </a:r>
              <a:endParaRPr sz="12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ial"/>
                <a:buNone/>
              </a:pPr>
              <a:r>
                <a:rPr lang="ko" sz="12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  System.out.println(“spring camp 2025!”);</a:t>
              </a:r>
              <a:endParaRPr sz="12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ial"/>
                <a:buNone/>
              </a:pPr>
              <a:r>
                <a:rPr lang="ko" sz="12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}</a:t>
              </a:r>
              <a:endParaRPr sz="12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ial"/>
                <a:buNone/>
              </a:pPr>
              <a:r>
                <a:t/>
              </a:r>
              <a:endParaRPr sz="12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t/>
              </a:r>
              <a:endParaRPr sz="12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</p:txBody>
        </p:sp>
      </p:grpSp>
      <p:grpSp>
        <p:nvGrpSpPr>
          <p:cNvPr id="1294" name="Google Shape;1294;p107"/>
          <p:cNvGrpSpPr/>
          <p:nvPr/>
        </p:nvGrpSpPr>
        <p:grpSpPr>
          <a:xfrm>
            <a:off x="485414" y="975695"/>
            <a:ext cx="353870" cy="90097"/>
            <a:chOff x="851402" y="1731944"/>
            <a:chExt cx="368461" cy="87000"/>
          </a:xfrm>
        </p:grpSpPr>
        <p:sp>
          <p:nvSpPr>
            <p:cNvPr id="1295" name="Google Shape;1295;p107"/>
            <p:cNvSpPr/>
            <p:nvPr/>
          </p:nvSpPr>
          <p:spPr>
            <a:xfrm>
              <a:off x="851402" y="1731944"/>
              <a:ext cx="88800" cy="87000"/>
            </a:xfrm>
            <a:prstGeom prst="ellipse">
              <a:avLst/>
            </a:prstGeom>
            <a:solidFill>
              <a:srgbClr val="FE5F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6" name="Google Shape;1296;p107"/>
            <p:cNvSpPr/>
            <p:nvPr/>
          </p:nvSpPr>
          <p:spPr>
            <a:xfrm>
              <a:off x="991232" y="1731944"/>
              <a:ext cx="88800" cy="87000"/>
            </a:xfrm>
            <a:prstGeom prst="ellipse">
              <a:avLst/>
            </a:prstGeom>
            <a:solidFill>
              <a:srgbClr val="FEBB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7" name="Google Shape;1297;p107"/>
            <p:cNvSpPr/>
            <p:nvPr/>
          </p:nvSpPr>
          <p:spPr>
            <a:xfrm>
              <a:off x="1131062" y="1731944"/>
              <a:ext cx="88800" cy="87000"/>
            </a:xfrm>
            <a:prstGeom prst="ellipse">
              <a:avLst/>
            </a:prstGeom>
            <a:solidFill>
              <a:srgbClr val="29C7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98" name="Google Shape;1298;p107"/>
          <p:cNvSpPr/>
          <p:nvPr/>
        </p:nvSpPr>
        <p:spPr>
          <a:xfrm>
            <a:off x="5217850" y="2149325"/>
            <a:ext cx="1221900" cy="25140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9" name="Google Shape;1299;p107"/>
          <p:cNvSpPr/>
          <p:nvPr/>
        </p:nvSpPr>
        <p:spPr>
          <a:xfrm>
            <a:off x="6831721" y="2149325"/>
            <a:ext cx="1221900" cy="25140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0" name="Google Shape;1300;p107"/>
          <p:cNvSpPr txBox="1"/>
          <p:nvPr/>
        </p:nvSpPr>
        <p:spPr>
          <a:xfrm>
            <a:off x="5446150" y="2251250"/>
            <a:ext cx="765300" cy="2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Stack</a:t>
            </a:r>
            <a:endParaRPr b="1" sz="15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301" name="Google Shape;1301;p107"/>
          <p:cNvSpPr txBox="1"/>
          <p:nvPr/>
        </p:nvSpPr>
        <p:spPr>
          <a:xfrm>
            <a:off x="7060025" y="2251250"/>
            <a:ext cx="765300" cy="2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H</a:t>
            </a:r>
            <a:r>
              <a:rPr b="1" lang="ko" sz="15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eap</a:t>
            </a:r>
            <a:endParaRPr b="1" sz="15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302" name="Google Shape;1302;p107"/>
          <p:cNvSpPr/>
          <p:nvPr/>
        </p:nvSpPr>
        <p:spPr>
          <a:xfrm>
            <a:off x="6831725" y="3650675"/>
            <a:ext cx="1221900" cy="337500"/>
          </a:xfrm>
          <a:prstGeom prst="rect">
            <a:avLst/>
          </a:prstGeom>
          <a:solidFill>
            <a:srgbClr val="7E97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g</a:t>
            </a:r>
            <a:r>
              <a:rPr b="1" lang="ko" sz="8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reeting()</a:t>
            </a:r>
            <a:endParaRPr b="1" sz="8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303" name="Google Shape;1303;p107"/>
          <p:cNvSpPr/>
          <p:nvPr/>
        </p:nvSpPr>
        <p:spPr>
          <a:xfrm>
            <a:off x="6831725" y="3313175"/>
            <a:ext cx="1221900" cy="337500"/>
          </a:xfrm>
          <a:prstGeom prst="rect">
            <a:avLst/>
          </a:prstGeom>
          <a:solidFill>
            <a:srgbClr val="7E97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Continuation</a:t>
            </a:r>
            <a:r>
              <a:rPr b="1" lang="ko" sz="8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.yield()</a:t>
            </a:r>
            <a:endParaRPr b="1" sz="8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304" name="Google Shape;1304;p107"/>
          <p:cNvSpPr/>
          <p:nvPr/>
        </p:nvSpPr>
        <p:spPr>
          <a:xfrm>
            <a:off x="5217850" y="4325675"/>
            <a:ext cx="1221900" cy="3375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latin typeface="Comfortaa"/>
                <a:ea typeface="Comfortaa"/>
                <a:cs typeface="Comfortaa"/>
                <a:sym typeface="Comfortaa"/>
              </a:rPr>
              <a:t>main()</a:t>
            </a:r>
            <a:endParaRPr b="1" sz="1000"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1305" name="Google Shape;1305;p107"/>
          <p:cNvCxnSpPr/>
          <p:nvPr/>
        </p:nvCxnSpPr>
        <p:spPr>
          <a:xfrm flipH="1" rot="10800000">
            <a:off x="3013075" y="3069700"/>
            <a:ext cx="1100700" cy="1099800"/>
          </a:xfrm>
          <a:prstGeom prst="curvedConnector3">
            <a:avLst>
              <a:gd fmla="val 120891" name="adj1"/>
            </a:avLst>
          </a:prstGeom>
          <a:noFill/>
          <a:ln cap="flat" cmpd="sng" w="19050">
            <a:solidFill>
              <a:srgbClr val="7E97FF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309" name="Shape 1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" name="Google Shape;1310;p108"/>
          <p:cNvSpPr txBox="1"/>
          <p:nvPr/>
        </p:nvSpPr>
        <p:spPr>
          <a:xfrm>
            <a:off x="401350" y="1502075"/>
            <a:ext cx="8493300" cy="18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600">
              <a:solidFill>
                <a:srgbClr val="EAEAE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11" name="Google Shape;1311;p108"/>
          <p:cNvSpPr txBox="1"/>
          <p:nvPr/>
        </p:nvSpPr>
        <p:spPr>
          <a:xfrm>
            <a:off x="311700" y="193875"/>
            <a:ext cx="7877400" cy="7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  <a:t>Continuation memory </a:t>
            </a:r>
            <a:endParaRPr b="1" sz="3000">
              <a:solidFill>
                <a:srgbClr val="EAEAEA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312" name="Google Shape;1312;p1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grpSp>
        <p:nvGrpSpPr>
          <p:cNvPr id="1313" name="Google Shape;1313;p108"/>
          <p:cNvGrpSpPr/>
          <p:nvPr/>
        </p:nvGrpSpPr>
        <p:grpSpPr>
          <a:xfrm>
            <a:off x="239525" y="844800"/>
            <a:ext cx="8601077" cy="4035225"/>
            <a:chOff x="665880" y="1632694"/>
            <a:chExt cx="5773698" cy="2122909"/>
          </a:xfrm>
        </p:grpSpPr>
        <p:pic>
          <p:nvPicPr>
            <p:cNvPr descr=" " id="1314" name="Google Shape;1314;p10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65880" y="1632694"/>
              <a:ext cx="5773697" cy="212290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15" name="Google Shape;1315;p108"/>
            <p:cNvSpPr/>
            <p:nvPr/>
          </p:nvSpPr>
          <p:spPr>
            <a:xfrm>
              <a:off x="665880" y="1785577"/>
              <a:ext cx="5671800" cy="192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t/>
              </a:r>
              <a:endParaRPr sz="12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 sz="12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public static final ContinuationScope scope = new ContinuationScope(“SpringCamp2025”);</a:t>
              </a:r>
              <a:endParaRPr sz="12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t/>
              </a:r>
              <a:endParaRPr sz="12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ial"/>
                <a:buNone/>
              </a:pPr>
              <a:r>
                <a:rPr lang="ko" sz="12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public static void main(String[] args) {</a:t>
              </a:r>
              <a:endParaRPr sz="12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ial"/>
                <a:buNone/>
              </a:pPr>
              <a:r>
                <a:t/>
              </a:r>
              <a:endParaRPr sz="12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ial"/>
                <a:buNone/>
              </a:pPr>
              <a:r>
                <a:rPr lang="ko" sz="12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  final var </a:t>
              </a:r>
              <a:r>
                <a:rPr lang="ko" sz="12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cont</a:t>
              </a:r>
              <a:r>
                <a:rPr lang="ko" sz="12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= new Continuation(scope, () -&gt; {</a:t>
              </a:r>
              <a:endParaRPr sz="12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ial"/>
                <a:buNone/>
              </a:pPr>
              <a:r>
                <a:rPr lang="ko" sz="12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      </a:t>
              </a:r>
              <a:r>
                <a:rPr lang="ko" sz="12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greeting</a:t>
              </a:r>
              <a:r>
                <a:rPr lang="ko" sz="12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();</a:t>
              </a:r>
              <a:endParaRPr sz="12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ial"/>
                <a:buNone/>
              </a:pPr>
              <a:r>
                <a:rPr lang="ko" sz="12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  }); </a:t>
              </a:r>
              <a:endParaRPr sz="12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ial"/>
                <a:buNone/>
              </a:pPr>
              <a:r>
                <a:t/>
              </a:r>
              <a:endParaRPr sz="12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ial"/>
                <a:buNone/>
              </a:pPr>
              <a:r>
                <a:rPr lang="ko" sz="12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  </a:t>
              </a:r>
              <a:r>
                <a:rPr lang="ko" sz="12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cont</a:t>
              </a:r>
              <a:r>
                <a:rPr lang="ko" sz="12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.run();    </a:t>
              </a:r>
              <a:endParaRPr sz="12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ial"/>
                <a:buNone/>
              </a:pPr>
              <a:r>
                <a:rPr lang="ko" sz="12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  System.out.println(“virtual thread!”);</a:t>
              </a:r>
              <a:endParaRPr sz="12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ial"/>
                <a:buNone/>
              </a:pPr>
              <a:r>
                <a:rPr lang="ko" sz="12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  </a:t>
              </a:r>
              <a:r>
                <a:rPr lang="ko" sz="1200">
                  <a:solidFill>
                    <a:schemeClr val="dk1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cont.run();</a:t>
              </a:r>
              <a:endParaRPr sz="1200">
                <a:solidFill>
                  <a:schemeClr val="dk1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 sz="12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}</a:t>
              </a:r>
              <a:endParaRPr sz="12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ial"/>
                <a:buNone/>
              </a:pPr>
              <a:r>
                <a:t/>
              </a:r>
              <a:endParaRPr sz="12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ial"/>
                <a:buNone/>
              </a:pPr>
              <a:r>
                <a:rPr lang="ko" sz="12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private static void </a:t>
              </a:r>
              <a:r>
                <a:rPr lang="ko" sz="12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greeting</a:t>
              </a:r>
              <a:r>
                <a:rPr lang="ko" sz="12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() {</a:t>
              </a:r>
              <a:endParaRPr sz="12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ial"/>
                <a:buNone/>
              </a:pPr>
              <a:r>
                <a:rPr lang="ko" sz="12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  System.out.println(“hello!”);</a:t>
              </a:r>
              <a:endParaRPr sz="12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ial"/>
                <a:buNone/>
              </a:pPr>
              <a:r>
                <a:rPr lang="ko" sz="12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  </a:t>
              </a:r>
              <a:r>
                <a:rPr lang="ko" sz="12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Continuation</a:t>
              </a:r>
              <a:r>
                <a:rPr lang="ko" sz="12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.yield(scope);</a:t>
              </a:r>
              <a:endParaRPr sz="12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ial"/>
                <a:buNone/>
              </a:pPr>
              <a:r>
                <a:rPr lang="ko" sz="12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  System.out.println(“spring camp 2025!”);</a:t>
              </a:r>
              <a:endParaRPr sz="12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ial"/>
                <a:buNone/>
              </a:pPr>
              <a:r>
                <a:rPr lang="ko" sz="12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}</a:t>
              </a:r>
              <a:endParaRPr sz="12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ial"/>
                <a:buNone/>
              </a:pPr>
              <a:r>
                <a:t/>
              </a:r>
              <a:endParaRPr sz="12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t/>
              </a:r>
              <a:endParaRPr sz="12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</p:txBody>
        </p:sp>
      </p:grpSp>
      <p:grpSp>
        <p:nvGrpSpPr>
          <p:cNvPr id="1316" name="Google Shape;1316;p108"/>
          <p:cNvGrpSpPr/>
          <p:nvPr/>
        </p:nvGrpSpPr>
        <p:grpSpPr>
          <a:xfrm>
            <a:off x="485414" y="975695"/>
            <a:ext cx="353870" cy="90097"/>
            <a:chOff x="851402" y="1731944"/>
            <a:chExt cx="368461" cy="87000"/>
          </a:xfrm>
        </p:grpSpPr>
        <p:sp>
          <p:nvSpPr>
            <p:cNvPr id="1317" name="Google Shape;1317;p108"/>
            <p:cNvSpPr/>
            <p:nvPr/>
          </p:nvSpPr>
          <p:spPr>
            <a:xfrm>
              <a:off x="851402" y="1731944"/>
              <a:ext cx="88800" cy="87000"/>
            </a:xfrm>
            <a:prstGeom prst="ellipse">
              <a:avLst/>
            </a:prstGeom>
            <a:solidFill>
              <a:srgbClr val="FE5F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8" name="Google Shape;1318;p108"/>
            <p:cNvSpPr/>
            <p:nvPr/>
          </p:nvSpPr>
          <p:spPr>
            <a:xfrm>
              <a:off x="991232" y="1731944"/>
              <a:ext cx="88800" cy="87000"/>
            </a:xfrm>
            <a:prstGeom prst="ellipse">
              <a:avLst/>
            </a:prstGeom>
            <a:solidFill>
              <a:srgbClr val="FEBB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9" name="Google Shape;1319;p108"/>
            <p:cNvSpPr/>
            <p:nvPr/>
          </p:nvSpPr>
          <p:spPr>
            <a:xfrm>
              <a:off x="1131062" y="1731944"/>
              <a:ext cx="88800" cy="87000"/>
            </a:xfrm>
            <a:prstGeom prst="ellipse">
              <a:avLst/>
            </a:prstGeom>
            <a:solidFill>
              <a:srgbClr val="29C7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0" name="Google Shape;1320;p108"/>
          <p:cNvSpPr/>
          <p:nvPr/>
        </p:nvSpPr>
        <p:spPr>
          <a:xfrm>
            <a:off x="5217850" y="2149325"/>
            <a:ext cx="1221900" cy="25140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1" name="Google Shape;1321;p108"/>
          <p:cNvSpPr/>
          <p:nvPr/>
        </p:nvSpPr>
        <p:spPr>
          <a:xfrm>
            <a:off x="6831721" y="2149325"/>
            <a:ext cx="1221900" cy="25140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2" name="Google Shape;1322;p108"/>
          <p:cNvSpPr txBox="1"/>
          <p:nvPr/>
        </p:nvSpPr>
        <p:spPr>
          <a:xfrm>
            <a:off x="5446150" y="2251250"/>
            <a:ext cx="765300" cy="2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Stack</a:t>
            </a:r>
            <a:endParaRPr b="1" sz="15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323" name="Google Shape;1323;p108"/>
          <p:cNvSpPr txBox="1"/>
          <p:nvPr/>
        </p:nvSpPr>
        <p:spPr>
          <a:xfrm>
            <a:off x="7060025" y="2251250"/>
            <a:ext cx="765300" cy="2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H</a:t>
            </a:r>
            <a:r>
              <a:rPr b="1" lang="ko" sz="15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eap</a:t>
            </a:r>
            <a:endParaRPr b="1" sz="15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324" name="Google Shape;1324;p108"/>
          <p:cNvSpPr/>
          <p:nvPr/>
        </p:nvSpPr>
        <p:spPr>
          <a:xfrm>
            <a:off x="6831725" y="3650675"/>
            <a:ext cx="1221900" cy="337500"/>
          </a:xfrm>
          <a:prstGeom prst="rect">
            <a:avLst/>
          </a:prstGeom>
          <a:solidFill>
            <a:srgbClr val="7E97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gr</a:t>
            </a:r>
            <a:r>
              <a:rPr b="1" lang="ko" sz="8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eeting()</a:t>
            </a:r>
            <a:endParaRPr b="1" sz="8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325" name="Google Shape;1325;p108"/>
          <p:cNvSpPr/>
          <p:nvPr/>
        </p:nvSpPr>
        <p:spPr>
          <a:xfrm>
            <a:off x="6831725" y="3313175"/>
            <a:ext cx="1221900" cy="337500"/>
          </a:xfrm>
          <a:prstGeom prst="rect">
            <a:avLst/>
          </a:prstGeom>
          <a:solidFill>
            <a:srgbClr val="7E97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Continuation</a:t>
            </a:r>
            <a:r>
              <a:rPr b="1" lang="ko" sz="8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.yield()</a:t>
            </a:r>
            <a:endParaRPr b="1" sz="8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326" name="Google Shape;1326;p108"/>
          <p:cNvSpPr/>
          <p:nvPr/>
        </p:nvSpPr>
        <p:spPr>
          <a:xfrm>
            <a:off x="5217850" y="4325675"/>
            <a:ext cx="1221900" cy="3375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latin typeface="Comfortaa"/>
                <a:ea typeface="Comfortaa"/>
                <a:cs typeface="Comfortaa"/>
                <a:sym typeface="Comfortaa"/>
              </a:rPr>
              <a:t>main()</a:t>
            </a:r>
            <a:endParaRPr b="1" sz="10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327" name="Google Shape;1327;p108"/>
          <p:cNvSpPr/>
          <p:nvPr/>
        </p:nvSpPr>
        <p:spPr>
          <a:xfrm>
            <a:off x="5217850" y="3988175"/>
            <a:ext cx="1221900" cy="3375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latin typeface="Comfortaa"/>
                <a:ea typeface="Comfortaa"/>
                <a:cs typeface="Comfortaa"/>
                <a:sym typeface="Comfortaa"/>
              </a:rPr>
              <a:t>cont.run()</a:t>
            </a:r>
            <a:endParaRPr b="1" sz="1000"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331" name="Shape 1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2" name="Google Shape;1332;p109"/>
          <p:cNvSpPr txBox="1"/>
          <p:nvPr/>
        </p:nvSpPr>
        <p:spPr>
          <a:xfrm>
            <a:off x="311700" y="193875"/>
            <a:ext cx="7877400" cy="7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  <a:t>Continuation run memory </a:t>
            </a:r>
            <a:endParaRPr b="1" sz="3000">
              <a:solidFill>
                <a:srgbClr val="EAEAEA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333" name="Google Shape;1333;p1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1334" name="Google Shape;1334;p109"/>
          <p:cNvSpPr/>
          <p:nvPr/>
        </p:nvSpPr>
        <p:spPr>
          <a:xfrm>
            <a:off x="1642425" y="1108225"/>
            <a:ext cx="2216400" cy="35550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5" name="Google Shape;1335;p109"/>
          <p:cNvSpPr/>
          <p:nvPr/>
        </p:nvSpPr>
        <p:spPr>
          <a:xfrm>
            <a:off x="5191200" y="1108225"/>
            <a:ext cx="2216400" cy="35550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6" name="Google Shape;1336;p109"/>
          <p:cNvSpPr txBox="1"/>
          <p:nvPr/>
        </p:nvSpPr>
        <p:spPr>
          <a:xfrm>
            <a:off x="2342326" y="1135575"/>
            <a:ext cx="7794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Stack</a:t>
            </a:r>
            <a:endParaRPr b="1" sz="15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337" name="Google Shape;1337;p109"/>
          <p:cNvSpPr txBox="1"/>
          <p:nvPr/>
        </p:nvSpPr>
        <p:spPr>
          <a:xfrm>
            <a:off x="5953496" y="1135575"/>
            <a:ext cx="7290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H</a:t>
            </a:r>
            <a:r>
              <a:rPr b="1" lang="ko" sz="15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eap</a:t>
            </a:r>
            <a:endParaRPr b="1" sz="15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338" name="Google Shape;1338;p109"/>
          <p:cNvSpPr/>
          <p:nvPr/>
        </p:nvSpPr>
        <p:spPr>
          <a:xfrm>
            <a:off x="1722950" y="2054700"/>
            <a:ext cx="2020800" cy="2342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9" name="Google Shape;1339;p109"/>
          <p:cNvSpPr/>
          <p:nvPr/>
        </p:nvSpPr>
        <p:spPr>
          <a:xfrm>
            <a:off x="1882725" y="3763050"/>
            <a:ext cx="1735800" cy="4773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latin typeface="Comfortaa"/>
                <a:ea typeface="Comfortaa"/>
                <a:cs typeface="Comfortaa"/>
                <a:sym typeface="Comfortaa"/>
              </a:rPr>
              <a:t>main()</a:t>
            </a:r>
            <a:endParaRPr b="1" sz="12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340" name="Google Shape;1340;p109"/>
          <p:cNvSpPr/>
          <p:nvPr/>
        </p:nvSpPr>
        <p:spPr>
          <a:xfrm>
            <a:off x="1882725" y="3285817"/>
            <a:ext cx="1735800" cy="4773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latin typeface="Comfortaa"/>
                <a:ea typeface="Comfortaa"/>
                <a:cs typeface="Comfortaa"/>
                <a:sym typeface="Comfortaa"/>
              </a:rPr>
              <a:t>cont.run()</a:t>
            </a:r>
            <a:endParaRPr b="1" sz="12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341" name="Google Shape;1341;p109"/>
          <p:cNvSpPr/>
          <p:nvPr/>
        </p:nvSpPr>
        <p:spPr>
          <a:xfrm>
            <a:off x="5307600" y="2226400"/>
            <a:ext cx="2020800" cy="1509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2" name="Google Shape;1342;p109"/>
          <p:cNvSpPr/>
          <p:nvPr/>
        </p:nvSpPr>
        <p:spPr>
          <a:xfrm>
            <a:off x="5524800" y="3099055"/>
            <a:ext cx="1586400" cy="477300"/>
          </a:xfrm>
          <a:prstGeom prst="rect">
            <a:avLst/>
          </a:prstGeom>
          <a:solidFill>
            <a:srgbClr val="7E97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latin typeface="Comfortaa"/>
                <a:ea typeface="Comfortaa"/>
                <a:cs typeface="Comfortaa"/>
                <a:sym typeface="Comfortaa"/>
              </a:rPr>
              <a:t>printGreeting()</a:t>
            </a:r>
            <a:endParaRPr b="1" sz="11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343" name="Google Shape;1343;p109"/>
          <p:cNvSpPr/>
          <p:nvPr/>
        </p:nvSpPr>
        <p:spPr>
          <a:xfrm>
            <a:off x="5524800" y="2621825"/>
            <a:ext cx="1586400" cy="477300"/>
          </a:xfrm>
          <a:prstGeom prst="rect">
            <a:avLst/>
          </a:prstGeom>
          <a:solidFill>
            <a:srgbClr val="7E97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latin typeface="Comfortaa"/>
                <a:ea typeface="Comfortaa"/>
                <a:cs typeface="Comfortaa"/>
                <a:sym typeface="Comfortaa"/>
              </a:rPr>
              <a:t>cont.yield()</a:t>
            </a:r>
            <a:endParaRPr b="1" sz="11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344" name="Google Shape;1344;p109"/>
          <p:cNvSpPr txBox="1"/>
          <p:nvPr/>
        </p:nvSpPr>
        <p:spPr>
          <a:xfrm>
            <a:off x="5524800" y="2226400"/>
            <a:ext cx="1735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Stack Chunk</a:t>
            </a:r>
            <a:endParaRPr sz="16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345" name="Google Shape;1345;p109"/>
          <p:cNvSpPr/>
          <p:nvPr/>
        </p:nvSpPr>
        <p:spPr>
          <a:xfrm>
            <a:off x="5265450" y="1870375"/>
            <a:ext cx="2105100" cy="2425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6" name="Google Shape;1346;p109"/>
          <p:cNvSpPr/>
          <p:nvPr/>
        </p:nvSpPr>
        <p:spPr>
          <a:xfrm>
            <a:off x="5394825" y="2226400"/>
            <a:ext cx="1852800" cy="1509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7" name="Google Shape;1347;p109"/>
          <p:cNvSpPr/>
          <p:nvPr/>
        </p:nvSpPr>
        <p:spPr>
          <a:xfrm>
            <a:off x="5524800" y="3099055"/>
            <a:ext cx="1586400" cy="477300"/>
          </a:xfrm>
          <a:prstGeom prst="rect">
            <a:avLst/>
          </a:prstGeom>
          <a:solidFill>
            <a:srgbClr val="7E97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g</a:t>
            </a:r>
            <a:r>
              <a:rPr b="1" lang="ko" sz="11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reeting()</a:t>
            </a:r>
            <a:endParaRPr b="1" sz="11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348" name="Google Shape;1348;p109"/>
          <p:cNvSpPr txBox="1"/>
          <p:nvPr/>
        </p:nvSpPr>
        <p:spPr>
          <a:xfrm>
            <a:off x="5506200" y="2226400"/>
            <a:ext cx="1586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Stack Chunk</a:t>
            </a:r>
            <a:endParaRPr b="1" sz="15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349" name="Google Shape;1349;p109"/>
          <p:cNvSpPr/>
          <p:nvPr/>
        </p:nvSpPr>
        <p:spPr>
          <a:xfrm>
            <a:off x="5524800" y="2621825"/>
            <a:ext cx="1586400" cy="477300"/>
          </a:xfrm>
          <a:prstGeom prst="rect">
            <a:avLst/>
          </a:prstGeom>
          <a:solidFill>
            <a:srgbClr val="7E97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Continuation</a:t>
            </a:r>
            <a:r>
              <a:rPr b="1" lang="ko" sz="10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.</a:t>
            </a:r>
            <a:r>
              <a:rPr b="1" lang="ko" sz="10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yield()</a:t>
            </a:r>
            <a:endParaRPr b="1" sz="10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350" name="Google Shape;1350;p109"/>
          <p:cNvSpPr txBox="1"/>
          <p:nvPr/>
        </p:nvSpPr>
        <p:spPr>
          <a:xfrm>
            <a:off x="4833300" y="1856350"/>
            <a:ext cx="29322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Continuation</a:t>
            </a:r>
            <a:endParaRPr b="1" sz="15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351" name="Google Shape;1351;p109"/>
          <p:cNvSpPr txBox="1"/>
          <p:nvPr/>
        </p:nvSpPr>
        <p:spPr>
          <a:xfrm rot="5400000">
            <a:off x="6330850" y="3960975"/>
            <a:ext cx="613800" cy="2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1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…</a:t>
            </a:r>
            <a:endParaRPr b="1" sz="31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110"/>
          <p:cNvSpPr txBox="1"/>
          <p:nvPr/>
        </p:nvSpPr>
        <p:spPr>
          <a:xfrm>
            <a:off x="311700" y="193875"/>
            <a:ext cx="7877400" cy="7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  <a:t>Continuation run memory </a:t>
            </a:r>
            <a:endParaRPr b="1" sz="3000">
              <a:solidFill>
                <a:srgbClr val="EAEAEA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357" name="Google Shape;1357;p1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1358" name="Google Shape;1358;p110"/>
          <p:cNvSpPr/>
          <p:nvPr/>
        </p:nvSpPr>
        <p:spPr>
          <a:xfrm>
            <a:off x="1642425" y="1108225"/>
            <a:ext cx="2216400" cy="35550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9" name="Google Shape;1359;p110"/>
          <p:cNvSpPr/>
          <p:nvPr/>
        </p:nvSpPr>
        <p:spPr>
          <a:xfrm>
            <a:off x="5191200" y="1108225"/>
            <a:ext cx="2216400" cy="35550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0" name="Google Shape;1360;p110"/>
          <p:cNvSpPr txBox="1"/>
          <p:nvPr/>
        </p:nvSpPr>
        <p:spPr>
          <a:xfrm>
            <a:off x="2342326" y="1135575"/>
            <a:ext cx="7794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Stack</a:t>
            </a:r>
            <a:endParaRPr b="1" sz="15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361" name="Google Shape;1361;p110"/>
          <p:cNvSpPr txBox="1"/>
          <p:nvPr/>
        </p:nvSpPr>
        <p:spPr>
          <a:xfrm>
            <a:off x="5953496" y="1135575"/>
            <a:ext cx="7290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H</a:t>
            </a:r>
            <a:r>
              <a:rPr b="1" lang="ko" sz="15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eap</a:t>
            </a:r>
            <a:endParaRPr b="1" sz="15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362" name="Google Shape;1362;p110"/>
          <p:cNvSpPr/>
          <p:nvPr/>
        </p:nvSpPr>
        <p:spPr>
          <a:xfrm>
            <a:off x="1722950" y="2054700"/>
            <a:ext cx="2020800" cy="2342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3" name="Google Shape;1363;p110"/>
          <p:cNvSpPr/>
          <p:nvPr/>
        </p:nvSpPr>
        <p:spPr>
          <a:xfrm>
            <a:off x="1882725" y="3763050"/>
            <a:ext cx="1735800" cy="4773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latin typeface="Comfortaa"/>
                <a:ea typeface="Comfortaa"/>
                <a:cs typeface="Comfortaa"/>
                <a:sym typeface="Comfortaa"/>
              </a:rPr>
              <a:t>main()</a:t>
            </a:r>
            <a:endParaRPr b="1" sz="12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364" name="Google Shape;1364;p110"/>
          <p:cNvSpPr/>
          <p:nvPr/>
        </p:nvSpPr>
        <p:spPr>
          <a:xfrm>
            <a:off x="1882725" y="3285817"/>
            <a:ext cx="1735800" cy="4773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latin typeface="Comfortaa"/>
                <a:ea typeface="Comfortaa"/>
                <a:cs typeface="Comfortaa"/>
                <a:sym typeface="Comfortaa"/>
              </a:rPr>
              <a:t>cont</a:t>
            </a:r>
            <a:r>
              <a:rPr b="1" lang="ko" sz="1200">
                <a:latin typeface="Comfortaa"/>
                <a:ea typeface="Comfortaa"/>
                <a:cs typeface="Comfortaa"/>
                <a:sym typeface="Comfortaa"/>
              </a:rPr>
              <a:t>.run()</a:t>
            </a:r>
            <a:endParaRPr b="1" sz="12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365" name="Google Shape;1365;p110"/>
          <p:cNvSpPr/>
          <p:nvPr/>
        </p:nvSpPr>
        <p:spPr>
          <a:xfrm flipH="1">
            <a:off x="4108275" y="2715575"/>
            <a:ext cx="779400" cy="289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6" name="Google Shape;1366;p110"/>
          <p:cNvSpPr/>
          <p:nvPr/>
        </p:nvSpPr>
        <p:spPr>
          <a:xfrm>
            <a:off x="5307600" y="2226400"/>
            <a:ext cx="2020800" cy="1509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7" name="Google Shape;1367;p110"/>
          <p:cNvSpPr/>
          <p:nvPr/>
        </p:nvSpPr>
        <p:spPr>
          <a:xfrm>
            <a:off x="5524800" y="3099055"/>
            <a:ext cx="1586400" cy="477300"/>
          </a:xfrm>
          <a:prstGeom prst="rect">
            <a:avLst/>
          </a:prstGeom>
          <a:solidFill>
            <a:srgbClr val="7E97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latin typeface="Comfortaa"/>
                <a:ea typeface="Comfortaa"/>
                <a:cs typeface="Comfortaa"/>
                <a:sym typeface="Comfortaa"/>
              </a:rPr>
              <a:t>printGreeting()</a:t>
            </a:r>
            <a:endParaRPr b="1" sz="11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368" name="Google Shape;1368;p110"/>
          <p:cNvSpPr/>
          <p:nvPr/>
        </p:nvSpPr>
        <p:spPr>
          <a:xfrm>
            <a:off x="5524800" y="2621825"/>
            <a:ext cx="1586400" cy="477300"/>
          </a:xfrm>
          <a:prstGeom prst="rect">
            <a:avLst/>
          </a:prstGeom>
          <a:solidFill>
            <a:srgbClr val="7E97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latin typeface="Comfortaa"/>
                <a:ea typeface="Comfortaa"/>
                <a:cs typeface="Comfortaa"/>
                <a:sym typeface="Comfortaa"/>
              </a:rPr>
              <a:t>cont</a:t>
            </a:r>
            <a:r>
              <a:rPr b="1" lang="ko" sz="1100">
                <a:latin typeface="Comfortaa"/>
                <a:ea typeface="Comfortaa"/>
                <a:cs typeface="Comfortaa"/>
                <a:sym typeface="Comfortaa"/>
              </a:rPr>
              <a:t>.yield()</a:t>
            </a:r>
            <a:endParaRPr b="1" sz="11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369" name="Google Shape;1369;p110"/>
          <p:cNvSpPr txBox="1"/>
          <p:nvPr/>
        </p:nvSpPr>
        <p:spPr>
          <a:xfrm>
            <a:off x="5524800" y="2226400"/>
            <a:ext cx="1735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Stack Chunk</a:t>
            </a:r>
            <a:endParaRPr sz="16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370" name="Google Shape;1370;p110"/>
          <p:cNvSpPr/>
          <p:nvPr/>
        </p:nvSpPr>
        <p:spPr>
          <a:xfrm>
            <a:off x="5265450" y="1870375"/>
            <a:ext cx="2105100" cy="2425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1" name="Google Shape;1371;p110"/>
          <p:cNvSpPr/>
          <p:nvPr/>
        </p:nvSpPr>
        <p:spPr>
          <a:xfrm>
            <a:off x="5394825" y="2226400"/>
            <a:ext cx="1852800" cy="1509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2" name="Google Shape;1372;p110"/>
          <p:cNvSpPr/>
          <p:nvPr/>
        </p:nvSpPr>
        <p:spPr>
          <a:xfrm>
            <a:off x="5524800" y="3099055"/>
            <a:ext cx="1586400" cy="477300"/>
          </a:xfrm>
          <a:prstGeom prst="rect">
            <a:avLst/>
          </a:prstGeom>
          <a:solidFill>
            <a:srgbClr val="7E97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g</a:t>
            </a:r>
            <a:r>
              <a:rPr b="1" lang="ko" sz="11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reeting()</a:t>
            </a:r>
            <a:endParaRPr b="1" sz="11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373" name="Google Shape;1373;p110"/>
          <p:cNvSpPr txBox="1"/>
          <p:nvPr/>
        </p:nvSpPr>
        <p:spPr>
          <a:xfrm>
            <a:off x="5506200" y="2226400"/>
            <a:ext cx="1586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Stack Chunk</a:t>
            </a:r>
            <a:endParaRPr b="1" sz="15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374" name="Google Shape;1374;p110"/>
          <p:cNvSpPr/>
          <p:nvPr/>
        </p:nvSpPr>
        <p:spPr>
          <a:xfrm>
            <a:off x="5524800" y="2621825"/>
            <a:ext cx="1586400" cy="477300"/>
          </a:xfrm>
          <a:prstGeom prst="rect">
            <a:avLst/>
          </a:prstGeom>
          <a:solidFill>
            <a:srgbClr val="7E97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Continuation</a:t>
            </a:r>
            <a:r>
              <a:rPr b="1" lang="ko" sz="10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.yield()</a:t>
            </a:r>
            <a:endParaRPr b="1" sz="10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375" name="Google Shape;1375;p110"/>
          <p:cNvSpPr txBox="1"/>
          <p:nvPr/>
        </p:nvSpPr>
        <p:spPr>
          <a:xfrm>
            <a:off x="4833300" y="1856350"/>
            <a:ext cx="29322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Continuation</a:t>
            </a:r>
            <a:endParaRPr b="1" sz="15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376" name="Google Shape;1376;p110"/>
          <p:cNvSpPr txBox="1"/>
          <p:nvPr/>
        </p:nvSpPr>
        <p:spPr>
          <a:xfrm rot="5400000">
            <a:off x="6330850" y="3960975"/>
            <a:ext cx="613800" cy="2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1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…</a:t>
            </a:r>
            <a:endParaRPr b="1" sz="31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377" name="Google Shape;1377;p110"/>
          <p:cNvSpPr txBox="1"/>
          <p:nvPr/>
        </p:nvSpPr>
        <p:spPr>
          <a:xfrm>
            <a:off x="4176678" y="2210150"/>
            <a:ext cx="900300" cy="88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rgbClr val="6EB33F"/>
                </a:solidFill>
                <a:latin typeface="Comfortaa"/>
                <a:ea typeface="Comfortaa"/>
                <a:cs typeface="Comfortaa"/>
                <a:sym typeface="Comfortaa"/>
              </a:rPr>
              <a:t>복원</a:t>
            </a:r>
            <a:endParaRPr b="1" sz="2000">
              <a:solidFill>
                <a:srgbClr val="6EB33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381" name="Shape 1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" name="Google Shape;1382;p111"/>
          <p:cNvSpPr txBox="1"/>
          <p:nvPr/>
        </p:nvSpPr>
        <p:spPr>
          <a:xfrm>
            <a:off x="311700" y="193875"/>
            <a:ext cx="7877400" cy="7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  <a:t>Continuation run memory </a:t>
            </a:r>
            <a:endParaRPr b="1" sz="3000">
              <a:solidFill>
                <a:srgbClr val="EAEAEA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383" name="Google Shape;1383;p1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1384" name="Google Shape;1384;p111"/>
          <p:cNvSpPr/>
          <p:nvPr/>
        </p:nvSpPr>
        <p:spPr>
          <a:xfrm>
            <a:off x="1642425" y="1108225"/>
            <a:ext cx="2216400" cy="35550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5" name="Google Shape;1385;p111"/>
          <p:cNvSpPr/>
          <p:nvPr/>
        </p:nvSpPr>
        <p:spPr>
          <a:xfrm>
            <a:off x="5191200" y="1108225"/>
            <a:ext cx="2216400" cy="35550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6" name="Google Shape;1386;p111"/>
          <p:cNvSpPr txBox="1"/>
          <p:nvPr/>
        </p:nvSpPr>
        <p:spPr>
          <a:xfrm>
            <a:off x="2342326" y="1135575"/>
            <a:ext cx="7794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Stack</a:t>
            </a:r>
            <a:endParaRPr b="1" sz="15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387" name="Google Shape;1387;p111"/>
          <p:cNvSpPr txBox="1"/>
          <p:nvPr/>
        </p:nvSpPr>
        <p:spPr>
          <a:xfrm>
            <a:off x="5953496" y="1135575"/>
            <a:ext cx="7290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H</a:t>
            </a:r>
            <a:r>
              <a:rPr b="1" lang="ko" sz="15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eap</a:t>
            </a:r>
            <a:endParaRPr b="1" sz="15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388" name="Google Shape;1388;p111"/>
          <p:cNvSpPr/>
          <p:nvPr/>
        </p:nvSpPr>
        <p:spPr>
          <a:xfrm>
            <a:off x="1722950" y="2054700"/>
            <a:ext cx="2020800" cy="2342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9" name="Google Shape;1389;p111"/>
          <p:cNvSpPr/>
          <p:nvPr/>
        </p:nvSpPr>
        <p:spPr>
          <a:xfrm>
            <a:off x="1882725" y="3763050"/>
            <a:ext cx="1735800" cy="4773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latin typeface="Comfortaa"/>
                <a:ea typeface="Comfortaa"/>
                <a:cs typeface="Comfortaa"/>
                <a:sym typeface="Comfortaa"/>
              </a:rPr>
              <a:t>main()</a:t>
            </a:r>
            <a:endParaRPr b="1" sz="12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390" name="Google Shape;1390;p111"/>
          <p:cNvSpPr/>
          <p:nvPr/>
        </p:nvSpPr>
        <p:spPr>
          <a:xfrm>
            <a:off x="1882725" y="3285817"/>
            <a:ext cx="1735800" cy="4773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latin typeface="Comfortaa"/>
                <a:ea typeface="Comfortaa"/>
                <a:cs typeface="Comfortaa"/>
                <a:sym typeface="Comfortaa"/>
              </a:rPr>
              <a:t>cont</a:t>
            </a:r>
            <a:r>
              <a:rPr b="1" lang="ko" sz="1200">
                <a:latin typeface="Comfortaa"/>
                <a:ea typeface="Comfortaa"/>
                <a:cs typeface="Comfortaa"/>
                <a:sym typeface="Comfortaa"/>
              </a:rPr>
              <a:t>.run()</a:t>
            </a:r>
            <a:endParaRPr b="1" sz="12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391" name="Google Shape;1391;p111"/>
          <p:cNvSpPr/>
          <p:nvPr/>
        </p:nvSpPr>
        <p:spPr>
          <a:xfrm>
            <a:off x="1882725" y="2808583"/>
            <a:ext cx="1735800" cy="4773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latin typeface="Comfortaa"/>
                <a:ea typeface="Comfortaa"/>
                <a:cs typeface="Comfortaa"/>
                <a:sym typeface="Comfortaa"/>
              </a:rPr>
              <a:t>g</a:t>
            </a:r>
            <a:r>
              <a:rPr b="1" lang="ko" sz="1200">
                <a:latin typeface="Comfortaa"/>
                <a:ea typeface="Comfortaa"/>
                <a:cs typeface="Comfortaa"/>
                <a:sym typeface="Comfortaa"/>
              </a:rPr>
              <a:t>reeting()</a:t>
            </a:r>
            <a:endParaRPr b="1" sz="12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392" name="Google Shape;1392;p111"/>
          <p:cNvSpPr/>
          <p:nvPr/>
        </p:nvSpPr>
        <p:spPr>
          <a:xfrm>
            <a:off x="1882725" y="2331350"/>
            <a:ext cx="1735800" cy="4773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latin typeface="Comfortaa"/>
                <a:ea typeface="Comfortaa"/>
                <a:cs typeface="Comfortaa"/>
                <a:sym typeface="Comfortaa"/>
              </a:rPr>
              <a:t>Continuation</a:t>
            </a:r>
            <a:r>
              <a:rPr b="1" lang="ko" sz="1200">
                <a:latin typeface="Comfortaa"/>
                <a:ea typeface="Comfortaa"/>
                <a:cs typeface="Comfortaa"/>
                <a:sym typeface="Comfortaa"/>
              </a:rPr>
              <a:t>.yield()</a:t>
            </a:r>
            <a:endParaRPr b="1" sz="1200"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396" name="Shape 1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7" name="Google Shape;1397;p112"/>
          <p:cNvSpPr txBox="1"/>
          <p:nvPr/>
        </p:nvSpPr>
        <p:spPr>
          <a:xfrm>
            <a:off x="401350" y="1502075"/>
            <a:ext cx="8493300" cy="18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600">
              <a:solidFill>
                <a:srgbClr val="EAEAE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98" name="Google Shape;1398;p112"/>
          <p:cNvSpPr txBox="1"/>
          <p:nvPr/>
        </p:nvSpPr>
        <p:spPr>
          <a:xfrm>
            <a:off x="311700" y="193875"/>
            <a:ext cx="7877400" cy="7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  <a:t>Continuation memory </a:t>
            </a:r>
            <a:endParaRPr b="1" sz="3000">
              <a:solidFill>
                <a:srgbClr val="EAEAEA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399" name="Google Shape;1399;p1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grpSp>
        <p:nvGrpSpPr>
          <p:cNvPr id="1400" name="Google Shape;1400;p112"/>
          <p:cNvGrpSpPr/>
          <p:nvPr/>
        </p:nvGrpSpPr>
        <p:grpSpPr>
          <a:xfrm>
            <a:off x="239525" y="844800"/>
            <a:ext cx="8601077" cy="4035225"/>
            <a:chOff x="665880" y="1632694"/>
            <a:chExt cx="5773698" cy="2122909"/>
          </a:xfrm>
        </p:grpSpPr>
        <p:pic>
          <p:nvPicPr>
            <p:cNvPr descr=" " id="1401" name="Google Shape;1401;p11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65880" y="1632694"/>
              <a:ext cx="5773697" cy="212290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02" name="Google Shape;1402;p112"/>
            <p:cNvSpPr/>
            <p:nvPr/>
          </p:nvSpPr>
          <p:spPr>
            <a:xfrm>
              <a:off x="665880" y="1785577"/>
              <a:ext cx="5671800" cy="192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t/>
              </a:r>
              <a:endParaRPr sz="12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 sz="12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public static final ContinuationScope scope = new ContinuationScope(“SpringCamp2025”);</a:t>
              </a:r>
              <a:endParaRPr sz="12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t/>
              </a:r>
              <a:endParaRPr sz="12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ial"/>
                <a:buNone/>
              </a:pPr>
              <a:r>
                <a:rPr lang="ko" sz="12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public static void main(String[] args) {</a:t>
              </a:r>
              <a:endParaRPr sz="12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ial"/>
                <a:buNone/>
              </a:pPr>
              <a:r>
                <a:t/>
              </a:r>
              <a:endParaRPr sz="12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ial"/>
                <a:buNone/>
              </a:pPr>
              <a:r>
                <a:rPr lang="ko" sz="12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  final var cont = new Continuation(scope, () -&gt; {</a:t>
              </a:r>
              <a:endParaRPr sz="12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ial"/>
                <a:buNone/>
              </a:pPr>
              <a:r>
                <a:rPr lang="ko" sz="12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      </a:t>
              </a:r>
              <a:r>
                <a:rPr lang="ko" sz="12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greeting</a:t>
              </a:r>
              <a:r>
                <a:rPr lang="ko" sz="12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();</a:t>
              </a:r>
              <a:endParaRPr sz="12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ial"/>
                <a:buNone/>
              </a:pPr>
              <a:r>
                <a:rPr lang="ko" sz="12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  }); </a:t>
              </a:r>
              <a:endParaRPr sz="12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ial"/>
                <a:buNone/>
              </a:pPr>
              <a:r>
                <a:t/>
              </a:r>
              <a:endParaRPr sz="12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ial"/>
                <a:buNone/>
              </a:pPr>
              <a:r>
                <a:rPr lang="ko" sz="12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  </a:t>
              </a:r>
              <a:r>
                <a:rPr lang="ko" sz="12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cont</a:t>
              </a:r>
              <a:r>
                <a:rPr lang="ko" sz="12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.run();    </a:t>
              </a:r>
              <a:endParaRPr sz="12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ial"/>
                <a:buNone/>
              </a:pPr>
              <a:r>
                <a:rPr lang="ko" sz="12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  System.out.println(“virtual thread!”);</a:t>
              </a:r>
              <a:endParaRPr sz="12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ial"/>
                <a:buNone/>
              </a:pPr>
              <a:r>
                <a:rPr lang="ko" sz="12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  </a:t>
              </a:r>
              <a:r>
                <a:rPr lang="ko" sz="12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cont</a:t>
              </a:r>
              <a:r>
                <a:rPr lang="ko" sz="12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.run();</a:t>
              </a:r>
              <a:endParaRPr sz="12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 sz="12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}</a:t>
              </a:r>
              <a:endParaRPr sz="12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ial"/>
                <a:buNone/>
              </a:pPr>
              <a:r>
                <a:t/>
              </a:r>
              <a:endParaRPr sz="12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ial"/>
                <a:buNone/>
              </a:pPr>
              <a:r>
                <a:rPr lang="ko" sz="12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private static void </a:t>
              </a:r>
              <a:r>
                <a:rPr lang="ko" sz="12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greeting</a:t>
              </a:r>
              <a:r>
                <a:rPr lang="ko" sz="12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() {</a:t>
              </a:r>
              <a:endParaRPr sz="12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ial"/>
                <a:buNone/>
              </a:pPr>
              <a:r>
                <a:rPr lang="ko" sz="12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  System.out.println(“hello!”);</a:t>
              </a:r>
              <a:endParaRPr sz="12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ial"/>
                <a:buNone/>
              </a:pPr>
              <a:r>
                <a:rPr lang="ko" sz="12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  </a:t>
              </a:r>
              <a:r>
                <a:rPr lang="ko" sz="12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Continuation</a:t>
              </a:r>
              <a:r>
                <a:rPr lang="ko" sz="12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.yield(scope);</a:t>
              </a:r>
              <a:endParaRPr sz="12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ial"/>
                <a:buNone/>
              </a:pPr>
              <a:r>
                <a:rPr lang="ko" sz="12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  </a:t>
              </a:r>
              <a:r>
                <a:rPr lang="ko" sz="1200">
                  <a:solidFill>
                    <a:schemeClr val="dk1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System.out.println(</a:t>
              </a:r>
              <a:r>
                <a:rPr lang="ko" sz="1200">
                  <a:solidFill>
                    <a:srgbClr val="29C740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“spring camp 2025!”</a:t>
              </a:r>
              <a:r>
                <a:rPr lang="ko" sz="1200">
                  <a:solidFill>
                    <a:schemeClr val="dk1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);</a:t>
              </a:r>
              <a:endParaRPr sz="1200">
                <a:solidFill>
                  <a:schemeClr val="dk1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ial"/>
                <a:buNone/>
              </a:pPr>
              <a:r>
                <a:rPr lang="ko" sz="12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}</a:t>
              </a:r>
              <a:endParaRPr sz="12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ial"/>
                <a:buNone/>
              </a:pPr>
              <a:r>
                <a:t/>
              </a:r>
              <a:endParaRPr sz="12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t/>
              </a:r>
              <a:endParaRPr sz="12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</p:txBody>
        </p:sp>
      </p:grpSp>
      <p:grpSp>
        <p:nvGrpSpPr>
          <p:cNvPr id="1403" name="Google Shape;1403;p112"/>
          <p:cNvGrpSpPr/>
          <p:nvPr/>
        </p:nvGrpSpPr>
        <p:grpSpPr>
          <a:xfrm>
            <a:off x="485414" y="975695"/>
            <a:ext cx="353870" cy="90097"/>
            <a:chOff x="851402" y="1731944"/>
            <a:chExt cx="368461" cy="87000"/>
          </a:xfrm>
        </p:grpSpPr>
        <p:sp>
          <p:nvSpPr>
            <p:cNvPr id="1404" name="Google Shape;1404;p112"/>
            <p:cNvSpPr/>
            <p:nvPr/>
          </p:nvSpPr>
          <p:spPr>
            <a:xfrm>
              <a:off x="851402" y="1731944"/>
              <a:ext cx="88800" cy="87000"/>
            </a:xfrm>
            <a:prstGeom prst="ellipse">
              <a:avLst/>
            </a:prstGeom>
            <a:solidFill>
              <a:srgbClr val="FE5F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5" name="Google Shape;1405;p112"/>
            <p:cNvSpPr/>
            <p:nvPr/>
          </p:nvSpPr>
          <p:spPr>
            <a:xfrm>
              <a:off x="991232" y="1731944"/>
              <a:ext cx="88800" cy="87000"/>
            </a:xfrm>
            <a:prstGeom prst="ellipse">
              <a:avLst/>
            </a:prstGeom>
            <a:solidFill>
              <a:srgbClr val="FEBB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6" name="Google Shape;1406;p112"/>
            <p:cNvSpPr/>
            <p:nvPr/>
          </p:nvSpPr>
          <p:spPr>
            <a:xfrm>
              <a:off x="1131062" y="1731944"/>
              <a:ext cx="88800" cy="87000"/>
            </a:xfrm>
            <a:prstGeom prst="ellipse">
              <a:avLst/>
            </a:prstGeom>
            <a:solidFill>
              <a:srgbClr val="29C7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07" name="Google Shape;1407;p112"/>
          <p:cNvSpPr/>
          <p:nvPr/>
        </p:nvSpPr>
        <p:spPr>
          <a:xfrm>
            <a:off x="5217850" y="2149325"/>
            <a:ext cx="1221900" cy="25140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8" name="Google Shape;1408;p112"/>
          <p:cNvSpPr/>
          <p:nvPr/>
        </p:nvSpPr>
        <p:spPr>
          <a:xfrm>
            <a:off x="6831721" y="2149325"/>
            <a:ext cx="1221900" cy="25140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9" name="Google Shape;1409;p112"/>
          <p:cNvSpPr txBox="1"/>
          <p:nvPr/>
        </p:nvSpPr>
        <p:spPr>
          <a:xfrm>
            <a:off x="5446150" y="2251250"/>
            <a:ext cx="765300" cy="2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Stack</a:t>
            </a:r>
            <a:endParaRPr b="1" sz="15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410" name="Google Shape;1410;p112"/>
          <p:cNvSpPr txBox="1"/>
          <p:nvPr/>
        </p:nvSpPr>
        <p:spPr>
          <a:xfrm>
            <a:off x="7060025" y="2251250"/>
            <a:ext cx="765300" cy="2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H</a:t>
            </a:r>
            <a:r>
              <a:rPr b="1" lang="ko" sz="15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eap</a:t>
            </a:r>
            <a:endParaRPr b="1" sz="15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411" name="Google Shape;1411;p112"/>
          <p:cNvSpPr/>
          <p:nvPr/>
        </p:nvSpPr>
        <p:spPr>
          <a:xfrm>
            <a:off x="5217850" y="4325675"/>
            <a:ext cx="1221900" cy="3375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latin typeface="Comfortaa"/>
                <a:ea typeface="Comfortaa"/>
                <a:cs typeface="Comfortaa"/>
                <a:sym typeface="Comfortaa"/>
              </a:rPr>
              <a:t>main()</a:t>
            </a:r>
            <a:endParaRPr b="1" sz="8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412" name="Google Shape;1412;p112"/>
          <p:cNvSpPr/>
          <p:nvPr/>
        </p:nvSpPr>
        <p:spPr>
          <a:xfrm>
            <a:off x="5217850" y="3988175"/>
            <a:ext cx="1221900" cy="3375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latin typeface="Comfortaa"/>
                <a:ea typeface="Comfortaa"/>
                <a:cs typeface="Comfortaa"/>
                <a:sym typeface="Comfortaa"/>
              </a:rPr>
              <a:t>cont.run()</a:t>
            </a:r>
            <a:endParaRPr b="1" sz="10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413" name="Google Shape;1413;p112"/>
          <p:cNvSpPr/>
          <p:nvPr/>
        </p:nvSpPr>
        <p:spPr>
          <a:xfrm>
            <a:off x="5217850" y="4325675"/>
            <a:ext cx="1221900" cy="3375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latin typeface="Comfortaa"/>
                <a:ea typeface="Comfortaa"/>
                <a:cs typeface="Comfortaa"/>
                <a:sym typeface="Comfortaa"/>
              </a:rPr>
              <a:t>main()</a:t>
            </a:r>
            <a:endParaRPr b="1" sz="10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414" name="Google Shape;1414;p112"/>
          <p:cNvSpPr/>
          <p:nvPr/>
        </p:nvSpPr>
        <p:spPr>
          <a:xfrm>
            <a:off x="5217850" y="3650675"/>
            <a:ext cx="1221900" cy="3375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latin typeface="Comfortaa"/>
                <a:ea typeface="Comfortaa"/>
                <a:cs typeface="Comfortaa"/>
                <a:sym typeface="Comfortaa"/>
              </a:rPr>
              <a:t>g</a:t>
            </a:r>
            <a:r>
              <a:rPr b="1" lang="ko" sz="1000">
                <a:latin typeface="Comfortaa"/>
                <a:ea typeface="Comfortaa"/>
                <a:cs typeface="Comfortaa"/>
                <a:sym typeface="Comfortaa"/>
              </a:rPr>
              <a:t>reeting()</a:t>
            </a:r>
            <a:endParaRPr b="1" sz="1000"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1415" name="Google Shape;1415;p112"/>
          <p:cNvCxnSpPr/>
          <p:nvPr/>
        </p:nvCxnSpPr>
        <p:spPr>
          <a:xfrm>
            <a:off x="1628300" y="3256600"/>
            <a:ext cx="2658000" cy="1082400"/>
          </a:xfrm>
          <a:prstGeom prst="curvedConnector3">
            <a:avLst>
              <a:gd fmla="val 110268" name="adj1"/>
            </a:avLst>
          </a:prstGeom>
          <a:noFill/>
          <a:ln cap="flat" cmpd="sng" w="19050">
            <a:solidFill>
              <a:srgbClr val="7E97FF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419" name="Shape 1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0" name="Google Shape;1420;p113"/>
          <p:cNvSpPr txBox="1"/>
          <p:nvPr/>
        </p:nvSpPr>
        <p:spPr>
          <a:xfrm>
            <a:off x="311700" y="193875"/>
            <a:ext cx="7877400" cy="7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  <a:t>Continuation </a:t>
            </a:r>
            <a:endParaRPr b="1" sz="3000">
              <a:solidFill>
                <a:srgbClr val="EAEAEA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421" name="Google Shape;1421;p1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1422" name="Google Shape;1422;p113"/>
          <p:cNvSpPr/>
          <p:nvPr/>
        </p:nvSpPr>
        <p:spPr>
          <a:xfrm>
            <a:off x="2039025" y="1262725"/>
            <a:ext cx="2180100" cy="11781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423" name="Google Shape;1423;p113"/>
          <p:cNvSpPr txBox="1"/>
          <p:nvPr/>
        </p:nvSpPr>
        <p:spPr>
          <a:xfrm>
            <a:off x="2262063" y="1620025"/>
            <a:ext cx="2407500" cy="7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chemeClr val="accent2"/>
                </a:solidFill>
                <a:latin typeface="Comfortaa"/>
                <a:ea typeface="Comfortaa"/>
                <a:cs typeface="Comfortaa"/>
                <a:sym typeface="Comfortaa"/>
              </a:rPr>
              <a:t>Continuation</a:t>
            </a:r>
            <a:endParaRPr b="1" sz="1800">
              <a:solidFill>
                <a:schemeClr val="accent2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3"/>
          <p:cNvSpPr txBox="1"/>
          <p:nvPr/>
        </p:nvSpPr>
        <p:spPr>
          <a:xfrm>
            <a:off x="311700" y="193875"/>
            <a:ext cx="7877400" cy="7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  <a:t>목차</a:t>
            </a:r>
            <a:endParaRPr b="1" sz="3000">
              <a:solidFill>
                <a:srgbClr val="EAEAEA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86" name="Google Shape;186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187" name="Google Shape;187;p33"/>
          <p:cNvSpPr txBox="1"/>
          <p:nvPr>
            <p:ph idx="1" type="body"/>
          </p:nvPr>
        </p:nvSpPr>
        <p:spPr>
          <a:xfrm>
            <a:off x="311700" y="948418"/>
            <a:ext cx="7662300" cy="3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AEAEA"/>
              </a:buClr>
              <a:buSzPts val="2000"/>
              <a:buFont typeface="Comfortaa"/>
              <a:buAutoNum type="arabicPeriod"/>
            </a:pPr>
            <a:r>
              <a:rPr lang="ko" sz="20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  <a:t>Virtual Thread Overview </a:t>
            </a:r>
            <a:endParaRPr sz="2000">
              <a:solidFill>
                <a:srgbClr val="EAEAEA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AEAEA"/>
              </a:buClr>
              <a:buSzPts val="2000"/>
              <a:buFont typeface="Comfortaa"/>
              <a:buAutoNum type="arabicPeriod"/>
            </a:pPr>
            <a:r>
              <a:rPr lang="ko" sz="20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  <a:t>Virtual Thread Scheduling &amp; Context Switching</a:t>
            </a:r>
            <a:endParaRPr sz="2000">
              <a:solidFill>
                <a:srgbClr val="EAEAEA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AEAEA"/>
              </a:buClr>
              <a:buSzPts val="2000"/>
              <a:buFont typeface="Comfortaa"/>
              <a:buAutoNum type="arabicPeriod"/>
            </a:pPr>
            <a:r>
              <a:rPr lang="ko" sz="20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  <a:t>Continuation &amp; Virtual Thread</a:t>
            </a:r>
            <a:endParaRPr sz="2000">
              <a:solidFill>
                <a:srgbClr val="EAEAEA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AEAEA"/>
              </a:buClr>
              <a:buSzPts val="2000"/>
              <a:buFont typeface="Comfortaa"/>
              <a:buAutoNum type="arabicPeriod"/>
            </a:pPr>
            <a:r>
              <a:rPr lang="ko" sz="20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  <a:t>Socket I/O </a:t>
            </a:r>
            <a:endParaRPr sz="2000">
              <a:solidFill>
                <a:srgbClr val="EAEAEA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000">
              <a:solidFill>
                <a:srgbClr val="EAEAEA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8" name="Google Shape;1428;p114"/>
          <p:cNvSpPr txBox="1"/>
          <p:nvPr/>
        </p:nvSpPr>
        <p:spPr>
          <a:xfrm>
            <a:off x="311700" y="193875"/>
            <a:ext cx="7877400" cy="7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  <a:t>Continuation </a:t>
            </a:r>
            <a:endParaRPr b="1" sz="3000">
              <a:solidFill>
                <a:srgbClr val="EAEAEA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429" name="Google Shape;1429;p1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1430" name="Google Shape;1430;p114"/>
          <p:cNvSpPr/>
          <p:nvPr/>
        </p:nvSpPr>
        <p:spPr>
          <a:xfrm>
            <a:off x="2039025" y="1262725"/>
            <a:ext cx="2180100" cy="11781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431" name="Google Shape;1431;p114"/>
          <p:cNvSpPr/>
          <p:nvPr/>
        </p:nvSpPr>
        <p:spPr>
          <a:xfrm>
            <a:off x="4844950" y="1808900"/>
            <a:ext cx="1776900" cy="9603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432" name="Google Shape;1432;p114"/>
          <p:cNvSpPr txBox="1"/>
          <p:nvPr/>
        </p:nvSpPr>
        <p:spPr>
          <a:xfrm>
            <a:off x="2262063" y="1620025"/>
            <a:ext cx="2407500" cy="7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chemeClr val="accent2"/>
                </a:solidFill>
                <a:latin typeface="Comfortaa"/>
                <a:ea typeface="Comfortaa"/>
                <a:cs typeface="Comfortaa"/>
                <a:sym typeface="Comfortaa"/>
              </a:rPr>
              <a:t>Continuation</a:t>
            </a:r>
            <a:endParaRPr b="1" sz="1800">
              <a:solidFill>
                <a:schemeClr val="accent2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433" name="Google Shape;1433;p114"/>
          <p:cNvSpPr txBox="1"/>
          <p:nvPr/>
        </p:nvSpPr>
        <p:spPr>
          <a:xfrm>
            <a:off x="5061200" y="2065175"/>
            <a:ext cx="1431300" cy="5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chemeClr val="accent2"/>
                </a:solidFill>
                <a:latin typeface="Comfortaa"/>
                <a:ea typeface="Comfortaa"/>
                <a:cs typeface="Comfortaa"/>
                <a:sym typeface="Comfortaa"/>
              </a:rPr>
              <a:t>Runnable</a:t>
            </a:r>
            <a:endParaRPr b="1" sz="1800">
              <a:solidFill>
                <a:schemeClr val="accent2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1434" name="Google Shape;1434;p114"/>
          <p:cNvCxnSpPr>
            <a:stCxn id="1430" idx="3"/>
            <a:endCxn id="1431" idx="1"/>
          </p:cNvCxnSpPr>
          <p:nvPr/>
        </p:nvCxnSpPr>
        <p:spPr>
          <a:xfrm>
            <a:off x="4219125" y="1851775"/>
            <a:ext cx="625800" cy="437400"/>
          </a:xfrm>
          <a:prstGeom prst="bentConnector3">
            <a:avLst>
              <a:gd fmla="val 50002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438" name="Shape 1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9" name="Google Shape;1439;p115"/>
          <p:cNvSpPr txBox="1"/>
          <p:nvPr/>
        </p:nvSpPr>
        <p:spPr>
          <a:xfrm>
            <a:off x="311700" y="193875"/>
            <a:ext cx="7877400" cy="7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  <a:t>Continuation </a:t>
            </a:r>
            <a:endParaRPr b="1" sz="3000">
              <a:solidFill>
                <a:srgbClr val="EAEAEA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440" name="Google Shape;1440;p1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1441" name="Google Shape;1441;p115"/>
          <p:cNvSpPr/>
          <p:nvPr/>
        </p:nvSpPr>
        <p:spPr>
          <a:xfrm>
            <a:off x="2039025" y="1262725"/>
            <a:ext cx="2180100" cy="11781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442" name="Google Shape;1442;p115"/>
          <p:cNvSpPr/>
          <p:nvPr/>
        </p:nvSpPr>
        <p:spPr>
          <a:xfrm>
            <a:off x="4844950" y="2920475"/>
            <a:ext cx="1776900" cy="9603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443" name="Google Shape;1443;p115"/>
          <p:cNvSpPr/>
          <p:nvPr/>
        </p:nvSpPr>
        <p:spPr>
          <a:xfrm>
            <a:off x="4844950" y="1808900"/>
            <a:ext cx="1776900" cy="9603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444" name="Google Shape;1444;p115"/>
          <p:cNvSpPr txBox="1"/>
          <p:nvPr/>
        </p:nvSpPr>
        <p:spPr>
          <a:xfrm>
            <a:off x="2262063" y="1620025"/>
            <a:ext cx="2407500" cy="7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chemeClr val="accent2"/>
                </a:solidFill>
                <a:latin typeface="Comfortaa"/>
                <a:ea typeface="Comfortaa"/>
                <a:cs typeface="Comfortaa"/>
                <a:sym typeface="Comfortaa"/>
              </a:rPr>
              <a:t>Continuation</a:t>
            </a:r>
            <a:endParaRPr b="1" sz="1800">
              <a:solidFill>
                <a:schemeClr val="accent2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445" name="Google Shape;1445;p115"/>
          <p:cNvSpPr txBox="1"/>
          <p:nvPr/>
        </p:nvSpPr>
        <p:spPr>
          <a:xfrm>
            <a:off x="5061200" y="2065175"/>
            <a:ext cx="1431300" cy="5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chemeClr val="accent2"/>
                </a:solidFill>
                <a:latin typeface="Comfortaa"/>
                <a:ea typeface="Comfortaa"/>
                <a:cs typeface="Comfortaa"/>
                <a:sym typeface="Comfortaa"/>
              </a:rPr>
              <a:t>Runnable</a:t>
            </a:r>
            <a:endParaRPr b="1" sz="1800">
              <a:solidFill>
                <a:schemeClr val="accent2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446" name="Google Shape;1446;p115"/>
          <p:cNvSpPr txBox="1"/>
          <p:nvPr/>
        </p:nvSpPr>
        <p:spPr>
          <a:xfrm>
            <a:off x="4924875" y="3132275"/>
            <a:ext cx="2180100" cy="5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chemeClr val="accent2"/>
                </a:solidFill>
                <a:latin typeface="Comfortaa"/>
                <a:ea typeface="Comfortaa"/>
                <a:cs typeface="Comfortaa"/>
                <a:sym typeface="Comfortaa"/>
              </a:rPr>
              <a:t>StackChunk</a:t>
            </a:r>
            <a:endParaRPr b="1" sz="1800">
              <a:solidFill>
                <a:schemeClr val="accent2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1447" name="Google Shape;1447;p115"/>
          <p:cNvCxnSpPr>
            <a:stCxn id="1441" idx="3"/>
            <a:endCxn id="1443" idx="1"/>
          </p:cNvCxnSpPr>
          <p:nvPr/>
        </p:nvCxnSpPr>
        <p:spPr>
          <a:xfrm>
            <a:off x="4219125" y="1851775"/>
            <a:ext cx="625800" cy="437400"/>
          </a:xfrm>
          <a:prstGeom prst="bentConnector3">
            <a:avLst>
              <a:gd fmla="val 50002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448" name="Google Shape;1448;p115"/>
          <p:cNvCxnSpPr>
            <a:stCxn id="1441" idx="3"/>
            <a:endCxn id="1442" idx="1"/>
          </p:cNvCxnSpPr>
          <p:nvPr/>
        </p:nvCxnSpPr>
        <p:spPr>
          <a:xfrm>
            <a:off x="4219125" y="1851775"/>
            <a:ext cx="625800" cy="1548900"/>
          </a:xfrm>
          <a:prstGeom prst="bentConnector3">
            <a:avLst>
              <a:gd fmla="val 50002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452" name="Shape 1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3" name="Google Shape;1453;p116"/>
          <p:cNvSpPr/>
          <p:nvPr/>
        </p:nvSpPr>
        <p:spPr>
          <a:xfrm>
            <a:off x="249250" y="844693"/>
            <a:ext cx="8645400" cy="3853200"/>
          </a:xfrm>
          <a:prstGeom prst="roundRect">
            <a:avLst>
              <a:gd fmla="val 5931" name="adj"/>
            </a:avLst>
          </a:prstGeom>
          <a:solidFill>
            <a:srgbClr val="2B2B2B"/>
          </a:solidFill>
          <a:ln cap="flat" cmpd="sng" w="9525">
            <a:solidFill>
              <a:srgbClr val="2B2B2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4" name="Google Shape;1454;p116"/>
          <p:cNvSpPr txBox="1"/>
          <p:nvPr/>
        </p:nvSpPr>
        <p:spPr>
          <a:xfrm>
            <a:off x="311700" y="193875"/>
            <a:ext cx="7877400" cy="7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  <a:t>Continuation.run()</a:t>
            </a:r>
            <a:endParaRPr b="1" sz="3000">
              <a:solidFill>
                <a:srgbClr val="EAEAEA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grpSp>
        <p:nvGrpSpPr>
          <p:cNvPr id="1455" name="Google Shape;1455;p116"/>
          <p:cNvGrpSpPr/>
          <p:nvPr/>
        </p:nvGrpSpPr>
        <p:grpSpPr>
          <a:xfrm>
            <a:off x="355264" y="928275"/>
            <a:ext cx="8419609" cy="3686049"/>
            <a:chOff x="355264" y="928275"/>
            <a:chExt cx="8419609" cy="3686049"/>
          </a:xfrm>
        </p:grpSpPr>
        <p:pic>
          <p:nvPicPr>
            <p:cNvPr descr=" " id="1456" name="Google Shape;1456;p11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55264" y="928275"/>
              <a:ext cx="8419609" cy="36860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57" name="Google Shape;1457;p116"/>
            <p:cNvSpPr/>
            <p:nvPr/>
          </p:nvSpPr>
          <p:spPr>
            <a:xfrm>
              <a:off x="502275" y="1371494"/>
              <a:ext cx="7686900" cy="267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 sz="1100">
                  <a:solidFill>
                    <a:schemeClr val="accent4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public final void </a:t>
              </a:r>
              <a:r>
                <a:rPr lang="ko" sz="1100">
                  <a:solidFill>
                    <a:srgbClr val="7E97FF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run</a:t>
              </a:r>
              <a:r>
                <a:rPr lang="ko" sz="1100">
                  <a:solidFill>
                    <a:srgbClr val="EAEAEA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() {</a:t>
              </a:r>
              <a:endParaRPr sz="1100">
                <a:solidFill>
                  <a:srgbClr val="EAEAEA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 sz="1100">
                  <a:solidFill>
                    <a:srgbClr val="EAEAEA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…</a:t>
              </a:r>
              <a:endParaRPr sz="1100">
                <a:solidFill>
                  <a:srgbClr val="EAEAEA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t/>
              </a:r>
              <a:endParaRPr sz="1100">
                <a:solidFill>
                  <a:srgbClr val="EAEAEA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 sz="1100">
                  <a:solidFill>
                    <a:schemeClr val="accent4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try </a:t>
              </a:r>
              <a:r>
                <a:rPr lang="ko" sz="1100">
                  <a:solidFill>
                    <a:srgbClr val="EAEAEA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{</a:t>
              </a:r>
              <a:endParaRPr sz="1100">
                <a:solidFill>
                  <a:srgbClr val="EAEAEA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 sz="1100">
                  <a:solidFill>
                    <a:schemeClr val="accent4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  boolean </a:t>
              </a:r>
              <a:r>
                <a:rPr lang="ko" sz="1100">
                  <a:solidFill>
                    <a:srgbClr val="EAEAEA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isVirtualThread</a:t>
              </a:r>
              <a:r>
                <a:rPr lang="ko" sz="1100">
                  <a:solidFill>
                    <a:schemeClr val="accent4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= </a:t>
              </a:r>
              <a:r>
                <a:rPr lang="ko" sz="1100">
                  <a:solidFill>
                    <a:srgbClr val="EAEAEA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(scope</a:t>
              </a:r>
              <a:r>
                <a:rPr lang="ko" sz="1100">
                  <a:solidFill>
                    <a:schemeClr val="accent4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</a:t>
              </a:r>
              <a:r>
                <a:rPr lang="ko" sz="1100">
                  <a:solidFill>
                    <a:srgbClr val="EAEAEA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==</a:t>
              </a:r>
              <a:r>
                <a:rPr lang="ko" sz="1100">
                  <a:solidFill>
                    <a:schemeClr val="accent4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JLA.</a:t>
              </a:r>
              <a:r>
                <a:rPr lang="ko" sz="1100">
                  <a:solidFill>
                    <a:srgbClr val="EAEAEA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virtualThreadContinuationScope());</a:t>
              </a:r>
              <a:endParaRPr sz="1100">
                <a:solidFill>
                  <a:srgbClr val="EAEAEA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t/>
              </a:r>
              <a:endParaRPr sz="1100">
                <a:solidFill>
                  <a:schemeClr val="accent4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 sz="1100">
                  <a:solidFill>
                    <a:schemeClr val="accent4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  if </a:t>
              </a:r>
              <a:r>
                <a:rPr lang="ko" sz="1100">
                  <a:solidFill>
                    <a:srgbClr val="EAEAEA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(!isStarted()) {</a:t>
              </a:r>
              <a:endParaRPr sz="1100">
                <a:solidFill>
                  <a:srgbClr val="EAEAEA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 sz="1100">
                  <a:solidFill>
                    <a:schemeClr val="accent4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    </a:t>
              </a:r>
              <a:r>
                <a:rPr lang="ko" sz="1100">
                  <a:solidFill>
                    <a:srgbClr val="EAEAEA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enterSpecial(</a:t>
              </a:r>
              <a:r>
                <a:rPr lang="ko" sz="1100">
                  <a:solidFill>
                    <a:schemeClr val="accent4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this</a:t>
              </a:r>
              <a:r>
                <a:rPr lang="ko" sz="1100">
                  <a:solidFill>
                    <a:srgbClr val="EAEAEA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,</a:t>
              </a:r>
              <a:r>
                <a:rPr lang="ko" sz="1100">
                  <a:solidFill>
                    <a:schemeClr val="accent4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false</a:t>
              </a:r>
              <a:r>
                <a:rPr lang="ko" sz="1100">
                  <a:solidFill>
                    <a:srgbClr val="EAEAEA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,</a:t>
              </a:r>
              <a:r>
                <a:rPr lang="ko" sz="1100">
                  <a:solidFill>
                    <a:schemeClr val="accent4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</a:t>
              </a:r>
              <a:r>
                <a:rPr lang="ko" sz="1100">
                  <a:solidFill>
                    <a:srgbClr val="EAEAEA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isVirtualThread)</a:t>
              </a:r>
              <a:r>
                <a:rPr lang="ko" sz="1100">
                  <a:solidFill>
                    <a:schemeClr val="accent4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;</a:t>
              </a:r>
              <a:endParaRPr sz="1100">
                <a:solidFill>
                  <a:schemeClr val="accent4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 sz="1100">
                  <a:solidFill>
                    <a:schemeClr val="accent4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  </a:t>
              </a:r>
              <a:r>
                <a:rPr lang="ko" sz="1100">
                  <a:solidFill>
                    <a:srgbClr val="EAEAEA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}</a:t>
              </a:r>
              <a:r>
                <a:rPr lang="ko" sz="1100">
                  <a:solidFill>
                    <a:schemeClr val="accent4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else </a:t>
              </a:r>
              <a:r>
                <a:rPr lang="ko" sz="1100">
                  <a:solidFill>
                    <a:srgbClr val="EAEAEA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{</a:t>
              </a:r>
              <a:endParaRPr sz="1100">
                <a:solidFill>
                  <a:srgbClr val="EAEAEA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 sz="1100">
                  <a:solidFill>
                    <a:schemeClr val="accent4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    assert </a:t>
              </a:r>
              <a:r>
                <a:rPr lang="ko" sz="1100">
                  <a:solidFill>
                    <a:srgbClr val="EAEAEA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!isEmpty();</a:t>
              </a:r>
              <a:endParaRPr sz="1100">
                <a:solidFill>
                  <a:srgbClr val="EAEAEA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 sz="1100">
                  <a:solidFill>
                    <a:schemeClr val="accent4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    </a:t>
              </a:r>
              <a:r>
                <a:rPr lang="ko" sz="1100">
                  <a:solidFill>
                    <a:srgbClr val="EAEAEA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enterSpecial</a:t>
              </a:r>
              <a:r>
                <a:rPr lang="ko" sz="1100">
                  <a:solidFill>
                    <a:srgbClr val="EEEEEE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(</a:t>
              </a:r>
              <a:r>
                <a:rPr lang="ko" sz="1100">
                  <a:solidFill>
                    <a:schemeClr val="accent4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this</a:t>
              </a:r>
              <a:r>
                <a:rPr lang="ko" sz="1100">
                  <a:solidFill>
                    <a:srgbClr val="EAEAEA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,</a:t>
              </a:r>
              <a:r>
                <a:rPr lang="ko" sz="1100">
                  <a:solidFill>
                    <a:schemeClr val="accent4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true</a:t>
              </a:r>
              <a:r>
                <a:rPr lang="ko" sz="1100">
                  <a:solidFill>
                    <a:srgbClr val="EAEAEA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,</a:t>
              </a:r>
              <a:r>
                <a:rPr lang="ko" sz="1100">
                  <a:solidFill>
                    <a:schemeClr val="accent4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</a:t>
              </a:r>
              <a:r>
                <a:rPr lang="ko" sz="1100">
                  <a:solidFill>
                    <a:srgbClr val="EAEAEA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isVirtualThread</a:t>
              </a:r>
              <a:r>
                <a:rPr lang="ko" sz="1100">
                  <a:solidFill>
                    <a:schemeClr val="accent4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);</a:t>
              </a:r>
              <a:endParaRPr sz="1100">
                <a:solidFill>
                  <a:schemeClr val="accent4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 sz="1100">
                  <a:solidFill>
                    <a:schemeClr val="accent4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  </a:t>
              </a:r>
              <a:r>
                <a:rPr lang="ko" sz="1100">
                  <a:solidFill>
                    <a:srgbClr val="EAEAEA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}</a:t>
              </a:r>
              <a:endParaRPr sz="1100">
                <a:solidFill>
                  <a:srgbClr val="EAEAEA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 sz="1100">
                  <a:solidFill>
                    <a:schemeClr val="accent4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</a:t>
              </a:r>
              <a:r>
                <a:rPr lang="ko" sz="1100">
                  <a:solidFill>
                    <a:srgbClr val="EAEAEA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}</a:t>
              </a:r>
              <a:r>
                <a:rPr lang="ko" sz="1100">
                  <a:solidFill>
                    <a:schemeClr val="accent4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finally </a:t>
              </a:r>
              <a:r>
                <a:rPr lang="ko" sz="1100">
                  <a:solidFill>
                    <a:srgbClr val="EAEAEA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{</a:t>
              </a:r>
              <a:endParaRPr sz="1100">
                <a:solidFill>
                  <a:srgbClr val="EAEAEA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 sz="1100">
                  <a:solidFill>
                    <a:schemeClr val="accent4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</a:t>
              </a:r>
              <a:r>
                <a:rPr lang="ko" sz="1100">
                  <a:solidFill>
                    <a:srgbClr val="EAEAEA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…</a:t>
              </a:r>
              <a:endParaRPr sz="1100">
                <a:solidFill>
                  <a:srgbClr val="EAEAEA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t/>
              </a:r>
              <a:endParaRPr sz="1100">
                <a:solidFill>
                  <a:srgbClr val="EAEAEA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 sz="1100">
                  <a:solidFill>
                    <a:srgbClr val="EAEAEA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}</a:t>
              </a:r>
              <a:endParaRPr sz="1100">
                <a:solidFill>
                  <a:srgbClr val="EAEAEA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</p:txBody>
        </p:sp>
        <p:grpSp>
          <p:nvGrpSpPr>
            <p:cNvPr id="1458" name="Google Shape;1458;p116"/>
            <p:cNvGrpSpPr/>
            <p:nvPr/>
          </p:nvGrpSpPr>
          <p:grpSpPr>
            <a:xfrm>
              <a:off x="502264" y="1031920"/>
              <a:ext cx="353870" cy="90097"/>
              <a:chOff x="851402" y="1731944"/>
              <a:chExt cx="368461" cy="87000"/>
            </a:xfrm>
          </p:grpSpPr>
          <p:sp>
            <p:nvSpPr>
              <p:cNvPr id="1459" name="Google Shape;1459;p116"/>
              <p:cNvSpPr/>
              <p:nvPr/>
            </p:nvSpPr>
            <p:spPr>
              <a:xfrm>
                <a:off x="851402" y="1731944"/>
                <a:ext cx="88800" cy="87000"/>
              </a:xfrm>
              <a:prstGeom prst="ellipse">
                <a:avLst/>
              </a:prstGeom>
              <a:solidFill>
                <a:srgbClr val="FE5F5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0" name="Google Shape;1460;p116"/>
              <p:cNvSpPr/>
              <p:nvPr/>
            </p:nvSpPr>
            <p:spPr>
              <a:xfrm>
                <a:off x="991232" y="1731944"/>
                <a:ext cx="88800" cy="87000"/>
              </a:xfrm>
              <a:prstGeom prst="ellipse">
                <a:avLst/>
              </a:prstGeom>
              <a:solidFill>
                <a:srgbClr val="FEBB2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1" name="Google Shape;1461;p116"/>
              <p:cNvSpPr/>
              <p:nvPr/>
            </p:nvSpPr>
            <p:spPr>
              <a:xfrm>
                <a:off x="1131062" y="1731944"/>
                <a:ext cx="88800" cy="87000"/>
              </a:xfrm>
              <a:prstGeom prst="ellipse">
                <a:avLst/>
              </a:prstGeom>
              <a:solidFill>
                <a:srgbClr val="29C74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462" name="Google Shape;1462;p116"/>
            <p:cNvSpPr/>
            <p:nvPr/>
          </p:nvSpPr>
          <p:spPr>
            <a:xfrm>
              <a:off x="935725" y="978147"/>
              <a:ext cx="3848100" cy="28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 sz="1200">
                  <a:solidFill>
                    <a:srgbClr val="EAEAEA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Continuation.java</a:t>
              </a:r>
              <a:endParaRPr sz="1200">
                <a:solidFill>
                  <a:srgbClr val="EAEAEA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</p:txBody>
        </p:sp>
      </p:grp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466" name="Shape 1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7" name="Google Shape;1467;p117"/>
          <p:cNvSpPr/>
          <p:nvPr/>
        </p:nvSpPr>
        <p:spPr>
          <a:xfrm>
            <a:off x="249250" y="844693"/>
            <a:ext cx="8645400" cy="3853200"/>
          </a:xfrm>
          <a:prstGeom prst="roundRect">
            <a:avLst>
              <a:gd fmla="val 5931" name="adj"/>
            </a:avLst>
          </a:prstGeom>
          <a:solidFill>
            <a:srgbClr val="2B2B2B"/>
          </a:solidFill>
          <a:ln cap="flat" cmpd="sng" w="9525">
            <a:solidFill>
              <a:srgbClr val="2B2B2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8" name="Google Shape;1468;p117"/>
          <p:cNvSpPr txBox="1"/>
          <p:nvPr/>
        </p:nvSpPr>
        <p:spPr>
          <a:xfrm>
            <a:off x="311700" y="193875"/>
            <a:ext cx="7877400" cy="7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  <a:t>Continuation</a:t>
            </a:r>
            <a:r>
              <a:rPr b="1" lang="ko" sz="30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  <a:t>.run()</a:t>
            </a:r>
            <a:endParaRPr b="1" sz="3000">
              <a:solidFill>
                <a:srgbClr val="EAEAEA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grpSp>
        <p:nvGrpSpPr>
          <p:cNvPr id="1469" name="Google Shape;1469;p117"/>
          <p:cNvGrpSpPr/>
          <p:nvPr/>
        </p:nvGrpSpPr>
        <p:grpSpPr>
          <a:xfrm>
            <a:off x="355264" y="928275"/>
            <a:ext cx="8419609" cy="3686049"/>
            <a:chOff x="355264" y="928275"/>
            <a:chExt cx="8419609" cy="3686049"/>
          </a:xfrm>
        </p:grpSpPr>
        <p:pic>
          <p:nvPicPr>
            <p:cNvPr descr=" " id="1470" name="Google Shape;1470;p11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55264" y="928275"/>
              <a:ext cx="8419609" cy="36860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71" name="Google Shape;1471;p117"/>
            <p:cNvSpPr/>
            <p:nvPr/>
          </p:nvSpPr>
          <p:spPr>
            <a:xfrm>
              <a:off x="502275" y="1371494"/>
              <a:ext cx="7686900" cy="267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 sz="11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public final void run() {</a:t>
              </a:r>
              <a:endParaRPr sz="11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 sz="11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…</a:t>
              </a:r>
              <a:endParaRPr sz="11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t/>
              </a:r>
              <a:endParaRPr sz="11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 sz="11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try {</a:t>
              </a:r>
              <a:endParaRPr sz="11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 sz="11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  boolean isVirtualThread = (scope == JLA.virtualThreadContinuationScope());</a:t>
              </a:r>
              <a:endParaRPr sz="11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t/>
              </a:r>
              <a:endParaRPr sz="1100">
                <a:solidFill>
                  <a:schemeClr val="accent4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 sz="1100">
                  <a:solidFill>
                    <a:schemeClr val="accent4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  if </a:t>
              </a:r>
              <a:r>
                <a:rPr lang="ko" sz="1100">
                  <a:solidFill>
                    <a:srgbClr val="EAEAEA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(!isStarted()) {</a:t>
              </a:r>
              <a:endParaRPr sz="1100">
                <a:solidFill>
                  <a:srgbClr val="EAEAEA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 sz="1100">
                  <a:solidFill>
                    <a:schemeClr val="accent4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    </a:t>
              </a:r>
              <a:r>
                <a:rPr lang="ko" sz="1100">
                  <a:solidFill>
                    <a:srgbClr val="EAEAEA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enterSpecial(</a:t>
              </a:r>
              <a:r>
                <a:rPr lang="ko" sz="1100">
                  <a:solidFill>
                    <a:schemeClr val="accent4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this</a:t>
              </a:r>
              <a:r>
                <a:rPr lang="ko" sz="1100">
                  <a:solidFill>
                    <a:srgbClr val="EAEAEA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,</a:t>
              </a:r>
              <a:r>
                <a:rPr lang="ko" sz="1100">
                  <a:solidFill>
                    <a:schemeClr val="accent4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false</a:t>
              </a:r>
              <a:r>
                <a:rPr lang="ko" sz="1100">
                  <a:solidFill>
                    <a:srgbClr val="EAEAEA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,</a:t>
              </a:r>
              <a:r>
                <a:rPr lang="ko" sz="1100">
                  <a:solidFill>
                    <a:schemeClr val="accent4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</a:t>
              </a:r>
              <a:r>
                <a:rPr lang="ko" sz="1100">
                  <a:solidFill>
                    <a:srgbClr val="EAEAEA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isVirtualThread)</a:t>
              </a:r>
              <a:r>
                <a:rPr lang="ko" sz="1100">
                  <a:solidFill>
                    <a:schemeClr val="accent4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;</a:t>
              </a:r>
              <a:endParaRPr sz="1100">
                <a:solidFill>
                  <a:schemeClr val="accent4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 sz="1100">
                  <a:solidFill>
                    <a:schemeClr val="accent4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  </a:t>
              </a:r>
              <a:r>
                <a:rPr lang="ko" sz="1100">
                  <a:solidFill>
                    <a:srgbClr val="EAEAEA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}</a:t>
              </a:r>
              <a:r>
                <a:rPr lang="ko" sz="1100">
                  <a:solidFill>
                    <a:schemeClr val="accent4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else </a:t>
              </a:r>
              <a:r>
                <a:rPr lang="ko" sz="1100">
                  <a:solidFill>
                    <a:srgbClr val="EAEAEA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{</a:t>
              </a:r>
              <a:endParaRPr sz="1100">
                <a:solidFill>
                  <a:srgbClr val="EAEAEA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 sz="1100">
                  <a:solidFill>
                    <a:schemeClr val="accent4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    assert </a:t>
              </a:r>
              <a:r>
                <a:rPr lang="ko" sz="1100">
                  <a:solidFill>
                    <a:srgbClr val="EAEAEA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!isEmpty();</a:t>
              </a:r>
              <a:endParaRPr sz="1100">
                <a:solidFill>
                  <a:srgbClr val="EAEAEA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 sz="1100">
                  <a:solidFill>
                    <a:schemeClr val="accent4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    </a:t>
              </a:r>
              <a:r>
                <a:rPr lang="ko" sz="1100">
                  <a:solidFill>
                    <a:srgbClr val="EAEAEA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enterSpecial</a:t>
              </a:r>
              <a:r>
                <a:rPr lang="ko" sz="1100">
                  <a:solidFill>
                    <a:srgbClr val="EEEEEE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(</a:t>
              </a:r>
              <a:r>
                <a:rPr lang="ko" sz="1100">
                  <a:solidFill>
                    <a:schemeClr val="accent4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this</a:t>
              </a:r>
              <a:r>
                <a:rPr lang="ko" sz="1100">
                  <a:solidFill>
                    <a:srgbClr val="EAEAEA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,</a:t>
              </a:r>
              <a:r>
                <a:rPr lang="ko" sz="1100">
                  <a:solidFill>
                    <a:schemeClr val="accent4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true</a:t>
              </a:r>
              <a:r>
                <a:rPr lang="ko" sz="1100">
                  <a:solidFill>
                    <a:srgbClr val="EAEAEA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,</a:t>
              </a:r>
              <a:r>
                <a:rPr lang="ko" sz="1100">
                  <a:solidFill>
                    <a:schemeClr val="accent4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</a:t>
              </a:r>
              <a:r>
                <a:rPr lang="ko" sz="1100">
                  <a:solidFill>
                    <a:srgbClr val="EAEAEA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isVirtualThread</a:t>
              </a:r>
              <a:r>
                <a:rPr lang="ko" sz="1100">
                  <a:solidFill>
                    <a:srgbClr val="EEEEEE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)</a:t>
              </a:r>
              <a:r>
                <a:rPr lang="ko" sz="1100">
                  <a:solidFill>
                    <a:schemeClr val="accent4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;</a:t>
              </a:r>
              <a:endParaRPr sz="1100">
                <a:solidFill>
                  <a:schemeClr val="accent4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 sz="1100">
                  <a:solidFill>
                    <a:schemeClr val="accent4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  </a:t>
              </a:r>
              <a:r>
                <a:rPr lang="ko" sz="1100">
                  <a:solidFill>
                    <a:srgbClr val="EAEAEA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}</a:t>
              </a:r>
              <a:endParaRPr sz="1100">
                <a:solidFill>
                  <a:srgbClr val="EAEAEA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 sz="1100">
                  <a:solidFill>
                    <a:schemeClr val="accent4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</a:t>
              </a:r>
              <a:r>
                <a:rPr lang="ko" sz="11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} finally {</a:t>
              </a:r>
              <a:endParaRPr sz="11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 sz="11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…</a:t>
              </a:r>
              <a:endParaRPr sz="11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t/>
              </a:r>
              <a:endParaRPr sz="1100">
                <a:solidFill>
                  <a:srgbClr val="EAEAEA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 sz="1100">
                  <a:solidFill>
                    <a:srgbClr val="EAEAEA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}</a:t>
              </a:r>
              <a:endParaRPr sz="1100">
                <a:solidFill>
                  <a:srgbClr val="EAEAEA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</p:txBody>
        </p:sp>
        <p:grpSp>
          <p:nvGrpSpPr>
            <p:cNvPr id="1472" name="Google Shape;1472;p117"/>
            <p:cNvGrpSpPr/>
            <p:nvPr/>
          </p:nvGrpSpPr>
          <p:grpSpPr>
            <a:xfrm>
              <a:off x="502264" y="1031920"/>
              <a:ext cx="353870" cy="90097"/>
              <a:chOff x="851402" y="1731944"/>
              <a:chExt cx="368461" cy="87000"/>
            </a:xfrm>
          </p:grpSpPr>
          <p:sp>
            <p:nvSpPr>
              <p:cNvPr id="1473" name="Google Shape;1473;p117"/>
              <p:cNvSpPr/>
              <p:nvPr/>
            </p:nvSpPr>
            <p:spPr>
              <a:xfrm>
                <a:off x="851402" y="1731944"/>
                <a:ext cx="88800" cy="87000"/>
              </a:xfrm>
              <a:prstGeom prst="ellipse">
                <a:avLst/>
              </a:prstGeom>
              <a:solidFill>
                <a:srgbClr val="FE5F5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4" name="Google Shape;1474;p117"/>
              <p:cNvSpPr/>
              <p:nvPr/>
            </p:nvSpPr>
            <p:spPr>
              <a:xfrm>
                <a:off x="991232" y="1731944"/>
                <a:ext cx="88800" cy="87000"/>
              </a:xfrm>
              <a:prstGeom prst="ellipse">
                <a:avLst/>
              </a:prstGeom>
              <a:solidFill>
                <a:srgbClr val="FEBB2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5" name="Google Shape;1475;p117"/>
              <p:cNvSpPr/>
              <p:nvPr/>
            </p:nvSpPr>
            <p:spPr>
              <a:xfrm>
                <a:off x="1131062" y="1731944"/>
                <a:ext cx="88800" cy="87000"/>
              </a:xfrm>
              <a:prstGeom prst="ellipse">
                <a:avLst/>
              </a:prstGeom>
              <a:solidFill>
                <a:srgbClr val="29C74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476" name="Google Shape;1476;p117"/>
            <p:cNvSpPr/>
            <p:nvPr/>
          </p:nvSpPr>
          <p:spPr>
            <a:xfrm>
              <a:off x="935725" y="978147"/>
              <a:ext cx="3848100" cy="28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 sz="1200">
                  <a:solidFill>
                    <a:srgbClr val="EAEAEA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Continuation.java</a:t>
              </a:r>
              <a:endParaRPr sz="1200">
                <a:solidFill>
                  <a:srgbClr val="EAEAEA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</p:txBody>
        </p:sp>
      </p:grpSp>
      <p:sp>
        <p:nvSpPr>
          <p:cNvPr id="1477" name="Google Shape;1477;p117"/>
          <p:cNvSpPr/>
          <p:nvPr/>
        </p:nvSpPr>
        <p:spPr>
          <a:xfrm>
            <a:off x="719525" y="2327511"/>
            <a:ext cx="4392000" cy="1056300"/>
          </a:xfrm>
          <a:prstGeom prst="rect">
            <a:avLst/>
          </a:prstGeom>
          <a:noFill/>
          <a:ln cap="flat" cmpd="sng" w="28575">
            <a:solidFill>
              <a:srgbClr val="FE5F5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481" name="Shape 1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2" name="Google Shape;1482;p118"/>
          <p:cNvSpPr txBox="1"/>
          <p:nvPr/>
        </p:nvSpPr>
        <p:spPr>
          <a:xfrm>
            <a:off x="311700" y="193875"/>
            <a:ext cx="7877400" cy="7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  <a:t>Continuation</a:t>
            </a:r>
            <a:r>
              <a:rPr b="1" lang="ko" sz="30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  <a:t>.run()</a:t>
            </a:r>
            <a:endParaRPr b="1" sz="3000">
              <a:solidFill>
                <a:srgbClr val="EAEAEA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483" name="Google Shape;1483;p118"/>
          <p:cNvSpPr/>
          <p:nvPr/>
        </p:nvSpPr>
        <p:spPr>
          <a:xfrm>
            <a:off x="249250" y="844693"/>
            <a:ext cx="8645400" cy="3853200"/>
          </a:xfrm>
          <a:prstGeom prst="roundRect">
            <a:avLst>
              <a:gd fmla="val 5931" name="adj"/>
            </a:avLst>
          </a:prstGeom>
          <a:solidFill>
            <a:srgbClr val="2B2B2B"/>
          </a:solidFill>
          <a:ln cap="flat" cmpd="sng" w="9525">
            <a:solidFill>
              <a:srgbClr val="2B2B2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84" name="Google Shape;1484;p118"/>
          <p:cNvGrpSpPr/>
          <p:nvPr/>
        </p:nvGrpSpPr>
        <p:grpSpPr>
          <a:xfrm>
            <a:off x="355264" y="928275"/>
            <a:ext cx="8419609" cy="3686049"/>
            <a:chOff x="355264" y="928275"/>
            <a:chExt cx="8419609" cy="3686049"/>
          </a:xfrm>
        </p:grpSpPr>
        <p:pic>
          <p:nvPicPr>
            <p:cNvPr descr=" " id="1485" name="Google Shape;1485;p11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55264" y="928275"/>
              <a:ext cx="8419609" cy="36860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86" name="Google Shape;1486;p118"/>
            <p:cNvSpPr/>
            <p:nvPr/>
          </p:nvSpPr>
          <p:spPr>
            <a:xfrm>
              <a:off x="502275" y="1371494"/>
              <a:ext cx="7686900" cy="267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 sz="11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public final void run() {</a:t>
              </a:r>
              <a:endParaRPr sz="11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 sz="11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…</a:t>
              </a:r>
              <a:endParaRPr sz="11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t/>
              </a:r>
              <a:endParaRPr sz="11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 sz="11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try {</a:t>
              </a:r>
              <a:endParaRPr sz="11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 sz="11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  boolean isVirtualThread = (scope == JLA.virtualThreadContinuationScope());</a:t>
              </a:r>
              <a:endParaRPr sz="11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t/>
              </a:r>
              <a:endParaRPr sz="1100">
                <a:solidFill>
                  <a:schemeClr val="accent4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 sz="1100">
                  <a:solidFill>
                    <a:schemeClr val="accent4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  if </a:t>
              </a:r>
              <a:r>
                <a:rPr lang="ko" sz="1100">
                  <a:solidFill>
                    <a:srgbClr val="EAEAEA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(!isStarted()) {</a:t>
              </a:r>
              <a:endParaRPr sz="1100">
                <a:solidFill>
                  <a:srgbClr val="EAEAEA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 sz="1100">
                  <a:solidFill>
                    <a:schemeClr val="accent4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    </a:t>
              </a:r>
              <a:r>
                <a:rPr lang="ko" sz="1100">
                  <a:solidFill>
                    <a:srgbClr val="EAEAEA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enterSpecial(</a:t>
              </a:r>
              <a:r>
                <a:rPr lang="ko" sz="1100">
                  <a:solidFill>
                    <a:schemeClr val="accent4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this</a:t>
              </a:r>
              <a:r>
                <a:rPr lang="ko" sz="1100">
                  <a:solidFill>
                    <a:srgbClr val="EAEAEA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,</a:t>
              </a:r>
              <a:r>
                <a:rPr lang="ko" sz="1100">
                  <a:solidFill>
                    <a:schemeClr val="accent4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false</a:t>
              </a:r>
              <a:r>
                <a:rPr lang="ko" sz="1100">
                  <a:solidFill>
                    <a:srgbClr val="EAEAEA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,</a:t>
              </a:r>
              <a:r>
                <a:rPr lang="ko" sz="1100">
                  <a:solidFill>
                    <a:schemeClr val="accent4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</a:t>
              </a:r>
              <a:r>
                <a:rPr lang="ko" sz="1100">
                  <a:solidFill>
                    <a:srgbClr val="EAEAEA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isVirtualThread)</a:t>
              </a:r>
              <a:r>
                <a:rPr lang="ko" sz="1100">
                  <a:solidFill>
                    <a:schemeClr val="accent4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;</a:t>
              </a:r>
              <a:endParaRPr sz="1100">
                <a:solidFill>
                  <a:schemeClr val="accent4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 sz="1100">
                  <a:solidFill>
                    <a:schemeClr val="accent4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  </a:t>
              </a:r>
              <a:r>
                <a:rPr lang="ko" sz="1100">
                  <a:solidFill>
                    <a:srgbClr val="EAEAEA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}</a:t>
              </a:r>
              <a:r>
                <a:rPr lang="ko" sz="1100">
                  <a:solidFill>
                    <a:schemeClr val="accent4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else </a:t>
              </a:r>
              <a:r>
                <a:rPr lang="ko" sz="1100">
                  <a:solidFill>
                    <a:srgbClr val="EAEAEA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{</a:t>
              </a:r>
              <a:endParaRPr sz="1100">
                <a:solidFill>
                  <a:srgbClr val="EAEAEA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 sz="1100">
                  <a:solidFill>
                    <a:schemeClr val="accent4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    assert </a:t>
              </a:r>
              <a:r>
                <a:rPr lang="ko" sz="1100">
                  <a:solidFill>
                    <a:srgbClr val="EAEAEA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!isEmpty();</a:t>
              </a:r>
              <a:endParaRPr sz="1100">
                <a:solidFill>
                  <a:srgbClr val="EAEAEA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 sz="1100">
                  <a:solidFill>
                    <a:schemeClr val="accent4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    </a:t>
              </a:r>
              <a:r>
                <a:rPr lang="ko" sz="1100">
                  <a:solidFill>
                    <a:srgbClr val="EAEAEA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enterSpecial</a:t>
              </a:r>
              <a:r>
                <a:rPr lang="ko" sz="1100">
                  <a:solidFill>
                    <a:srgbClr val="EEEEEE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(</a:t>
              </a:r>
              <a:r>
                <a:rPr lang="ko" sz="1100">
                  <a:solidFill>
                    <a:schemeClr val="accent4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this</a:t>
              </a:r>
              <a:r>
                <a:rPr lang="ko" sz="1100">
                  <a:solidFill>
                    <a:srgbClr val="EAEAEA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,</a:t>
              </a:r>
              <a:r>
                <a:rPr lang="ko" sz="1100">
                  <a:solidFill>
                    <a:schemeClr val="accent4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true</a:t>
              </a:r>
              <a:r>
                <a:rPr lang="ko" sz="1100">
                  <a:solidFill>
                    <a:srgbClr val="EAEAEA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,</a:t>
              </a:r>
              <a:r>
                <a:rPr lang="ko" sz="1100">
                  <a:solidFill>
                    <a:schemeClr val="accent4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</a:t>
              </a:r>
              <a:r>
                <a:rPr lang="ko" sz="1100">
                  <a:solidFill>
                    <a:srgbClr val="EAEAEA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isVirtualThread</a:t>
              </a:r>
              <a:r>
                <a:rPr lang="ko" sz="1100">
                  <a:solidFill>
                    <a:srgbClr val="EEEEEE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)</a:t>
              </a:r>
              <a:r>
                <a:rPr lang="ko" sz="1100">
                  <a:solidFill>
                    <a:schemeClr val="accent4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;</a:t>
              </a:r>
              <a:endParaRPr sz="1100">
                <a:solidFill>
                  <a:schemeClr val="accent4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 sz="1100">
                  <a:solidFill>
                    <a:schemeClr val="accent4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  </a:t>
              </a:r>
              <a:r>
                <a:rPr lang="ko" sz="1100">
                  <a:solidFill>
                    <a:srgbClr val="EAEAEA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}</a:t>
              </a:r>
              <a:endParaRPr sz="1100">
                <a:solidFill>
                  <a:srgbClr val="EAEAEA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 sz="1100">
                  <a:solidFill>
                    <a:schemeClr val="accent4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</a:t>
              </a:r>
              <a:r>
                <a:rPr lang="ko" sz="11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} finally {</a:t>
              </a:r>
              <a:endParaRPr sz="11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 sz="11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…</a:t>
              </a:r>
              <a:endParaRPr sz="11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t/>
              </a:r>
              <a:endParaRPr sz="11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 sz="11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}</a:t>
              </a:r>
              <a:endParaRPr sz="11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</p:txBody>
        </p:sp>
        <p:grpSp>
          <p:nvGrpSpPr>
            <p:cNvPr id="1487" name="Google Shape;1487;p118"/>
            <p:cNvGrpSpPr/>
            <p:nvPr/>
          </p:nvGrpSpPr>
          <p:grpSpPr>
            <a:xfrm>
              <a:off x="502264" y="1031920"/>
              <a:ext cx="353870" cy="90097"/>
              <a:chOff x="851402" y="1731944"/>
              <a:chExt cx="368461" cy="87000"/>
            </a:xfrm>
          </p:grpSpPr>
          <p:sp>
            <p:nvSpPr>
              <p:cNvPr id="1488" name="Google Shape;1488;p118"/>
              <p:cNvSpPr/>
              <p:nvPr/>
            </p:nvSpPr>
            <p:spPr>
              <a:xfrm>
                <a:off x="851402" y="1731944"/>
                <a:ext cx="88800" cy="87000"/>
              </a:xfrm>
              <a:prstGeom prst="ellipse">
                <a:avLst/>
              </a:prstGeom>
              <a:solidFill>
                <a:srgbClr val="FE5F5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9" name="Google Shape;1489;p118"/>
              <p:cNvSpPr/>
              <p:nvPr/>
            </p:nvSpPr>
            <p:spPr>
              <a:xfrm>
                <a:off x="991232" y="1731944"/>
                <a:ext cx="88800" cy="87000"/>
              </a:xfrm>
              <a:prstGeom prst="ellipse">
                <a:avLst/>
              </a:prstGeom>
              <a:solidFill>
                <a:srgbClr val="FEBB2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0" name="Google Shape;1490;p118"/>
              <p:cNvSpPr/>
              <p:nvPr/>
            </p:nvSpPr>
            <p:spPr>
              <a:xfrm>
                <a:off x="1131062" y="1731944"/>
                <a:ext cx="88800" cy="87000"/>
              </a:xfrm>
              <a:prstGeom prst="ellipse">
                <a:avLst/>
              </a:prstGeom>
              <a:solidFill>
                <a:srgbClr val="29C74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491" name="Google Shape;1491;p118"/>
            <p:cNvSpPr/>
            <p:nvPr/>
          </p:nvSpPr>
          <p:spPr>
            <a:xfrm>
              <a:off x="935725" y="978147"/>
              <a:ext cx="3848100" cy="28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b="1" lang="ko" sz="1200">
                  <a:solidFill>
                    <a:srgbClr val="EAEAEA"/>
                  </a:solidFill>
                  <a:latin typeface="Comfortaa"/>
                  <a:ea typeface="Comfortaa"/>
                  <a:cs typeface="Comfortaa"/>
                  <a:sym typeface="Comfortaa"/>
                </a:rPr>
                <a:t>Continuation.java</a:t>
              </a:r>
              <a:endParaRPr b="1" sz="12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endParaRPr>
            </a:p>
          </p:txBody>
        </p:sp>
      </p:grpSp>
      <p:grpSp>
        <p:nvGrpSpPr>
          <p:cNvPr id="1492" name="Google Shape;1492;p118"/>
          <p:cNvGrpSpPr/>
          <p:nvPr/>
        </p:nvGrpSpPr>
        <p:grpSpPr>
          <a:xfrm>
            <a:off x="543330" y="3486464"/>
            <a:ext cx="8055626" cy="843950"/>
            <a:chOff x="543330" y="3486464"/>
            <a:chExt cx="8055626" cy="843950"/>
          </a:xfrm>
        </p:grpSpPr>
        <p:pic>
          <p:nvPicPr>
            <p:cNvPr descr=" " id="1493" name="Google Shape;1493;p11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43330" y="3486464"/>
              <a:ext cx="8055626" cy="843950"/>
            </a:xfrm>
            <a:prstGeom prst="rect">
              <a:avLst/>
            </a:prstGeom>
            <a:noFill/>
            <a:ln cap="flat" cmpd="sng" w="28575">
              <a:solidFill>
                <a:srgbClr val="EAEAEA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1494" name="Google Shape;1494;p118"/>
            <p:cNvSpPr/>
            <p:nvPr/>
          </p:nvSpPr>
          <p:spPr>
            <a:xfrm>
              <a:off x="690330" y="3777285"/>
              <a:ext cx="7686900" cy="500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 sz="1100">
                  <a:solidFill>
                    <a:srgbClr val="FEC260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@IntrinsicCandidate</a:t>
              </a:r>
              <a:endParaRPr sz="1100">
                <a:solidFill>
                  <a:srgbClr val="FEC260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 sz="1100">
                  <a:solidFill>
                    <a:schemeClr val="accent4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private native static void </a:t>
              </a:r>
              <a:r>
                <a:rPr lang="ko" sz="1100">
                  <a:solidFill>
                    <a:srgbClr val="7E97FF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enterSpecial</a:t>
              </a:r>
              <a:r>
                <a:rPr lang="ko" sz="1100">
                  <a:solidFill>
                    <a:srgbClr val="EEEEEE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(</a:t>
              </a:r>
              <a:r>
                <a:rPr lang="ko" sz="1100">
                  <a:solidFill>
                    <a:srgbClr val="59943F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Continuation</a:t>
              </a:r>
              <a:r>
                <a:rPr lang="ko" sz="1100">
                  <a:solidFill>
                    <a:schemeClr val="accent4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</a:t>
              </a:r>
              <a:r>
                <a:rPr lang="ko" sz="1100">
                  <a:solidFill>
                    <a:srgbClr val="EAEAEA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c,</a:t>
              </a:r>
              <a:r>
                <a:rPr lang="ko" sz="1100">
                  <a:solidFill>
                    <a:schemeClr val="accent4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boolean </a:t>
              </a:r>
              <a:r>
                <a:rPr lang="ko" sz="1100">
                  <a:solidFill>
                    <a:srgbClr val="EAEAEA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isContinue,</a:t>
              </a:r>
              <a:r>
                <a:rPr lang="ko" sz="1100">
                  <a:solidFill>
                    <a:schemeClr val="accent4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</a:t>
              </a:r>
              <a:br>
                <a:rPr lang="ko" sz="1100">
                  <a:solidFill>
                    <a:schemeClr val="accent4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</a:br>
              <a:r>
                <a:rPr lang="ko" sz="1100">
                  <a:solidFill>
                    <a:schemeClr val="accent4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boolean </a:t>
              </a:r>
              <a:r>
                <a:rPr lang="ko" sz="1100">
                  <a:solidFill>
                    <a:srgbClr val="EAEAEA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isVirtualThread);</a:t>
              </a:r>
              <a:endParaRPr sz="1100">
                <a:solidFill>
                  <a:srgbClr val="EAEAEA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</p:txBody>
        </p:sp>
        <p:grpSp>
          <p:nvGrpSpPr>
            <p:cNvPr id="1495" name="Google Shape;1495;p118"/>
            <p:cNvGrpSpPr/>
            <p:nvPr/>
          </p:nvGrpSpPr>
          <p:grpSpPr>
            <a:xfrm>
              <a:off x="690319" y="3590110"/>
              <a:ext cx="353870" cy="90097"/>
              <a:chOff x="543514" y="1900797"/>
              <a:chExt cx="368461" cy="87000"/>
            </a:xfrm>
          </p:grpSpPr>
          <p:sp>
            <p:nvSpPr>
              <p:cNvPr id="1496" name="Google Shape;1496;p118"/>
              <p:cNvSpPr/>
              <p:nvPr/>
            </p:nvSpPr>
            <p:spPr>
              <a:xfrm>
                <a:off x="543514" y="1900797"/>
                <a:ext cx="88800" cy="87000"/>
              </a:xfrm>
              <a:prstGeom prst="ellipse">
                <a:avLst/>
              </a:prstGeom>
              <a:solidFill>
                <a:srgbClr val="FE5F5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7" name="Google Shape;1497;p118"/>
              <p:cNvSpPr/>
              <p:nvPr/>
            </p:nvSpPr>
            <p:spPr>
              <a:xfrm>
                <a:off x="683345" y="1900797"/>
                <a:ext cx="88800" cy="87000"/>
              </a:xfrm>
              <a:prstGeom prst="ellipse">
                <a:avLst/>
              </a:prstGeom>
              <a:solidFill>
                <a:srgbClr val="FEBB2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8" name="Google Shape;1498;p118"/>
              <p:cNvSpPr/>
              <p:nvPr/>
            </p:nvSpPr>
            <p:spPr>
              <a:xfrm>
                <a:off x="823175" y="1900797"/>
                <a:ext cx="88800" cy="87000"/>
              </a:xfrm>
              <a:prstGeom prst="ellipse">
                <a:avLst/>
              </a:prstGeom>
              <a:solidFill>
                <a:srgbClr val="29C74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502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3" name="Google Shape;1503;p119"/>
          <p:cNvSpPr txBox="1"/>
          <p:nvPr/>
        </p:nvSpPr>
        <p:spPr>
          <a:xfrm>
            <a:off x="311700" y="193875"/>
            <a:ext cx="7877400" cy="7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  <a:t>Continuation.yield()</a:t>
            </a:r>
            <a:endParaRPr b="1" sz="3000">
              <a:solidFill>
                <a:srgbClr val="EAEAEA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504" name="Google Shape;1504;p119"/>
          <p:cNvSpPr/>
          <p:nvPr/>
        </p:nvSpPr>
        <p:spPr>
          <a:xfrm>
            <a:off x="249250" y="844693"/>
            <a:ext cx="8645400" cy="3853200"/>
          </a:xfrm>
          <a:prstGeom prst="roundRect">
            <a:avLst>
              <a:gd fmla="val 5931" name="adj"/>
            </a:avLst>
          </a:prstGeom>
          <a:solidFill>
            <a:srgbClr val="2B2B2B"/>
          </a:solidFill>
          <a:ln cap="flat" cmpd="sng" w="9525">
            <a:solidFill>
              <a:srgbClr val="2B2B2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05" name="Google Shape;1505;p119"/>
          <p:cNvGrpSpPr/>
          <p:nvPr/>
        </p:nvGrpSpPr>
        <p:grpSpPr>
          <a:xfrm>
            <a:off x="355264" y="928275"/>
            <a:ext cx="8419609" cy="3686049"/>
            <a:chOff x="355264" y="928275"/>
            <a:chExt cx="8419609" cy="3686049"/>
          </a:xfrm>
        </p:grpSpPr>
        <p:pic>
          <p:nvPicPr>
            <p:cNvPr descr=" " id="1506" name="Google Shape;1506;p11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55264" y="928275"/>
              <a:ext cx="8419609" cy="36860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07" name="Google Shape;1507;p119"/>
            <p:cNvSpPr/>
            <p:nvPr/>
          </p:nvSpPr>
          <p:spPr>
            <a:xfrm>
              <a:off x="502275" y="1371494"/>
              <a:ext cx="7686900" cy="267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 sz="1100">
                  <a:solidFill>
                    <a:srgbClr val="FEC260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@Hidden</a:t>
              </a:r>
              <a:endParaRPr sz="1100">
                <a:solidFill>
                  <a:srgbClr val="FEC260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 sz="1100">
                  <a:solidFill>
                    <a:schemeClr val="accent4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public final void </a:t>
              </a:r>
              <a:r>
                <a:rPr lang="ko" sz="1100">
                  <a:solidFill>
                    <a:srgbClr val="7E97FF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yield</a:t>
              </a:r>
              <a:r>
                <a:rPr lang="ko" sz="1100">
                  <a:solidFill>
                    <a:srgbClr val="EAEAEA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(</a:t>
              </a:r>
              <a:r>
                <a:rPr lang="ko" sz="1100">
                  <a:solidFill>
                    <a:srgbClr val="59943F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ContinuationScope</a:t>
              </a:r>
              <a:r>
                <a:rPr lang="ko" sz="1100">
                  <a:solidFill>
                    <a:srgbClr val="EAEAEA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scope) {</a:t>
              </a:r>
              <a:endParaRPr sz="1100">
                <a:solidFill>
                  <a:srgbClr val="EAEAEA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 sz="1100">
                  <a:solidFill>
                    <a:srgbClr val="EAEAEA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</a:t>
              </a:r>
              <a:r>
                <a:rPr lang="ko" sz="1100">
                  <a:solidFill>
                    <a:srgbClr val="59943F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Continuation</a:t>
              </a:r>
              <a:r>
                <a:rPr lang="ko" sz="1100">
                  <a:solidFill>
                    <a:srgbClr val="EAEAEA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cont = JLA.getContinuation(currentCarrierThread());</a:t>
              </a:r>
              <a:endParaRPr sz="1100">
                <a:solidFill>
                  <a:srgbClr val="EAEAEA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 sz="1100">
                  <a:solidFill>
                    <a:srgbClr val="EAEAEA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…</a:t>
              </a:r>
              <a:endParaRPr sz="1100">
                <a:solidFill>
                  <a:srgbClr val="EAEAEA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t/>
              </a:r>
              <a:endParaRPr sz="1100">
                <a:solidFill>
                  <a:srgbClr val="EAEAEA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 sz="1100">
                  <a:solidFill>
                    <a:srgbClr val="EAEAEA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</a:t>
              </a:r>
              <a:r>
                <a:rPr lang="ko" sz="1100">
                  <a:solidFill>
                    <a:schemeClr val="accent4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return</a:t>
              </a:r>
              <a:r>
                <a:rPr lang="ko" sz="1100">
                  <a:solidFill>
                    <a:srgbClr val="EAEAEA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cont.yield0(scope, null);</a:t>
              </a:r>
              <a:endParaRPr sz="1100">
                <a:solidFill>
                  <a:srgbClr val="EAEAEA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 sz="1100">
                  <a:solidFill>
                    <a:srgbClr val="EAEAEA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}</a:t>
              </a:r>
              <a:endParaRPr sz="1100">
                <a:solidFill>
                  <a:srgbClr val="EAEAEA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t/>
              </a:r>
              <a:endParaRPr sz="1100">
                <a:solidFill>
                  <a:srgbClr val="EAEAEA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 sz="1100">
                  <a:solidFill>
                    <a:srgbClr val="EAEAEA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@Hidden</a:t>
              </a:r>
              <a:endParaRPr sz="1100">
                <a:solidFill>
                  <a:srgbClr val="EAEAEA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 sz="1100">
                  <a:solidFill>
                    <a:schemeClr val="accent4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private boolean</a:t>
              </a:r>
              <a:r>
                <a:rPr lang="ko" sz="1100">
                  <a:solidFill>
                    <a:srgbClr val="EAEAEA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</a:t>
              </a:r>
              <a:r>
                <a:rPr lang="ko" sz="1100">
                  <a:solidFill>
                    <a:srgbClr val="7E97FF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yield0</a:t>
              </a:r>
              <a:r>
                <a:rPr lang="ko" sz="1100">
                  <a:solidFill>
                    <a:srgbClr val="EAEAEA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(</a:t>
              </a:r>
              <a:r>
                <a:rPr lang="ko" sz="1100">
                  <a:solidFill>
                    <a:srgbClr val="59943F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ContinuationScope</a:t>
              </a:r>
              <a:r>
                <a:rPr lang="ko" sz="1100">
                  <a:solidFill>
                    <a:srgbClr val="EAEAEA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scope, </a:t>
              </a:r>
              <a:r>
                <a:rPr lang="ko" sz="1100">
                  <a:solidFill>
                    <a:srgbClr val="59943F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Continuation</a:t>
              </a:r>
              <a:r>
                <a:rPr lang="ko" sz="1100">
                  <a:solidFill>
                    <a:srgbClr val="EAEAEA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child) {</a:t>
              </a:r>
              <a:endParaRPr sz="1100">
                <a:solidFill>
                  <a:srgbClr val="EAEAEA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 sz="1100">
                  <a:solidFill>
                    <a:srgbClr val="EAEAEA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…</a:t>
              </a:r>
              <a:endParaRPr sz="1100">
                <a:solidFill>
                  <a:srgbClr val="EAEAEA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t/>
              </a:r>
              <a:endParaRPr sz="1100">
                <a:solidFill>
                  <a:srgbClr val="EAEAEA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 sz="1100">
                  <a:solidFill>
                    <a:srgbClr val="EAEAEA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int res = doYield();</a:t>
              </a:r>
              <a:endParaRPr sz="1100">
                <a:solidFill>
                  <a:srgbClr val="EAEAEA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 sz="1100">
                  <a:solidFill>
                    <a:srgbClr val="EAEAEA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U.storeFence();</a:t>
              </a:r>
              <a:endParaRPr sz="1100">
                <a:solidFill>
                  <a:srgbClr val="EAEAEA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 sz="1100">
                  <a:solidFill>
                    <a:srgbClr val="EAEAEA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}</a:t>
              </a:r>
              <a:endParaRPr sz="1100">
                <a:solidFill>
                  <a:srgbClr val="EAEAEA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</p:txBody>
        </p:sp>
        <p:grpSp>
          <p:nvGrpSpPr>
            <p:cNvPr id="1508" name="Google Shape;1508;p119"/>
            <p:cNvGrpSpPr/>
            <p:nvPr/>
          </p:nvGrpSpPr>
          <p:grpSpPr>
            <a:xfrm>
              <a:off x="502264" y="1031920"/>
              <a:ext cx="353870" cy="90097"/>
              <a:chOff x="851402" y="1731944"/>
              <a:chExt cx="368461" cy="87000"/>
            </a:xfrm>
          </p:grpSpPr>
          <p:sp>
            <p:nvSpPr>
              <p:cNvPr id="1509" name="Google Shape;1509;p119"/>
              <p:cNvSpPr/>
              <p:nvPr/>
            </p:nvSpPr>
            <p:spPr>
              <a:xfrm>
                <a:off x="851402" y="1731944"/>
                <a:ext cx="88800" cy="87000"/>
              </a:xfrm>
              <a:prstGeom prst="ellipse">
                <a:avLst/>
              </a:prstGeom>
              <a:solidFill>
                <a:srgbClr val="FE5F5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0" name="Google Shape;1510;p119"/>
              <p:cNvSpPr/>
              <p:nvPr/>
            </p:nvSpPr>
            <p:spPr>
              <a:xfrm>
                <a:off x="991232" y="1731944"/>
                <a:ext cx="88800" cy="87000"/>
              </a:xfrm>
              <a:prstGeom prst="ellipse">
                <a:avLst/>
              </a:prstGeom>
              <a:solidFill>
                <a:srgbClr val="FEBB2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1" name="Google Shape;1511;p119"/>
              <p:cNvSpPr/>
              <p:nvPr/>
            </p:nvSpPr>
            <p:spPr>
              <a:xfrm>
                <a:off x="1131062" y="1731944"/>
                <a:ext cx="88800" cy="87000"/>
              </a:xfrm>
              <a:prstGeom prst="ellipse">
                <a:avLst/>
              </a:prstGeom>
              <a:solidFill>
                <a:srgbClr val="29C74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512" name="Google Shape;1512;p119"/>
            <p:cNvSpPr/>
            <p:nvPr/>
          </p:nvSpPr>
          <p:spPr>
            <a:xfrm>
              <a:off x="935725" y="978147"/>
              <a:ext cx="3848100" cy="28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 sz="1200">
                  <a:solidFill>
                    <a:srgbClr val="EAEAEA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Continuation.java</a:t>
              </a:r>
              <a:endParaRPr sz="1200">
                <a:solidFill>
                  <a:srgbClr val="EAEAEA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</p:txBody>
        </p:sp>
      </p:grp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516" name="Shape 1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7" name="Google Shape;1517;p120"/>
          <p:cNvSpPr txBox="1"/>
          <p:nvPr/>
        </p:nvSpPr>
        <p:spPr>
          <a:xfrm>
            <a:off x="311700" y="193875"/>
            <a:ext cx="7877400" cy="7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  <a:t>Continuation.yield()</a:t>
            </a:r>
            <a:endParaRPr b="1" sz="3000">
              <a:solidFill>
                <a:srgbClr val="EAEAEA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518" name="Google Shape;1518;p120"/>
          <p:cNvSpPr/>
          <p:nvPr/>
        </p:nvSpPr>
        <p:spPr>
          <a:xfrm>
            <a:off x="249250" y="844693"/>
            <a:ext cx="8645400" cy="3853200"/>
          </a:xfrm>
          <a:prstGeom prst="roundRect">
            <a:avLst>
              <a:gd fmla="val 5931" name="adj"/>
            </a:avLst>
          </a:prstGeom>
          <a:solidFill>
            <a:srgbClr val="2B2B2B"/>
          </a:solidFill>
          <a:ln cap="flat" cmpd="sng" w="9525">
            <a:solidFill>
              <a:srgbClr val="2B2B2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19" name="Google Shape;1519;p120"/>
          <p:cNvGrpSpPr/>
          <p:nvPr/>
        </p:nvGrpSpPr>
        <p:grpSpPr>
          <a:xfrm>
            <a:off x="355264" y="928275"/>
            <a:ext cx="8419609" cy="3686049"/>
            <a:chOff x="355264" y="928275"/>
            <a:chExt cx="8419609" cy="3686049"/>
          </a:xfrm>
        </p:grpSpPr>
        <p:pic>
          <p:nvPicPr>
            <p:cNvPr descr=" " id="1520" name="Google Shape;1520;p12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55264" y="928275"/>
              <a:ext cx="8419609" cy="36860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21" name="Google Shape;1521;p120"/>
            <p:cNvSpPr/>
            <p:nvPr/>
          </p:nvSpPr>
          <p:spPr>
            <a:xfrm>
              <a:off x="502275" y="1371494"/>
              <a:ext cx="7686900" cy="267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 sz="11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@Hidden</a:t>
              </a:r>
              <a:endParaRPr sz="11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 sz="11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public final void </a:t>
              </a:r>
              <a:r>
                <a:rPr lang="ko" sz="11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yield</a:t>
              </a:r>
              <a:r>
                <a:rPr lang="ko" sz="11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(ContinuationScope scope) {</a:t>
              </a:r>
              <a:endParaRPr sz="11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 sz="11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Continuation cont = JLA.getContinuation(currentCarrierThread());</a:t>
              </a:r>
              <a:endParaRPr sz="11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 sz="11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…</a:t>
              </a:r>
              <a:endParaRPr sz="11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t/>
              </a:r>
              <a:endParaRPr sz="1100">
                <a:solidFill>
                  <a:srgbClr val="EAEAEA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 sz="1100">
                  <a:solidFill>
                    <a:srgbClr val="EAEAEA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</a:t>
              </a:r>
              <a:r>
                <a:rPr lang="ko" sz="1100">
                  <a:solidFill>
                    <a:schemeClr val="accent4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return</a:t>
              </a:r>
              <a:r>
                <a:rPr lang="ko" sz="1100">
                  <a:solidFill>
                    <a:srgbClr val="EAEAEA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cont.yield0(scope, null);</a:t>
              </a:r>
              <a:endParaRPr sz="1100">
                <a:solidFill>
                  <a:srgbClr val="EAEAEA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 sz="11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}</a:t>
              </a:r>
              <a:endParaRPr sz="11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t/>
              </a:r>
              <a:endParaRPr sz="11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 sz="11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@Hidden</a:t>
              </a:r>
              <a:endParaRPr sz="11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 sz="11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private boolean yield0(ContinuationScope scope, Continuation child) {</a:t>
              </a:r>
              <a:endParaRPr sz="11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 sz="11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…</a:t>
              </a:r>
              <a:endParaRPr sz="11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t/>
              </a:r>
              <a:endParaRPr sz="1100">
                <a:solidFill>
                  <a:srgbClr val="EAEAEA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 sz="1100">
                  <a:solidFill>
                    <a:srgbClr val="EAEAEA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int res = doYield();</a:t>
              </a:r>
              <a:endParaRPr sz="1100">
                <a:solidFill>
                  <a:srgbClr val="EAEAEA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 sz="11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U.storeFence();</a:t>
              </a:r>
              <a:endParaRPr sz="11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 sz="11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}</a:t>
              </a:r>
              <a:endParaRPr sz="11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</p:txBody>
        </p:sp>
        <p:grpSp>
          <p:nvGrpSpPr>
            <p:cNvPr id="1522" name="Google Shape;1522;p120"/>
            <p:cNvGrpSpPr/>
            <p:nvPr/>
          </p:nvGrpSpPr>
          <p:grpSpPr>
            <a:xfrm>
              <a:off x="502264" y="1031920"/>
              <a:ext cx="353870" cy="90097"/>
              <a:chOff x="851402" y="1731944"/>
              <a:chExt cx="368461" cy="87000"/>
            </a:xfrm>
          </p:grpSpPr>
          <p:sp>
            <p:nvSpPr>
              <p:cNvPr id="1523" name="Google Shape;1523;p120"/>
              <p:cNvSpPr/>
              <p:nvPr/>
            </p:nvSpPr>
            <p:spPr>
              <a:xfrm>
                <a:off x="851402" y="1731944"/>
                <a:ext cx="88800" cy="87000"/>
              </a:xfrm>
              <a:prstGeom prst="ellipse">
                <a:avLst/>
              </a:prstGeom>
              <a:solidFill>
                <a:srgbClr val="FE5F5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4" name="Google Shape;1524;p120"/>
              <p:cNvSpPr/>
              <p:nvPr/>
            </p:nvSpPr>
            <p:spPr>
              <a:xfrm>
                <a:off x="991232" y="1731944"/>
                <a:ext cx="88800" cy="87000"/>
              </a:xfrm>
              <a:prstGeom prst="ellipse">
                <a:avLst/>
              </a:prstGeom>
              <a:solidFill>
                <a:srgbClr val="FEBB2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5" name="Google Shape;1525;p120"/>
              <p:cNvSpPr/>
              <p:nvPr/>
            </p:nvSpPr>
            <p:spPr>
              <a:xfrm>
                <a:off x="1131062" y="1731944"/>
                <a:ext cx="88800" cy="87000"/>
              </a:xfrm>
              <a:prstGeom prst="ellipse">
                <a:avLst/>
              </a:prstGeom>
              <a:solidFill>
                <a:srgbClr val="29C74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526" name="Google Shape;1526;p120"/>
            <p:cNvSpPr/>
            <p:nvPr/>
          </p:nvSpPr>
          <p:spPr>
            <a:xfrm>
              <a:off x="935725" y="978147"/>
              <a:ext cx="3848100" cy="28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 sz="1200">
                  <a:solidFill>
                    <a:srgbClr val="EAEAEA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Continuation.java</a:t>
              </a:r>
              <a:endParaRPr sz="1200">
                <a:solidFill>
                  <a:srgbClr val="EAEAEA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</p:txBody>
        </p:sp>
      </p:grpSp>
      <p:sp>
        <p:nvSpPr>
          <p:cNvPr id="1527" name="Google Shape;1527;p120"/>
          <p:cNvSpPr/>
          <p:nvPr/>
        </p:nvSpPr>
        <p:spPr>
          <a:xfrm>
            <a:off x="632850" y="2125775"/>
            <a:ext cx="2784300" cy="318000"/>
          </a:xfrm>
          <a:prstGeom prst="rect">
            <a:avLst/>
          </a:prstGeom>
          <a:noFill/>
          <a:ln cap="flat" cmpd="sng" w="19050">
            <a:solidFill>
              <a:srgbClr val="FE5F5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8" name="Google Shape;1528;p120"/>
          <p:cNvSpPr/>
          <p:nvPr/>
        </p:nvSpPr>
        <p:spPr>
          <a:xfrm>
            <a:off x="585300" y="3331600"/>
            <a:ext cx="1785300" cy="255600"/>
          </a:xfrm>
          <a:prstGeom prst="rect">
            <a:avLst/>
          </a:prstGeom>
          <a:noFill/>
          <a:ln cap="flat" cmpd="sng" w="19050">
            <a:solidFill>
              <a:srgbClr val="FE5F5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532" name="Shape 1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3" name="Google Shape;1533;p121"/>
          <p:cNvSpPr txBox="1"/>
          <p:nvPr/>
        </p:nvSpPr>
        <p:spPr>
          <a:xfrm>
            <a:off x="311700" y="193875"/>
            <a:ext cx="7877400" cy="7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  <a:t>Continuation.yield()</a:t>
            </a:r>
            <a:endParaRPr b="1" sz="3000">
              <a:solidFill>
                <a:srgbClr val="EAEAEA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534" name="Google Shape;1534;p121"/>
          <p:cNvSpPr/>
          <p:nvPr/>
        </p:nvSpPr>
        <p:spPr>
          <a:xfrm>
            <a:off x="249250" y="844693"/>
            <a:ext cx="8645400" cy="3853200"/>
          </a:xfrm>
          <a:prstGeom prst="roundRect">
            <a:avLst>
              <a:gd fmla="val 5931" name="adj"/>
            </a:avLst>
          </a:prstGeom>
          <a:solidFill>
            <a:srgbClr val="2B2B2B"/>
          </a:solidFill>
          <a:ln cap="flat" cmpd="sng" w="9525">
            <a:solidFill>
              <a:srgbClr val="2B2B2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35" name="Google Shape;1535;p121"/>
          <p:cNvGrpSpPr/>
          <p:nvPr/>
        </p:nvGrpSpPr>
        <p:grpSpPr>
          <a:xfrm>
            <a:off x="355264" y="928275"/>
            <a:ext cx="8419609" cy="3686049"/>
            <a:chOff x="355264" y="928275"/>
            <a:chExt cx="8419609" cy="3686049"/>
          </a:xfrm>
        </p:grpSpPr>
        <p:pic>
          <p:nvPicPr>
            <p:cNvPr descr=" " id="1536" name="Google Shape;1536;p12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55264" y="928275"/>
              <a:ext cx="8419609" cy="36860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37" name="Google Shape;1537;p121"/>
            <p:cNvSpPr/>
            <p:nvPr/>
          </p:nvSpPr>
          <p:spPr>
            <a:xfrm>
              <a:off x="502275" y="1371494"/>
              <a:ext cx="7686900" cy="267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 sz="11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@Hidden</a:t>
              </a:r>
              <a:endParaRPr sz="11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 sz="11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public final void yield(ContinuationScope scope) {</a:t>
              </a:r>
              <a:endParaRPr sz="11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 sz="11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Continuation cont = JLA.getContinuation(currentCarrierThread());</a:t>
              </a:r>
              <a:endParaRPr sz="11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 sz="11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…</a:t>
              </a:r>
              <a:endParaRPr sz="11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t/>
              </a:r>
              <a:endParaRPr sz="1100">
                <a:solidFill>
                  <a:srgbClr val="EAEAEA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 sz="1100">
                  <a:solidFill>
                    <a:srgbClr val="EAEAEA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</a:t>
              </a:r>
              <a:r>
                <a:rPr lang="ko" sz="1100">
                  <a:solidFill>
                    <a:schemeClr val="accent4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return</a:t>
              </a:r>
              <a:r>
                <a:rPr lang="ko" sz="1100">
                  <a:solidFill>
                    <a:srgbClr val="EAEAEA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cont.yield0(scope, null);</a:t>
              </a:r>
              <a:endParaRPr sz="1100">
                <a:solidFill>
                  <a:srgbClr val="EAEAEA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 sz="11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}</a:t>
              </a:r>
              <a:endParaRPr sz="11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t/>
              </a:r>
              <a:endParaRPr sz="11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 sz="11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@Hidden</a:t>
              </a:r>
              <a:endParaRPr sz="11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 sz="11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private boolean yield0(ContinuationScope scope, Continuation child) {</a:t>
              </a:r>
              <a:endParaRPr sz="11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 sz="11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…</a:t>
              </a:r>
              <a:endParaRPr sz="11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t/>
              </a:r>
              <a:endParaRPr sz="1100">
                <a:solidFill>
                  <a:srgbClr val="EAEAEA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 sz="1100">
                  <a:solidFill>
                    <a:srgbClr val="EAEAEA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 int res = doYield();</a:t>
              </a:r>
              <a:endParaRPr sz="1100">
                <a:solidFill>
                  <a:srgbClr val="EAEAEA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 sz="1100">
                  <a:solidFill>
                    <a:srgbClr val="EAEAEA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</a:t>
              </a:r>
              <a:r>
                <a:rPr lang="ko" sz="11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 U.storeFence();</a:t>
              </a:r>
              <a:endParaRPr sz="11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 sz="1100">
                  <a:solidFill>
                    <a:schemeClr val="lt2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}</a:t>
              </a:r>
              <a:endParaRPr sz="1100">
                <a:solidFill>
                  <a:schemeClr val="l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</p:txBody>
        </p:sp>
        <p:grpSp>
          <p:nvGrpSpPr>
            <p:cNvPr id="1538" name="Google Shape;1538;p121"/>
            <p:cNvGrpSpPr/>
            <p:nvPr/>
          </p:nvGrpSpPr>
          <p:grpSpPr>
            <a:xfrm>
              <a:off x="502264" y="1031920"/>
              <a:ext cx="353870" cy="90097"/>
              <a:chOff x="851402" y="1731944"/>
              <a:chExt cx="368461" cy="87000"/>
            </a:xfrm>
          </p:grpSpPr>
          <p:sp>
            <p:nvSpPr>
              <p:cNvPr id="1539" name="Google Shape;1539;p121"/>
              <p:cNvSpPr/>
              <p:nvPr/>
            </p:nvSpPr>
            <p:spPr>
              <a:xfrm>
                <a:off x="851402" y="1731944"/>
                <a:ext cx="88800" cy="87000"/>
              </a:xfrm>
              <a:prstGeom prst="ellipse">
                <a:avLst/>
              </a:prstGeom>
              <a:solidFill>
                <a:srgbClr val="FE5F5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0" name="Google Shape;1540;p121"/>
              <p:cNvSpPr/>
              <p:nvPr/>
            </p:nvSpPr>
            <p:spPr>
              <a:xfrm>
                <a:off x="991232" y="1731944"/>
                <a:ext cx="88800" cy="87000"/>
              </a:xfrm>
              <a:prstGeom prst="ellipse">
                <a:avLst/>
              </a:prstGeom>
              <a:solidFill>
                <a:srgbClr val="FEBB2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1" name="Google Shape;1541;p121"/>
              <p:cNvSpPr/>
              <p:nvPr/>
            </p:nvSpPr>
            <p:spPr>
              <a:xfrm>
                <a:off x="1131062" y="1731944"/>
                <a:ext cx="88800" cy="87000"/>
              </a:xfrm>
              <a:prstGeom prst="ellipse">
                <a:avLst/>
              </a:prstGeom>
              <a:solidFill>
                <a:srgbClr val="29C74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542" name="Google Shape;1542;p121"/>
            <p:cNvSpPr/>
            <p:nvPr/>
          </p:nvSpPr>
          <p:spPr>
            <a:xfrm>
              <a:off x="935725" y="978147"/>
              <a:ext cx="3848100" cy="28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lang="ko" sz="1200">
                  <a:solidFill>
                    <a:srgbClr val="EAEAEA"/>
                  </a:solidFill>
                  <a:latin typeface="JetBrains Mono SemiBold"/>
                  <a:ea typeface="JetBrains Mono SemiBold"/>
                  <a:cs typeface="JetBrains Mono SemiBold"/>
                  <a:sym typeface="JetBrains Mono SemiBold"/>
                </a:rPr>
                <a:t>Continuation.java</a:t>
              </a:r>
              <a:endParaRPr sz="1200">
                <a:solidFill>
                  <a:srgbClr val="EAEAEA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endParaRPr>
            </a:p>
          </p:txBody>
        </p:sp>
      </p:grpSp>
      <p:sp>
        <p:nvSpPr>
          <p:cNvPr id="1543" name="Google Shape;1543;p121"/>
          <p:cNvSpPr/>
          <p:nvPr/>
        </p:nvSpPr>
        <p:spPr>
          <a:xfrm>
            <a:off x="632850" y="2125775"/>
            <a:ext cx="2784300" cy="318000"/>
          </a:xfrm>
          <a:prstGeom prst="rect">
            <a:avLst/>
          </a:prstGeom>
          <a:noFill/>
          <a:ln cap="flat" cmpd="sng" w="19050">
            <a:solidFill>
              <a:srgbClr val="FE5F5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4" name="Google Shape;1544;p121"/>
          <p:cNvSpPr/>
          <p:nvPr/>
        </p:nvSpPr>
        <p:spPr>
          <a:xfrm>
            <a:off x="585300" y="3331600"/>
            <a:ext cx="1785300" cy="255600"/>
          </a:xfrm>
          <a:prstGeom prst="rect">
            <a:avLst/>
          </a:prstGeom>
          <a:noFill/>
          <a:ln cap="flat" cmpd="sng" w="19050">
            <a:solidFill>
              <a:srgbClr val="FE5F5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 " id="1545" name="Google Shape;1545;p1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83975" y="3216175"/>
            <a:ext cx="4327248" cy="996775"/>
          </a:xfrm>
          <a:prstGeom prst="rect">
            <a:avLst/>
          </a:prstGeom>
          <a:noFill/>
          <a:ln cap="flat" cmpd="sng" w="28575">
            <a:solidFill>
              <a:srgbClr val="EAEAEA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546" name="Google Shape;1546;p121"/>
          <p:cNvSpPr/>
          <p:nvPr/>
        </p:nvSpPr>
        <p:spPr>
          <a:xfrm>
            <a:off x="4130975" y="3526200"/>
            <a:ext cx="42438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lang="ko" sz="1500">
                <a:solidFill>
                  <a:srgbClr val="FEC260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@IntrinsicCandidate</a:t>
            </a:r>
            <a:endParaRPr sz="1500">
              <a:solidFill>
                <a:srgbClr val="FEC260"/>
              </a:solidFill>
              <a:latin typeface="JetBrains Mono SemiBold"/>
              <a:ea typeface="JetBrains Mono SemiBold"/>
              <a:cs typeface="JetBrains Mono SemiBold"/>
              <a:sym typeface="JetBrains Mono SemiBold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lang="ko" sz="1500">
                <a:solidFill>
                  <a:schemeClr val="accent4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private native static int </a:t>
            </a:r>
            <a:r>
              <a:rPr lang="ko" sz="1500">
                <a:solidFill>
                  <a:srgbClr val="7E97FF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doYield</a:t>
            </a:r>
            <a:r>
              <a:rPr lang="ko" sz="1500">
                <a:solidFill>
                  <a:srgbClr val="EAEAEA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();</a:t>
            </a:r>
            <a:endParaRPr sz="1500">
              <a:solidFill>
                <a:srgbClr val="EAEAEA"/>
              </a:solidFill>
              <a:latin typeface="JetBrains Mono SemiBold"/>
              <a:ea typeface="JetBrains Mono SemiBold"/>
              <a:cs typeface="JetBrains Mono SemiBold"/>
              <a:sym typeface="JetBrains Mono SemiBold"/>
            </a:endParaRPr>
          </a:p>
        </p:txBody>
      </p:sp>
      <p:grpSp>
        <p:nvGrpSpPr>
          <p:cNvPr id="1547" name="Google Shape;1547;p121"/>
          <p:cNvGrpSpPr/>
          <p:nvPr/>
        </p:nvGrpSpPr>
        <p:grpSpPr>
          <a:xfrm>
            <a:off x="4130969" y="3339035"/>
            <a:ext cx="353870" cy="90097"/>
            <a:chOff x="464172" y="1900797"/>
            <a:chExt cx="368461" cy="87000"/>
          </a:xfrm>
        </p:grpSpPr>
        <p:sp>
          <p:nvSpPr>
            <p:cNvPr id="1548" name="Google Shape;1548;p121"/>
            <p:cNvSpPr/>
            <p:nvPr/>
          </p:nvSpPr>
          <p:spPr>
            <a:xfrm>
              <a:off x="464172" y="1900797"/>
              <a:ext cx="88800" cy="87000"/>
            </a:xfrm>
            <a:prstGeom prst="ellipse">
              <a:avLst/>
            </a:prstGeom>
            <a:solidFill>
              <a:srgbClr val="FE5F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9" name="Google Shape;1549;p121"/>
            <p:cNvSpPr/>
            <p:nvPr/>
          </p:nvSpPr>
          <p:spPr>
            <a:xfrm>
              <a:off x="604003" y="1900797"/>
              <a:ext cx="88800" cy="87000"/>
            </a:xfrm>
            <a:prstGeom prst="ellipse">
              <a:avLst/>
            </a:prstGeom>
            <a:solidFill>
              <a:srgbClr val="FEBB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0" name="Google Shape;1550;p121"/>
            <p:cNvSpPr/>
            <p:nvPr/>
          </p:nvSpPr>
          <p:spPr>
            <a:xfrm>
              <a:off x="743833" y="1900797"/>
              <a:ext cx="88800" cy="87000"/>
            </a:xfrm>
            <a:prstGeom prst="ellipse">
              <a:avLst/>
            </a:prstGeom>
            <a:solidFill>
              <a:srgbClr val="29C7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554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5" name="Google Shape;1555;p122"/>
          <p:cNvSpPr txBox="1"/>
          <p:nvPr/>
        </p:nvSpPr>
        <p:spPr>
          <a:xfrm>
            <a:off x="401350" y="1502075"/>
            <a:ext cx="8493300" cy="18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600">
              <a:solidFill>
                <a:srgbClr val="EAEAE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56" name="Google Shape;1556;p122"/>
          <p:cNvSpPr txBox="1"/>
          <p:nvPr/>
        </p:nvSpPr>
        <p:spPr>
          <a:xfrm>
            <a:off x="311700" y="193875"/>
            <a:ext cx="7877400" cy="7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  <a:t>Continuation </a:t>
            </a:r>
            <a:r>
              <a:rPr b="1" lang="ko" sz="30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  <a:t>정리</a:t>
            </a:r>
            <a:endParaRPr b="1" sz="3000">
              <a:solidFill>
                <a:srgbClr val="EAEAEA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557" name="Google Shape;1557;p1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1558" name="Google Shape;1558;p122"/>
          <p:cNvSpPr/>
          <p:nvPr/>
        </p:nvSpPr>
        <p:spPr>
          <a:xfrm>
            <a:off x="249250" y="844693"/>
            <a:ext cx="8645400" cy="3853200"/>
          </a:xfrm>
          <a:prstGeom prst="roundRect">
            <a:avLst>
              <a:gd fmla="val 5931" name="adj"/>
            </a:avLst>
          </a:prstGeom>
          <a:solidFill>
            <a:srgbClr val="2B2B2B"/>
          </a:solidFill>
          <a:ln cap="flat" cmpd="sng" w="9525">
            <a:solidFill>
              <a:srgbClr val="2B2B2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9" name="Google Shape;1559;p122"/>
          <p:cNvSpPr txBox="1"/>
          <p:nvPr>
            <p:ph idx="1" type="body"/>
          </p:nvPr>
        </p:nvSpPr>
        <p:spPr>
          <a:xfrm>
            <a:off x="311700" y="948426"/>
            <a:ext cx="8583000" cy="37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E8934"/>
              </a:buClr>
              <a:buSzPts val="2000"/>
              <a:buFont typeface="Comfortaa"/>
              <a:buChar char="●"/>
            </a:pPr>
            <a:r>
              <a:rPr lang="ko" sz="2000">
                <a:solidFill>
                  <a:srgbClr val="EE8934"/>
                </a:solidFill>
                <a:latin typeface="Comfortaa"/>
                <a:ea typeface="Comfortaa"/>
                <a:cs typeface="Comfortaa"/>
                <a:sym typeface="Comfortaa"/>
              </a:rPr>
              <a:t>JAVA는 Continuation을 통해 함수의 실행상태의 중단/재개를 할 수 있음</a:t>
            </a:r>
            <a:endParaRPr sz="2000">
              <a:solidFill>
                <a:srgbClr val="EE8934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563" name="Shape 1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4" name="Google Shape;1564;p123"/>
          <p:cNvSpPr txBox="1"/>
          <p:nvPr/>
        </p:nvSpPr>
        <p:spPr>
          <a:xfrm>
            <a:off x="401350" y="1502075"/>
            <a:ext cx="8493300" cy="18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600">
              <a:solidFill>
                <a:srgbClr val="EAEAE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65" name="Google Shape;1565;p123"/>
          <p:cNvSpPr txBox="1"/>
          <p:nvPr/>
        </p:nvSpPr>
        <p:spPr>
          <a:xfrm>
            <a:off x="311700" y="193875"/>
            <a:ext cx="7877400" cy="7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  <a:t>Continuation </a:t>
            </a:r>
            <a:r>
              <a:rPr b="1" lang="ko" sz="30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  <a:t>정리</a:t>
            </a:r>
            <a:endParaRPr b="1" sz="3000">
              <a:solidFill>
                <a:srgbClr val="EAEAEA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566" name="Google Shape;1566;p1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1567" name="Google Shape;1567;p123"/>
          <p:cNvSpPr/>
          <p:nvPr/>
        </p:nvSpPr>
        <p:spPr>
          <a:xfrm>
            <a:off x="249250" y="844693"/>
            <a:ext cx="8645400" cy="3853200"/>
          </a:xfrm>
          <a:prstGeom prst="roundRect">
            <a:avLst>
              <a:gd fmla="val 5931" name="adj"/>
            </a:avLst>
          </a:prstGeom>
          <a:solidFill>
            <a:srgbClr val="2B2B2B"/>
          </a:solidFill>
          <a:ln cap="flat" cmpd="sng" w="9525">
            <a:solidFill>
              <a:srgbClr val="2B2B2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8" name="Google Shape;1568;p123"/>
          <p:cNvSpPr txBox="1"/>
          <p:nvPr>
            <p:ph idx="1" type="body"/>
          </p:nvPr>
        </p:nvSpPr>
        <p:spPr>
          <a:xfrm>
            <a:off x="311700" y="948426"/>
            <a:ext cx="8583000" cy="37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AEAEA"/>
              </a:buClr>
              <a:buSzPts val="2000"/>
              <a:buFont typeface="Comfortaa"/>
              <a:buChar char="●"/>
            </a:pPr>
            <a:r>
              <a:rPr lang="ko" sz="20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  <a:t>JAVA</a:t>
            </a:r>
            <a:r>
              <a:rPr lang="ko" sz="20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  <a:t>는 </a:t>
            </a:r>
            <a:r>
              <a:rPr lang="ko" sz="20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  <a:t>Continuation을 통해 </a:t>
            </a:r>
            <a:r>
              <a:rPr lang="ko" sz="20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  <a:t>함수의 </a:t>
            </a:r>
            <a:r>
              <a:rPr lang="ko" sz="2000">
                <a:solidFill>
                  <a:srgbClr val="EAEAEA"/>
                </a:solidFill>
                <a:latin typeface="Comfortaa"/>
                <a:ea typeface="Comfortaa"/>
                <a:cs typeface="Comfortaa"/>
                <a:sym typeface="Comfortaa"/>
              </a:rPr>
              <a:t>실행상태의 중단/재개를 할 수 있음</a:t>
            </a:r>
            <a:endParaRPr sz="2000">
              <a:solidFill>
                <a:srgbClr val="EAEAEA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E8934"/>
              </a:buClr>
              <a:buSzPts val="2000"/>
              <a:buFont typeface="Comfortaa"/>
              <a:buChar char="●"/>
            </a:pPr>
            <a:r>
              <a:rPr lang="ko" sz="2000">
                <a:solidFill>
                  <a:srgbClr val="EE8934"/>
                </a:solidFill>
                <a:latin typeface="Comfortaa"/>
                <a:ea typeface="Comfortaa"/>
                <a:cs typeface="Comfortaa"/>
                <a:sym typeface="Comfortaa"/>
              </a:rPr>
              <a:t>Thread의 stack frame들을 heap에 저장한 후 중단, </a:t>
            </a:r>
            <a:br>
              <a:rPr lang="ko" sz="2000">
                <a:solidFill>
                  <a:srgbClr val="EE8934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lang="ko" sz="2000">
                <a:solidFill>
                  <a:srgbClr val="EE8934"/>
                </a:solidFill>
                <a:latin typeface="Comfortaa"/>
                <a:ea typeface="Comfortaa"/>
                <a:cs typeface="Comfortaa"/>
                <a:sym typeface="Comfortaa"/>
              </a:rPr>
              <a:t>재개시 heap에서 stack frame들을 꺼내와 이어서 실행함</a:t>
            </a:r>
            <a:endParaRPr sz="2000">
              <a:solidFill>
                <a:srgbClr val="EE8934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